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96" r:id="rId1"/>
  </p:sldMasterIdLst>
  <p:notesMasterIdLst>
    <p:notesMasterId r:id="rId74"/>
  </p:notesMasterIdLst>
  <p:sldIdLst>
    <p:sldId id="256" r:id="rId2"/>
    <p:sldId id="304" r:id="rId3"/>
    <p:sldId id="324" r:id="rId4"/>
    <p:sldId id="331" r:id="rId5"/>
    <p:sldId id="325" r:id="rId6"/>
    <p:sldId id="326" r:id="rId7"/>
    <p:sldId id="388" r:id="rId8"/>
    <p:sldId id="389" r:id="rId9"/>
    <p:sldId id="327" r:id="rId10"/>
    <p:sldId id="328" r:id="rId11"/>
    <p:sldId id="418" r:id="rId12"/>
    <p:sldId id="332" r:id="rId13"/>
    <p:sldId id="390" r:id="rId14"/>
    <p:sldId id="333" r:id="rId15"/>
    <p:sldId id="335" r:id="rId16"/>
    <p:sldId id="391" r:id="rId17"/>
    <p:sldId id="392" r:id="rId18"/>
    <p:sldId id="383" r:id="rId19"/>
    <p:sldId id="334" r:id="rId20"/>
    <p:sldId id="336" r:id="rId21"/>
    <p:sldId id="393" r:id="rId22"/>
    <p:sldId id="394" r:id="rId23"/>
    <p:sldId id="352" r:id="rId24"/>
    <p:sldId id="354" r:id="rId25"/>
    <p:sldId id="365" r:id="rId26"/>
    <p:sldId id="370" r:id="rId27"/>
    <p:sldId id="371" r:id="rId28"/>
    <p:sldId id="372" r:id="rId29"/>
    <p:sldId id="373" r:id="rId30"/>
    <p:sldId id="375" r:id="rId31"/>
    <p:sldId id="398" r:id="rId32"/>
    <p:sldId id="400" r:id="rId33"/>
    <p:sldId id="376" r:id="rId34"/>
    <p:sldId id="406" r:id="rId35"/>
    <p:sldId id="377" r:id="rId36"/>
    <p:sldId id="378" r:id="rId37"/>
    <p:sldId id="379" r:id="rId38"/>
    <p:sldId id="380" r:id="rId39"/>
    <p:sldId id="381" r:id="rId40"/>
    <p:sldId id="382" r:id="rId41"/>
    <p:sldId id="314" r:id="rId42"/>
    <p:sldId id="321" r:id="rId43"/>
    <p:sldId id="387" r:id="rId44"/>
    <p:sldId id="386" r:id="rId45"/>
    <p:sldId id="419" r:id="rId46"/>
    <p:sldId id="420" r:id="rId47"/>
    <p:sldId id="421" r:id="rId48"/>
    <p:sldId id="407" r:id="rId49"/>
    <p:sldId id="408" r:id="rId50"/>
    <p:sldId id="409" r:id="rId51"/>
    <p:sldId id="410" r:id="rId52"/>
    <p:sldId id="411" r:id="rId53"/>
    <p:sldId id="412" r:id="rId54"/>
    <p:sldId id="413" r:id="rId55"/>
    <p:sldId id="414" r:id="rId56"/>
    <p:sldId id="415" r:id="rId57"/>
    <p:sldId id="416" r:id="rId58"/>
    <p:sldId id="417" r:id="rId59"/>
    <p:sldId id="425" r:id="rId60"/>
    <p:sldId id="426" r:id="rId61"/>
    <p:sldId id="427" r:id="rId62"/>
    <p:sldId id="428" r:id="rId63"/>
    <p:sldId id="429" r:id="rId64"/>
    <p:sldId id="430" r:id="rId65"/>
    <p:sldId id="422" r:id="rId66"/>
    <p:sldId id="423" r:id="rId67"/>
    <p:sldId id="424" r:id="rId68"/>
    <p:sldId id="384" r:id="rId69"/>
    <p:sldId id="385" r:id="rId70"/>
    <p:sldId id="403" r:id="rId71"/>
    <p:sldId id="404" r:id="rId72"/>
    <p:sldId id="405" r:id="rId7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  <a:srgbClr val="B30F17"/>
    <a:srgbClr val="B30F18"/>
    <a:srgbClr val="ED6682"/>
    <a:srgbClr val="DAE3F3"/>
    <a:srgbClr val="FF4138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84"/>
  </p:normalViewPr>
  <p:slideViewPr>
    <p:cSldViewPr snapToGrid="0" snapToObjects="1">
      <p:cViewPr>
        <p:scale>
          <a:sx n="87" d="100"/>
          <a:sy n="87" d="100"/>
        </p:scale>
        <p:origin x="336" y="6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slide" Target="slides/slide72.xml"/><Relationship Id="rId74" Type="http://schemas.openxmlformats.org/officeDocument/2006/relationships/notesMaster" Target="notesMasters/notesMaster1.xml"/><Relationship Id="rId75" Type="http://schemas.openxmlformats.org/officeDocument/2006/relationships/presProps" Target="presProps.xml"/><Relationship Id="rId76" Type="http://schemas.openxmlformats.org/officeDocument/2006/relationships/viewProps" Target="viewProps.xml"/><Relationship Id="rId77" Type="http://schemas.openxmlformats.org/officeDocument/2006/relationships/theme" Target="theme/theme1.xml"/><Relationship Id="rId78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CB1A4F-435D-F24A-875D-79B1D3BD5349}" type="datetimeFigureOut">
              <a:rPr lang="en-US" smtClean="0"/>
              <a:t>8/2/23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006AB3-24EE-E14E-95CF-8297FAD7AE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3662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006AB3-24EE-E14E-95CF-8297FAD7AE61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6780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37123-6D8C-8B4C-A1EE-4BA17BE8C32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37123-6D8C-8B4C-A1EE-4BA17BE8C32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37123-6D8C-8B4C-A1EE-4BA17BE8C32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7315200" cy="365125"/>
          </a:xfrm>
        </p:spPr>
        <p:txBody>
          <a:bodyPr/>
          <a:lstStyle>
            <a:lvl1pPr algn="l">
              <a:defRPr>
                <a:latin typeface="Arial" charset="0"/>
                <a:ea typeface="Arial" charset="0"/>
                <a:cs typeface="Arial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37123-6D8C-8B4C-A1EE-4BA17BE8C320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37123-6D8C-8B4C-A1EE-4BA17BE8C32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37123-6D8C-8B4C-A1EE-4BA17BE8C32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37123-6D8C-8B4C-A1EE-4BA17BE8C32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37123-6D8C-8B4C-A1EE-4BA17BE8C32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37123-6D8C-8B4C-A1EE-4BA17BE8C32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37123-6D8C-8B4C-A1EE-4BA17BE8C32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37123-6D8C-8B4C-A1EE-4BA17BE8C32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237123-6D8C-8B4C-A1EE-4BA17BE8C3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8296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Relationship Id="rId3" Type="http://schemas.openxmlformats.org/officeDocument/2006/relationships/image" Target="../media/image31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Relationship Id="rId3" Type="http://schemas.openxmlformats.org/officeDocument/2006/relationships/image" Target="../media/image17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Relationship Id="rId3" Type="http://schemas.openxmlformats.org/officeDocument/2006/relationships/image" Target="../media/image19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Relationship Id="rId3" Type="http://schemas.openxmlformats.org/officeDocument/2006/relationships/image" Target="../media/image19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4" Type="http://schemas.openxmlformats.org/officeDocument/2006/relationships/image" Target="../media/image20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2.png"/><Relationship Id="rId3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.png"/><Relationship Id="rId4" Type="http://schemas.openxmlformats.org/officeDocument/2006/relationships/image" Target="../media/image360.png"/><Relationship Id="rId5" Type="http://schemas.openxmlformats.org/officeDocument/2006/relationships/image" Target="../media/image13.png"/><Relationship Id="rId6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Relationship Id="rId3" Type="http://schemas.openxmlformats.org/officeDocument/2006/relationships/image" Target="../media/image6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4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png"/><Relationship Id="rId3" Type="http://schemas.openxmlformats.org/officeDocument/2006/relationships/image" Target="../media/image15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3.png"/><Relationship Id="rId3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png"/><Relationship Id="rId3" Type="http://schemas.openxmlformats.org/officeDocument/2006/relationships/image" Target="../media/image6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4" Type="http://schemas.openxmlformats.org/officeDocument/2006/relationships/image" Target="../media/image72.png"/><Relationship Id="rId5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4" Type="http://schemas.openxmlformats.org/officeDocument/2006/relationships/image" Target="../media/image72.png"/><Relationship Id="rId5" Type="http://schemas.openxmlformats.org/officeDocument/2006/relationships/image" Target="../media/image74.png"/><Relationship Id="rId6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4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0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1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2.png"/><Relationship Id="rId3" Type="http://schemas.openxmlformats.org/officeDocument/2006/relationships/image" Target="../media/image16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1.png"/><Relationship Id="rId3" Type="http://schemas.openxmlformats.org/officeDocument/2006/relationships/image" Target="../media/image120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0.png"/><Relationship Id="rId3" Type="http://schemas.openxmlformats.org/officeDocument/2006/relationships/image" Target="../media/image14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0.png"/><Relationship Id="rId3" Type="http://schemas.openxmlformats.org/officeDocument/2006/relationships/image" Target="../media/image210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1.png"/><Relationship Id="rId3" Type="http://schemas.openxmlformats.org/officeDocument/2006/relationships/image" Target="../media/image140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0.png"/><Relationship Id="rId3" Type="http://schemas.openxmlformats.org/officeDocument/2006/relationships/image" Target="../media/image160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1.png"/><Relationship Id="rId3" Type="http://schemas.openxmlformats.org/officeDocument/2006/relationships/image" Target="../media/image18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0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3" Type="http://schemas.openxmlformats.org/officeDocument/2006/relationships/image" Target="../media/image2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3" Type="http://schemas.openxmlformats.org/officeDocument/2006/relationships/image" Target="../media/image20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Relationship Id="rId3" Type="http://schemas.openxmlformats.org/officeDocument/2006/relationships/image" Target="../media/image4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5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1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Relationship Id="rId3" Type="http://schemas.openxmlformats.org/officeDocument/2006/relationships/image" Target="../media/image60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4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4" Type="http://schemas.openxmlformats.org/officeDocument/2006/relationships/image" Target="../media/image380.png"/><Relationship Id="rId5" Type="http://schemas.openxmlformats.org/officeDocument/2006/relationships/image" Target="../media/image39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0.png"/><Relationship Id="rId4" Type="http://schemas.openxmlformats.org/officeDocument/2006/relationships/image" Target="../media/image410.png"/><Relationship Id="rId5" Type="http://schemas.openxmlformats.org/officeDocument/2006/relationships/image" Target="../media/image4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0.png"/><Relationship Id="rId4" Type="http://schemas.openxmlformats.org/officeDocument/2006/relationships/image" Target="../media/image17.jpeg"/><Relationship Id="rId5" Type="http://schemas.openxmlformats.org/officeDocument/2006/relationships/image" Target="../media/image450.png"/><Relationship Id="rId6" Type="http://schemas.openxmlformats.org/officeDocument/2006/relationships/image" Target="../media/image390.png"/><Relationship Id="rId7" Type="http://schemas.openxmlformats.org/officeDocument/2006/relationships/image" Target="../media/image34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0.png"/><Relationship Id="rId4" Type="http://schemas.openxmlformats.org/officeDocument/2006/relationships/image" Target="../media/image17.jpeg"/><Relationship Id="rId5" Type="http://schemas.openxmlformats.org/officeDocument/2006/relationships/image" Target="../media/image470.png"/><Relationship Id="rId6" Type="http://schemas.openxmlformats.org/officeDocument/2006/relationships/image" Target="../media/image420.png"/><Relationship Id="rId7" Type="http://schemas.openxmlformats.org/officeDocument/2006/relationships/image" Target="../media/image480.png"/><Relationship Id="rId8" Type="http://schemas.openxmlformats.org/officeDocument/2006/relationships/image" Target="../media/image34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0.png"/><Relationship Id="rId3" Type="http://schemas.openxmlformats.org/officeDocument/2006/relationships/image" Target="../media/image560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0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Smooth min-entropy lower bounds for approximation chains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413404"/>
            <a:ext cx="9144000" cy="1655762"/>
          </a:xfrm>
        </p:spPr>
        <p:txBody>
          <a:bodyPr>
            <a:noAutofit/>
          </a:bodyPr>
          <a:lstStyle/>
          <a:p>
            <a:r>
              <a:rPr lang="en-US" sz="1800" dirty="0" smtClean="0">
                <a:solidFill>
                  <a:schemeClr val="accent1">
                    <a:lumMod val="50000"/>
                  </a:schemeClr>
                </a:solidFill>
              </a:rPr>
              <a:t>Ashutosh Marwah</a:t>
            </a:r>
          </a:p>
          <a:p>
            <a:r>
              <a:rPr lang="en-US" sz="1800" dirty="0" smtClean="0">
                <a:solidFill>
                  <a:schemeClr val="accent1">
                    <a:lumMod val="50000"/>
                  </a:schemeClr>
                </a:solidFill>
              </a:rPr>
              <a:t>(work with </a:t>
            </a:r>
            <a:r>
              <a:rPr lang="en-US" sz="1800" dirty="0" err="1" smtClean="0">
                <a:solidFill>
                  <a:schemeClr val="accent1">
                    <a:lumMod val="50000"/>
                  </a:schemeClr>
                </a:solidFill>
              </a:rPr>
              <a:t>Frédéric</a:t>
            </a:r>
            <a:r>
              <a:rPr lang="en-US" sz="1800" dirty="0" smtClean="0">
                <a:solidFill>
                  <a:schemeClr val="accent1">
                    <a:lumMod val="50000"/>
                  </a:schemeClr>
                </a:solidFill>
              </a:rPr>
              <a:t> Dupuis)</a:t>
            </a:r>
          </a:p>
          <a:p>
            <a:r>
              <a:rPr lang="en-US" sz="1800" dirty="0" err="1" smtClean="0">
                <a:solidFill>
                  <a:schemeClr val="accent1">
                    <a:lumMod val="50000"/>
                  </a:schemeClr>
                </a:solidFill>
              </a:rPr>
              <a:t>Université</a:t>
            </a:r>
            <a:r>
              <a:rPr lang="en-US" sz="1800" dirty="0" smtClean="0">
                <a:solidFill>
                  <a:schemeClr val="accent1">
                    <a:lumMod val="50000"/>
                  </a:schemeClr>
                </a:solidFill>
              </a:rPr>
              <a:t> de </a:t>
            </a:r>
            <a:r>
              <a:rPr lang="en-US" sz="1800" dirty="0" smtClean="0">
                <a:solidFill>
                  <a:schemeClr val="accent1">
                    <a:lumMod val="50000"/>
                  </a:schemeClr>
                </a:solidFill>
              </a:rPr>
              <a:t>Montréal</a:t>
            </a:r>
          </a:p>
          <a:p>
            <a:endParaRPr lang="en-US" sz="1800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sz="1800" dirty="0" err="1" smtClean="0">
                <a:solidFill>
                  <a:schemeClr val="accent1">
                    <a:lumMod val="50000"/>
                  </a:schemeClr>
                </a:solidFill>
              </a:rPr>
              <a:t>github.com</a:t>
            </a:r>
            <a:r>
              <a:rPr lang="en-US" sz="1800" dirty="0" smtClean="0">
                <a:solidFill>
                  <a:schemeClr val="accent1">
                    <a:lumMod val="50000"/>
                  </a:schemeClr>
                </a:solidFill>
              </a:rPr>
              <a:t>/</a:t>
            </a:r>
            <a:r>
              <a:rPr lang="en-US" sz="1800" dirty="0" err="1" smtClean="0">
                <a:solidFill>
                  <a:schemeClr val="accent1">
                    <a:lumMod val="50000"/>
                  </a:schemeClr>
                </a:solidFill>
              </a:rPr>
              <a:t>goforashutosh</a:t>
            </a:r>
            <a:r>
              <a:rPr lang="en-US" sz="1800" dirty="0" smtClean="0">
                <a:solidFill>
                  <a:schemeClr val="accent1">
                    <a:lumMod val="50000"/>
                  </a:schemeClr>
                </a:solidFill>
              </a:rPr>
              <a:t>/</a:t>
            </a:r>
            <a:r>
              <a:rPr lang="en-US" sz="1800" dirty="0" err="1" smtClean="0">
                <a:solidFill>
                  <a:schemeClr val="accent1">
                    <a:lumMod val="50000"/>
                  </a:schemeClr>
                </a:solidFill>
              </a:rPr>
              <a:t>approx</a:t>
            </a:r>
            <a:r>
              <a:rPr lang="en-US" sz="1800" dirty="0" smtClean="0">
                <a:solidFill>
                  <a:schemeClr val="accent1">
                    <a:lumMod val="50000"/>
                  </a:schemeClr>
                </a:solidFill>
              </a:rPr>
              <a:t>-chains</a:t>
            </a:r>
            <a:endParaRPr lang="en-US" sz="18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1524000" y="3657447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accent1">
                    <a:lumMod val="50000"/>
                  </a:schemeClr>
                </a:solidFill>
              </a:rPr>
              <a:t>Presentation for Beyond </a:t>
            </a:r>
            <a:r>
              <a:rPr lang="en-US" dirty="0" err="1" smtClean="0">
                <a:solidFill>
                  <a:schemeClr val="accent1">
                    <a:lumMod val="50000"/>
                  </a:schemeClr>
                </a:solidFill>
              </a:rPr>
              <a:t>i.i.d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</a:rPr>
              <a:t>2023</a:t>
            </a:r>
          </a:p>
        </p:txBody>
      </p:sp>
    </p:spTree>
    <p:extLst>
      <p:ext uri="{BB962C8B-B14F-4D97-AF65-F5344CB8AC3E}">
        <p14:creationId xmlns:p14="http://schemas.microsoft.com/office/powerpoint/2010/main" val="203495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9749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solidFill>
                  <a:schemeClr val="accent1">
                    <a:lumMod val="50000"/>
                  </a:schemeClr>
                </a:solidFill>
              </a:rPr>
              <a:t>Approximate independence</a:t>
            </a:r>
            <a:endParaRPr lang="en-US" sz="4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37123-6D8C-8B4C-A1EE-4BA17BE8C320}" type="slidenum">
              <a:rPr lang="en-US" smtClean="0"/>
              <a:t>10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838200" y="1569995"/>
                <a:ext cx="10515600" cy="44087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dirty="0" smtClean="0"/>
                  <a:t>The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b="0" i="1">
                            <a:latin typeface="Cambria Math" charset="0"/>
                          </a:rPr>
                          <m:t>𝜌</m:t>
                        </m:r>
                      </m:e>
                      <m:sub>
                        <m:sSubSup>
                          <m:sSubSup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2200" b="0" i="1">
                                <a:latin typeface="Cambria Math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200" b="0" i="1"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200" b="0" i="1">
                                <a:latin typeface="Cambria Math" charset="0"/>
                              </a:rPr>
                              <m:t>𝑛</m:t>
                            </m:r>
                          </m:sup>
                        </m:sSubSup>
                        <m:r>
                          <a:rPr lang="en-US" sz="2200" b="0" i="1">
                            <a:latin typeface="Cambria Math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sz="2200" dirty="0" smtClean="0"/>
                  <a:t> is such that for every </a:t>
                </a:r>
                <a14:m>
                  <m:oMath xmlns:m="http://schemas.openxmlformats.org/officeDocument/2006/math">
                    <m:r>
                      <a:rPr lang="en-US" sz="2200">
                        <a:latin typeface="Cambria Math" charset="0"/>
                      </a:rPr>
                      <m:t>1</m:t>
                    </m:r>
                    <m:r>
                      <a:rPr lang="en-US" sz="2200" i="1">
                        <a:latin typeface="Cambria Math" charset="0"/>
                      </a:rPr>
                      <m:t>≤</m:t>
                    </m:r>
                    <m:r>
                      <a:rPr lang="en-US" sz="2200" i="1">
                        <a:latin typeface="Cambria Math" charset="0"/>
                      </a:rPr>
                      <m:t>𝑘</m:t>
                    </m:r>
                    <m:r>
                      <a:rPr lang="en-US" sz="2200" i="1">
                        <a:latin typeface="Cambria Math" charset="0"/>
                      </a:rPr>
                      <m:t>≤</m:t>
                    </m:r>
                    <m:r>
                      <a:rPr lang="en-US" sz="2200" i="1">
                        <a:latin typeface="Cambria Math" charset="0"/>
                      </a:rPr>
                      <m:t>𝑛</m:t>
                    </m:r>
                  </m:oMath>
                </a14:m>
                <a:r>
                  <a:rPr lang="en-US" sz="2200" dirty="0"/>
                  <a:t>, </a:t>
                </a:r>
                <a:endParaRPr lang="en-US" sz="2200" dirty="0" smtClean="0"/>
              </a:p>
              <a:p>
                <a:endParaRPr lang="en-US" sz="220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charset="0"/>
                        </a:rPr>
                        <m:t>‖</m:t>
                      </m:r>
                      <m:sSub>
                        <m:sSub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charset="0"/>
                            </a:rPr>
                            <m:t>𝜌</m:t>
                          </m:r>
                        </m:e>
                        <m:sub>
                          <m:sSubSup>
                            <m:sSubSup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𝑘</m:t>
                              </m:r>
                            </m:sup>
                          </m:sSubSup>
                          <m:r>
                            <a:rPr lang="en-US" sz="2200" i="1">
                              <a:latin typeface="Cambria Math" charset="0"/>
                            </a:rPr>
                            <m:t>𝐵</m:t>
                          </m:r>
                        </m:sub>
                      </m:sSub>
                      <m:r>
                        <a:rPr lang="en-US" sz="2200" b="0" i="1" smtClean="0">
                          <a:latin typeface="Cambria Math" charset="0"/>
                        </a:rPr>
                        <m:t> −</m:t>
                      </m:r>
                      <m:sSub>
                        <m:sSub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2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𝜌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2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0" i="1" smtClean="0">
                                      <a:latin typeface="Cambria Math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200" b="0" i="1" smtClean="0">
                                      <a:latin typeface="Cambria Math" charset="0"/>
                                    </a:rPr>
                                    <m:t>𝑘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sz="2200" b="0" i="1" smtClean="0">
                              <a:latin typeface="Cambria Math" charset="0"/>
                            </a:rPr>
                            <m:t>⊗</m:t>
                          </m:r>
                          <m:r>
                            <a:rPr lang="en-US" sz="2200" i="1">
                              <a:latin typeface="Cambria Math" charset="0"/>
                            </a:rPr>
                            <m:t>𝜌</m:t>
                          </m:r>
                        </m:e>
                        <m:sub>
                          <m:sSubSup>
                            <m:sSubSup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200" i="1">
                                  <a:latin typeface="Cambria Math" charset="0"/>
                                </a:rPr>
                                <m:t>𝑘</m:t>
                              </m:r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−1</m:t>
                              </m:r>
                            </m:sup>
                          </m:sSubSup>
                          <m:r>
                            <a:rPr lang="en-US" sz="2200" i="1">
                              <a:latin typeface="Cambria Math" charset="0"/>
                            </a:rPr>
                            <m:t>𝐵</m:t>
                          </m:r>
                        </m:sub>
                      </m:sSub>
                      <m:sSub>
                        <m:sSubPr>
                          <m:ctrlPr>
                            <a:rPr lang="en-US" sz="2200" b="0" i="1" smtClean="0">
                              <a:latin typeface="Cambria Math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‖"/>
                              <m:ctrlPr>
                                <a:rPr lang="en-US" sz="22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400">
                                  <a:latin typeface="Cambria Math" charset="0"/>
                                </a:rPr>
                                <m:t>​</m:t>
                              </m:r>
                            </m:e>
                          </m:d>
                        </m:e>
                        <m:sub>
                          <m:r>
                            <a:rPr lang="en-US" sz="22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sz="2200" b="0" i="1" smtClean="0">
                          <a:latin typeface="Cambria Math" charset="0"/>
                        </a:rPr>
                        <m:t>≤</m:t>
                      </m:r>
                      <m:r>
                        <a:rPr lang="en-US" sz="2200" b="0" i="1" smtClean="0">
                          <a:latin typeface="Cambria Math" charset="0"/>
                        </a:rPr>
                        <m:t>𝜖</m:t>
                      </m:r>
                    </m:oMath>
                  </m:oMathPara>
                </a14:m>
                <a:endParaRPr lang="en-US" sz="2200" dirty="0" smtClean="0"/>
              </a:p>
              <a:p>
                <a:endParaRPr lang="en-US" sz="2200" dirty="0" smtClean="0"/>
              </a:p>
              <a:p>
                <a:r>
                  <a:rPr lang="en-US" sz="2200" dirty="0" smtClean="0"/>
                  <a:t>for some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charset="0"/>
                      </a:rPr>
                      <m:t>𝜖</m:t>
                    </m:r>
                    <m:r>
                      <a:rPr lang="en-US" sz="2200" b="0" i="1" smtClean="0">
                        <a:latin typeface="Cambria Math" charset="0"/>
                      </a:rPr>
                      <m:t>&gt;0</m:t>
                    </m:r>
                  </m:oMath>
                </a14:m>
                <a:r>
                  <a:rPr lang="en-US" sz="2200" dirty="0" smtClean="0"/>
                  <a:t>. For simplicity assume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charset="0"/>
                          </a:rPr>
                          <m:t>𝜌</m:t>
                        </m:r>
                      </m:e>
                      <m:sub>
                        <m:sSub>
                          <m:sSub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latin typeface="Cambria Math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200" i="1">
                                <a:latin typeface="Cambria Math" charset="0"/>
                              </a:rPr>
                              <m:t>𝑘</m:t>
                            </m:r>
                          </m:sub>
                        </m:sSub>
                      </m:sub>
                    </m:sSub>
                    <m:r>
                      <a:rPr lang="en-US" sz="2200" b="0" i="1" smtClean="0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sz="22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charset="0"/>
                          </a:rPr>
                          <m:t>𝜌</m:t>
                        </m:r>
                      </m:e>
                      <m:sub>
                        <m:sSub>
                          <m:sSub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latin typeface="Cambria Math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sz="2200" dirty="0" smtClean="0"/>
                  <a:t>for all </a:t>
                </a:r>
                <a14:m>
                  <m:oMath xmlns:m="http://schemas.openxmlformats.org/officeDocument/2006/math">
                    <m:r>
                      <a:rPr lang="en-US" sz="2200" i="1" dirty="0" smtClean="0">
                        <a:latin typeface="Cambria Math" charset="0"/>
                      </a:rPr>
                      <m:t>𝑘</m:t>
                    </m:r>
                  </m:oMath>
                </a14:m>
                <a:r>
                  <a:rPr lang="en-US" sz="2200" dirty="0" smtClean="0"/>
                  <a:t>.</a:t>
                </a:r>
                <a:endParaRPr lang="en-US" sz="2200" b="1" dirty="0" smtClean="0"/>
              </a:p>
              <a:p>
                <a:endParaRPr lang="en-US" sz="2200" b="1" dirty="0"/>
              </a:p>
              <a:p>
                <a:r>
                  <a:rPr lang="en-US" sz="2200" b="1" dirty="0" smtClean="0"/>
                  <a:t>Problem: </a:t>
                </a:r>
                <a:r>
                  <a:rPr lang="en-US" sz="2200" dirty="0" smtClean="0"/>
                  <a:t>To prove that the smooth min-entropy of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200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2200" i="1">
                            <a:latin typeface="Cambria Math" charset="0"/>
                          </a:rPr>
                          <m:t>𝐴</m:t>
                        </m:r>
                      </m:e>
                      <m:sub>
                        <m:r>
                          <a:rPr lang="en-US" sz="2200" i="1"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lang="en-US" sz="2200" i="1">
                            <a:latin typeface="Cambria Math" charset="0"/>
                          </a:rPr>
                          <m:t>𝑛</m:t>
                        </m:r>
                      </m:sup>
                    </m:sSubSup>
                  </m:oMath>
                </a14:m>
                <a:r>
                  <a:rPr lang="en-US" sz="2200" dirty="0" smtClean="0"/>
                  <a:t> given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charset="0"/>
                      </a:rPr>
                      <m:t>𝐵</m:t>
                    </m:r>
                  </m:oMath>
                </a14:m>
                <a:r>
                  <a:rPr lang="en-US" sz="2200" dirty="0" smtClean="0"/>
                  <a:t> is </a:t>
                </a:r>
                <a:r>
                  <a:rPr lang="en-US" sz="2200" i="1" dirty="0" smtClean="0"/>
                  <a:t>large</a:t>
                </a:r>
                <a:r>
                  <a:rPr lang="en-US" sz="2200" dirty="0" smtClean="0"/>
                  <a:t>, or specifically,  </a:t>
                </a:r>
              </a:p>
              <a:p>
                <a:endParaRPr lang="en-US" sz="2200" i="1" dirty="0" smtClean="0">
                  <a:solidFill>
                    <a:schemeClr val="tx1"/>
                  </a:solidFill>
                  <a:latin typeface="Cambria Math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20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2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𝐻</m:t>
                          </m:r>
                        </m:e>
                        <m:sub>
                          <m:r>
                            <a:rPr lang="en-US" sz="22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𝑚𝑖𝑛</m:t>
                          </m:r>
                        </m:sub>
                        <m:sup>
                          <m: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𝑓</m:t>
                          </m:r>
                          <m: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(</m:t>
                          </m:r>
                          <m:r>
                            <a:rPr lang="en-US" sz="22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𝜖</m:t>
                          </m:r>
                          <m: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)</m:t>
                          </m:r>
                        </m:sup>
                      </m:sSubSup>
                      <m:sSub>
                        <m:sSubPr>
                          <m:ctrlPr>
                            <a:rPr lang="en-US" sz="22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2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2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2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𝑛</m:t>
                                  </m:r>
                                </m:sup>
                              </m:sSubSup>
                            </m:e>
                            <m:e>
                              <m: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𝐵</m:t>
                              </m:r>
                            </m:e>
                          </m:d>
                        </m:e>
                        <m:sub>
                          <m:r>
                            <a:rPr lang="en-US" sz="22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𝜌</m:t>
                          </m:r>
                        </m:sub>
                      </m:sSub>
                      <m:r>
                        <a:rPr lang="en-US" sz="2200" b="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≳</m:t>
                      </m:r>
                      <m:r>
                        <a:rPr lang="en-US" sz="2200" b="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𝑛𝐻</m:t>
                      </m:r>
                      <m:sSub>
                        <m:sSubPr>
                          <m:ctrlP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2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200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200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𝜌</m:t>
                          </m:r>
                        </m:sub>
                      </m:sSub>
                      <m:r>
                        <a:rPr lang="en-US" sz="2200" b="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.</m:t>
                      </m:r>
                    </m:oMath>
                  </m:oMathPara>
                </a14:m>
                <a:endParaRPr lang="en-US" sz="2200" dirty="0" smtClean="0"/>
              </a:p>
              <a:p>
                <a:endParaRPr lang="en-US" sz="2200" dirty="0" smtClean="0"/>
              </a:p>
              <a:p>
                <a:r>
                  <a:rPr lang="en-US" sz="2200" dirty="0" smtClean="0"/>
                  <a:t>Need the smoothing parameter to be independent of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charset="0"/>
                      </a:rPr>
                      <m:t>𝑛</m:t>
                    </m:r>
                  </m:oMath>
                </a14:m>
                <a:r>
                  <a:rPr lang="en-US" sz="2200" dirty="0" smtClean="0"/>
                  <a:t>. Particularly the results should work in the regime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charset="0"/>
                      </a:rPr>
                      <m:t>𝑛</m:t>
                    </m:r>
                    <m:r>
                      <a:rPr lang="en-US" sz="2200" b="0" i="1" smtClean="0">
                        <a:latin typeface="Cambria Math" charset="0"/>
                      </a:rPr>
                      <m:t>≫1/</m:t>
                    </m:r>
                    <m:r>
                      <a:rPr lang="en-US" sz="2200" b="0" i="1" smtClean="0">
                        <a:latin typeface="Cambria Math" charset="0"/>
                      </a:rPr>
                      <m:t>𝜖</m:t>
                    </m:r>
                  </m:oMath>
                </a14:m>
                <a:r>
                  <a:rPr lang="en-US" sz="2200" dirty="0" smtClean="0"/>
                  <a:t>.</a:t>
                </a: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569995"/>
                <a:ext cx="10515600" cy="4408771"/>
              </a:xfrm>
              <a:prstGeom prst="rect">
                <a:avLst/>
              </a:prstGeom>
              <a:blipFill rotWithShape="0">
                <a:blip r:embed="rId2"/>
                <a:stretch>
                  <a:fillRect l="-754" t="-553" b="-19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9031356" y="1964418"/>
                <a:ext cx="2199861" cy="1631216"/>
              </a:xfrm>
              <a:prstGeom prst="rect">
                <a:avLst/>
              </a:prstGeom>
              <a:noFill/>
              <a:ln w="19050">
                <a:solidFill>
                  <a:srgbClr val="C0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000" b="0" dirty="0" smtClean="0">
                    <a:solidFill>
                      <a:srgbClr val="C00000"/>
                    </a:solidFill>
                  </a:rPr>
                  <a:t>Note that these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𝜖</m:t>
                    </m:r>
                  </m:oMath>
                </a14:m>
                <a:r>
                  <a:rPr lang="en-US" sz="2000" dirty="0" smtClean="0">
                    <a:solidFill>
                      <a:srgbClr val="C00000"/>
                    </a:solidFill>
                  </a:rPr>
                  <a:t> are the same. The smoothing parameter depends on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C00000"/>
                        </a:solidFill>
                        <a:latin typeface="Cambria Math" charset="0"/>
                      </a:rPr>
                      <m:t>𝜖</m:t>
                    </m:r>
                  </m:oMath>
                </a14:m>
                <a:r>
                  <a:rPr lang="en-US" sz="2000" dirty="0" smtClean="0">
                    <a:solidFill>
                      <a:srgbClr val="C00000"/>
                    </a:solidFill>
                  </a:rPr>
                  <a:t>.</a:t>
                </a:r>
                <a:endParaRPr lang="en-US" sz="2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1356" y="1964418"/>
                <a:ext cx="2199861" cy="1631216"/>
              </a:xfrm>
              <a:prstGeom prst="rect">
                <a:avLst/>
              </a:prstGeom>
              <a:blipFill rotWithShape="0">
                <a:blip r:embed="rId3"/>
                <a:stretch>
                  <a:fillRect l="-2755" t="-1107" b="-5166"/>
                </a:stretch>
              </a:blipFill>
              <a:ln w="19050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/>
          <p:cNvCxnSpPr/>
          <p:nvPr/>
        </p:nvCxnSpPr>
        <p:spPr>
          <a:xfrm flipH="1" flipV="1">
            <a:off x="7885043" y="2531165"/>
            <a:ext cx="1146313" cy="437322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5168349" y="2968487"/>
            <a:ext cx="3863007" cy="1484243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785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9749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000" dirty="0" smtClean="0">
                <a:solidFill>
                  <a:schemeClr val="accent1">
                    <a:lumMod val="50000"/>
                  </a:schemeClr>
                </a:solidFill>
              </a:rPr>
              <a:t>Approximate independence: triangle inequality</a:t>
            </a:r>
            <a:endParaRPr lang="en-US" sz="4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37123-6D8C-8B4C-A1EE-4BA17BE8C320}" type="slidenum">
              <a:rPr lang="en-US" smtClean="0"/>
              <a:t>11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838200" y="1569995"/>
                <a:ext cx="10515600" cy="50079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b="0" i="1">
                            <a:latin typeface="Cambria Math" charset="0"/>
                          </a:rPr>
                          <m:t>𝜌</m:t>
                        </m:r>
                      </m:e>
                      <m:sub>
                        <m:sSubSup>
                          <m:sSubSup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2200" b="0" i="1">
                                <a:latin typeface="Cambria Math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200" b="0" i="1"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200" b="0" i="1">
                                <a:latin typeface="Cambria Math" charset="0"/>
                              </a:rPr>
                              <m:t>𝑛</m:t>
                            </m:r>
                          </m:sup>
                        </m:sSubSup>
                        <m:r>
                          <a:rPr lang="en-US" sz="2200" b="0" i="1">
                            <a:latin typeface="Cambria Math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sz="2200" dirty="0" smtClean="0"/>
                  <a:t> is such that for every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charset="0"/>
                      </a:rPr>
                      <m:t>𝑘</m:t>
                    </m:r>
                  </m:oMath>
                </a14:m>
                <a:r>
                  <a:rPr lang="en-US" sz="2200" dirty="0" smtClean="0"/>
                  <a:t>:</a:t>
                </a:r>
                <a:r>
                  <a:rPr lang="en-US" sz="2200" dirty="0"/>
                  <a:t>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charset="0"/>
                      </a:rPr>
                      <m:t>‖</m:t>
                    </m:r>
                    <m:sSub>
                      <m:sSubPr>
                        <m:ctrlPr>
                          <a:rPr lang="en-US" sz="22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charset="0"/>
                          </a:rPr>
                          <m:t>𝜌</m:t>
                        </m:r>
                      </m:e>
                      <m:sub>
                        <m:sSubSup>
                          <m:sSubSup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2200" i="1">
                                <a:latin typeface="Cambria Math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200" i="1"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200" b="0" i="1" smtClean="0">
                                <a:latin typeface="Cambria Math" charset="0"/>
                              </a:rPr>
                              <m:t>𝑘</m:t>
                            </m:r>
                          </m:sup>
                        </m:sSubSup>
                        <m:r>
                          <a:rPr lang="en-US" sz="2200" i="1">
                            <a:latin typeface="Cambria Math" charset="0"/>
                          </a:rPr>
                          <m:t>𝐵</m:t>
                        </m:r>
                      </m:sub>
                    </m:sSub>
                    <m:r>
                      <a:rPr lang="en-US" sz="2200" b="0" i="1" smtClean="0">
                        <a:latin typeface="Cambria Math" charset="0"/>
                      </a:rPr>
                      <m:t> −</m:t>
                    </m:r>
                    <m:sSub>
                      <m:sSubPr>
                        <m:ctrlPr>
                          <a:rPr lang="en-US" sz="2200" i="1">
                            <a:latin typeface="Cambria Math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22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 charset="0"/>
                              </a:rPr>
                              <m:t>𝜌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2200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b="0" i="1" smtClean="0">
                                    <a:latin typeface="Cambria Math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2200" b="0" i="1" smtClean="0">
                                    <a:latin typeface="Cambria Math" charset="0"/>
                                  </a:rPr>
                                  <m:t>𝑘</m:t>
                                </m:r>
                              </m:sub>
                            </m:sSub>
                          </m:sub>
                        </m:sSub>
                        <m:r>
                          <a:rPr lang="en-US" sz="2200" b="0" i="1" smtClean="0">
                            <a:latin typeface="Cambria Math" charset="0"/>
                          </a:rPr>
                          <m:t>⊗</m:t>
                        </m:r>
                        <m:r>
                          <a:rPr lang="en-US" sz="2200" i="1">
                            <a:latin typeface="Cambria Math" charset="0"/>
                          </a:rPr>
                          <m:t>𝜌</m:t>
                        </m:r>
                      </m:e>
                      <m:sub>
                        <m:sSubSup>
                          <m:sSubSup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2200" i="1">
                                <a:latin typeface="Cambria Math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200" i="1"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200" i="1">
                                <a:latin typeface="Cambria Math" charset="0"/>
                              </a:rPr>
                              <m:t>𝑘</m:t>
                            </m:r>
                            <m:r>
                              <a:rPr lang="en-US" sz="2200" b="0" i="1" smtClean="0">
                                <a:latin typeface="Cambria Math" charset="0"/>
                              </a:rPr>
                              <m:t>−1</m:t>
                            </m:r>
                          </m:sup>
                        </m:sSubSup>
                        <m:r>
                          <a:rPr lang="en-US" sz="2200" i="1">
                            <a:latin typeface="Cambria Math" charset="0"/>
                          </a:rPr>
                          <m:t>𝐵</m:t>
                        </m:r>
                      </m:sub>
                    </m:sSub>
                    <m:sSub>
                      <m:sSubPr>
                        <m:ctrlPr>
                          <a:rPr lang="en-US" sz="2200" b="0" i="1" smtClean="0">
                            <a:latin typeface="Cambria Math" charset="0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‖"/>
                            <m:ctrlPr>
                              <a:rPr lang="en-US" sz="2200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sz="2400">
                                <a:latin typeface="Cambria Math" charset="0"/>
                              </a:rPr>
                              <m:t>​</m:t>
                            </m:r>
                          </m:e>
                        </m:d>
                      </m:e>
                      <m:sub>
                        <m:r>
                          <a:rPr lang="en-US" sz="2200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sz="2200" b="0" i="1" smtClean="0">
                        <a:latin typeface="Cambria Math" charset="0"/>
                      </a:rPr>
                      <m:t>≤</m:t>
                    </m:r>
                    <m:r>
                      <a:rPr lang="en-US" sz="2200" b="0" i="1" smtClean="0">
                        <a:latin typeface="Cambria Math" charset="0"/>
                      </a:rPr>
                      <m:t>𝜖</m:t>
                    </m:r>
                  </m:oMath>
                </a14:m>
                <a:r>
                  <a:rPr lang="en-US" sz="2200" dirty="0" smtClean="0"/>
                  <a:t>. Need to prove that</a:t>
                </a:r>
                <a:r>
                  <a:rPr lang="en-US" sz="2200" i="1" dirty="0">
                    <a:latin typeface="Cambria Math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20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22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𝐻</m:t>
                        </m:r>
                      </m:e>
                      <m:sub>
                        <m:r>
                          <a:rPr lang="en-US" sz="22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𝑚𝑖𝑛</m:t>
                        </m:r>
                      </m:sub>
                      <m:sup>
                        <m:r>
                          <a:rPr lang="en-US" sz="22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𝑓</m:t>
                        </m:r>
                        <m:r>
                          <a:rPr lang="en-US" sz="22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en-US" sz="22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𝜖</m:t>
                        </m:r>
                        <m:r>
                          <a:rPr lang="en-US" sz="22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)</m:t>
                        </m:r>
                      </m:sup>
                    </m:sSubSup>
                    <m:sSub>
                      <m:sSubPr>
                        <m:ctrlPr>
                          <a:rPr lang="en-US" sz="22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22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22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2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22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sz="22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p>
                            </m:sSubSup>
                          </m:e>
                          <m:e>
                            <m:r>
                              <a:rPr lang="en-US" sz="22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𝐵</m:t>
                            </m:r>
                          </m:e>
                        </m:d>
                      </m:e>
                      <m:sub>
                        <m:r>
                          <a:rPr lang="en-US" sz="22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𝜌</m:t>
                        </m:r>
                      </m:sub>
                    </m:sSub>
                    <m:r>
                      <a:rPr lang="en-US" sz="2200" b="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≳</m:t>
                    </m:r>
                    <m:r>
                      <a:rPr lang="en-US" sz="2200" b="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𝑛𝐻</m:t>
                    </m:r>
                    <m:sSub>
                      <m:sSubPr>
                        <m:ctrlPr>
                          <a:rPr lang="en-US" sz="2200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2200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200" b="0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b="0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2200" b="0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sz="2200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𝜌</m:t>
                        </m:r>
                      </m:sub>
                    </m:sSub>
                    <m:r>
                      <a:rPr lang="en-US" sz="2200" b="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.</m:t>
                    </m:r>
                  </m:oMath>
                </a14:m>
                <a:endParaRPr lang="en-US" sz="2200" dirty="0" smtClean="0"/>
              </a:p>
              <a:p>
                <a:endParaRPr lang="en-US" sz="2200" dirty="0" smtClean="0"/>
              </a:p>
              <a:p>
                <a:r>
                  <a:rPr lang="en-US" sz="2200" dirty="0" smtClean="0"/>
                  <a:t>If we were to try to bound the trace distance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charset="0"/>
                          </a:rPr>
                          <m:t>𝜌</m:t>
                        </m:r>
                      </m:e>
                      <m:sub>
                        <m:sSubSup>
                          <m:sSubSup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2200" i="1">
                                <a:latin typeface="Cambria Math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200" i="1"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200" i="1">
                                <a:latin typeface="Cambria Math" charset="0"/>
                              </a:rPr>
                              <m:t>𝑛</m:t>
                            </m:r>
                          </m:sup>
                        </m:sSubSup>
                        <m:r>
                          <a:rPr lang="en-US" sz="2200" i="1">
                            <a:latin typeface="Cambria Math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sz="2200" dirty="0"/>
                  <a:t> </a:t>
                </a:r>
                <a:r>
                  <a:rPr lang="en-US" sz="2200" dirty="0" smtClean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charset="0"/>
                          </a:rPr>
                          <m:t>𝜌</m:t>
                        </m:r>
                      </m:e>
                      <m:sub>
                        <m:sSub>
                          <m:sSubPr>
                            <m:ctrlPr>
                              <a:rPr lang="en-US" sz="22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en-US" sz="2200" b="0" i="1" smtClean="0">
                        <a:latin typeface="Cambria Math" charset="0"/>
                      </a:rPr>
                      <m:t>⊗</m:t>
                    </m:r>
                  </m:oMath>
                </a14:m>
                <a:r>
                  <a:rPr lang="en-US" sz="22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charset="0"/>
                          </a:rPr>
                          <m:t>𝜌</m:t>
                        </m:r>
                      </m:e>
                      <m:sub>
                        <m:sSub>
                          <m:sSubPr>
                            <m:ctrlPr>
                              <a:rPr lang="en-US" sz="22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sz="2200" i="1">
                        <a:latin typeface="Cambria Math" charset="0"/>
                      </a:rPr>
                      <m:t>⊗</m:t>
                    </m:r>
                    <m:r>
                      <a:rPr lang="en-US" sz="2200" b="0" i="1" smtClean="0">
                        <a:latin typeface="Cambria Math" charset="0"/>
                      </a:rPr>
                      <m:t>⋯</m:t>
                    </m:r>
                    <m:sSub>
                      <m:sSubPr>
                        <m:ctrlPr>
                          <a:rPr lang="en-US" sz="22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charset="0"/>
                          </a:rPr>
                          <m:t>⊗</m:t>
                        </m:r>
                        <m:r>
                          <a:rPr lang="en-US" sz="2200" i="1">
                            <a:latin typeface="Cambria Math" charset="0"/>
                          </a:rPr>
                          <m:t>𝜌</m:t>
                        </m:r>
                      </m:e>
                      <m:sub>
                        <m:r>
                          <a:rPr lang="en-US" sz="2200" i="1">
                            <a:latin typeface="Cambria Math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sz="2200" dirty="0" smtClean="0"/>
                  <a:t>, then the best we can do is:</a:t>
                </a:r>
              </a:p>
              <a:p>
                <a:endParaRPr lang="en-US" sz="22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>
                          <a:latin typeface="Cambria Math" charset="0"/>
                        </a:rPr>
                        <m:t>‖</m:t>
                      </m:r>
                      <m:sSub>
                        <m:sSub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charset="0"/>
                            </a:rPr>
                            <m:t>𝜌</m:t>
                          </m:r>
                        </m:e>
                        <m:sub>
                          <m:sSubSup>
                            <m:sSubSup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𝑛</m:t>
                              </m:r>
                            </m:sup>
                          </m:sSubSup>
                          <m:r>
                            <a:rPr lang="en-US" sz="2200" i="1">
                              <a:latin typeface="Cambria Math" charset="0"/>
                            </a:rPr>
                            <m:t>𝐵</m:t>
                          </m:r>
                        </m:sub>
                      </m:sSub>
                      <m:r>
                        <a:rPr lang="en-US" sz="2200" i="1">
                          <a:latin typeface="Cambria Math" charset="0"/>
                        </a:rPr>
                        <m:t> −</m:t>
                      </m:r>
                      <m:sSub>
                        <m:sSub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charset="0"/>
                            </a:rPr>
                            <m:t>𝜌</m:t>
                          </m:r>
                        </m:e>
                        <m:sub>
                          <m:sSub>
                            <m:sSub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r>
                        <a:rPr lang="en-US" sz="2200" i="1">
                          <a:latin typeface="Cambria Math" charset="0"/>
                        </a:rPr>
                        <m:t>⊗</m:t>
                      </m:r>
                      <m:r>
                        <m:rPr>
                          <m:nor/>
                        </m:rPr>
                        <a:rPr lang="en-US" sz="2200" dirty="0"/>
                        <m:t> </m:t>
                      </m:r>
                      <m:sSub>
                        <m:sSub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charset="0"/>
                            </a:rPr>
                            <m:t>𝜌</m:t>
                          </m:r>
                        </m:e>
                        <m:sub>
                          <m:sSub>
                            <m:sSub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r>
                        <a:rPr lang="en-US" sz="2200" i="1">
                          <a:latin typeface="Cambria Math" charset="0"/>
                        </a:rPr>
                        <m:t>⊗⋯</m:t>
                      </m:r>
                      <m:sSub>
                        <m:sSub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charset="0"/>
                            </a:rPr>
                            <m:t>⊗</m:t>
                          </m:r>
                          <m:r>
                            <a:rPr lang="en-US" sz="2200" i="1">
                              <a:latin typeface="Cambria Math" charset="0"/>
                            </a:rPr>
                            <m:t>𝜌</m:t>
                          </m:r>
                        </m:e>
                        <m:sub>
                          <m:r>
                            <a:rPr lang="en-US" sz="2200" i="1">
                              <a:latin typeface="Cambria Math" charset="0"/>
                            </a:rPr>
                            <m:t>𝐵</m:t>
                          </m:r>
                        </m:sub>
                      </m:sSub>
                      <m:sSub>
                        <m:sSub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‖"/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400">
                                  <a:latin typeface="Cambria Math" charset="0"/>
                                </a:rPr>
                                <m:t>​</m:t>
                              </m:r>
                            </m:e>
                          </m:d>
                        </m:e>
                        <m:sub>
                          <m:r>
                            <a:rPr lang="en-US" sz="2200" i="1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sz="2200" b="0" i="1" smtClean="0">
                          <a:latin typeface="Cambria Math" charset="0"/>
                        </a:rPr>
                        <m:t>≤</m:t>
                      </m:r>
                      <m:nary>
                        <m:naryPr>
                          <m:chr m:val="∑"/>
                          <m:ctrlPr>
                            <a:rPr lang="is-IS" sz="2200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200" b="0" i="1" smtClean="0">
                              <a:latin typeface="Cambria Math" charset="0"/>
                            </a:rPr>
                            <m:t>𝑘</m:t>
                          </m:r>
                          <m:r>
                            <a:rPr lang="en-US" sz="2200" b="0" i="1" smtClean="0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200" b="0" i="1" smtClean="0">
                              <a:latin typeface="Cambria Math" charset="0"/>
                            </a:rPr>
                            <m:t>𝑛</m:t>
                          </m:r>
                        </m:sup>
                        <m:e>
                          <m:r>
                            <a:rPr lang="en-US" sz="2200" i="1">
                              <a:latin typeface="Cambria Math" charset="0"/>
                            </a:rPr>
                            <m:t>‖</m:t>
                          </m:r>
                          <m:sSub>
                            <m:sSub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sz="22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𝜌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22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sz="2200" b="0" i="1" smtClean="0">
                                          <a:latin typeface="Cambria Math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sub>
                              </m:sSub>
                              <m:r>
                                <a:rPr lang="en-US" sz="2200" i="1">
                                  <a:latin typeface="Cambria Math" charset="0"/>
                                </a:rPr>
                                <m:t>⊗</m:t>
                              </m:r>
                              <m:r>
                                <m:rPr>
                                  <m:nor/>
                                </m:rPr>
                                <a:rPr lang="en-US" sz="2200" dirty="0"/>
                                <m:t> </m:t>
                              </m:r>
                              <m:sSub>
                                <m:sSubPr>
                                  <m:ctrlPr>
                                    <a:rPr lang="en-US" sz="22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𝜌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22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sz="2200" b="0" i="1" smtClean="0">
                                          <a:latin typeface="Cambria Math" charset="0"/>
                                        </a:rPr>
                                        <m:t>𝑛</m:t>
                                      </m:r>
                                      <m:r>
                                        <a:rPr lang="en-US" sz="2200" b="0" i="1" smtClean="0">
                                          <a:latin typeface="Cambria Math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</m:sub>
                              </m:sSub>
                              <m:r>
                                <a:rPr lang="en-US" sz="2200" i="1">
                                  <a:latin typeface="Cambria Math" charset="0"/>
                                </a:rPr>
                                <m:t>⊗⋯</m:t>
                              </m:r>
                              <m:sSub>
                                <m:sSubPr>
                                  <m:ctrlPr>
                                    <a:rPr lang="en-US" sz="22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⊗</m:t>
                                  </m:r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𝜌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2200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b="0" i="1" smtClean="0">
                                          <a:latin typeface="Cambria Math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sz="2200" b="0" i="1" smtClean="0">
                                          <a:latin typeface="Cambria Math" charset="0"/>
                                        </a:rPr>
                                        <m:t>𝑘</m:t>
                                      </m:r>
                                      <m:r>
                                        <a:rPr lang="en-US" sz="2200" b="0" i="1" smtClean="0">
                                          <a:latin typeface="Cambria Math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</m:sub>
                              </m:sSub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(</m:t>
                              </m:r>
                              <m:r>
                                <a:rPr lang="en-US" sz="2200" i="1">
                                  <a:latin typeface="Cambria Math" charset="0"/>
                                </a:rPr>
                                <m:t>𝜌</m:t>
                              </m:r>
                            </m:e>
                            <m:sub>
                              <m:sSubSup>
                                <m:sSubSupPr>
                                  <m:ctrlPr>
                                    <a:rPr lang="en-US" sz="2200" i="1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𝑘</m:t>
                                  </m:r>
                                </m:sup>
                              </m:sSubSup>
                              <m:r>
                                <a:rPr lang="en-US" sz="2200" i="1">
                                  <a:latin typeface="Cambria Math" charset="0"/>
                                </a:rPr>
                                <m:t>𝐵</m:t>
                              </m:r>
                            </m:sub>
                          </m:sSub>
                          <m:r>
                            <a:rPr lang="en-US" sz="2200" i="1">
                              <a:latin typeface="Cambria Math" charset="0"/>
                            </a:rPr>
                            <m:t> −</m:t>
                          </m:r>
                          <m:sSub>
                            <m:sSub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sz="22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𝜌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22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sub>
                              </m:sSub>
                              <m:r>
                                <a:rPr lang="en-US" sz="2200" i="1">
                                  <a:latin typeface="Cambria Math" charset="0"/>
                                </a:rPr>
                                <m:t>⊗</m:t>
                              </m:r>
                              <m:r>
                                <a:rPr lang="en-US" sz="2200" i="1">
                                  <a:latin typeface="Cambria Math" charset="0"/>
                                </a:rPr>
                                <m:t>𝜌</m:t>
                              </m:r>
                            </m:e>
                            <m:sub>
                              <m:sSubSup>
                                <m:sSubSupPr>
                                  <m:ctrlPr>
                                    <a:rPr lang="en-US" sz="2200" i="1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𝑘</m:t>
                                  </m:r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−1</m:t>
                                  </m:r>
                                </m:sup>
                              </m:sSubSup>
                              <m:r>
                                <a:rPr lang="en-US" sz="2200" i="1">
                                  <a:latin typeface="Cambria Math" charset="0"/>
                                </a:rPr>
                                <m:t>𝐵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"/>
                                  <m:endChr m:val="‖"/>
                                  <m:ctrlPr>
                                    <a:rPr lang="en-US" sz="2200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b="0" i="0" smtClean="0">
                                      <a:latin typeface="Cambria Math" charset="0"/>
                                    </a:rPr>
                                    <m:t>)</m:t>
                                  </m:r>
                                  <m:r>
                                    <a:rPr lang="en-US" sz="2400">
                                      <a:latin typeface="Cambria Math" charset="0"/>
                                    </a:rPr>
                                    <m:t>​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sz="2200" i="1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e>
                      </m:nary>
                    </m:oMath>
                    <m:oMath xmlns:m="http://schemas.openxmlformats.org/officeDocument/2006/math">
                      <m:r>
                        <m:rPr>
                          <m:aln/>
                        </m:rPr>
                        <a:rPr lang="en-US" sz="2200" b="0" i="1" smtClean="0">
                          <a:latin typeface="Cambria Math" charset="0"/>
                        </a:rPr>
                        <m:t>≤</m:t>
                      </m:r>
                      <m:r>
                        <a:rPr lang="en-US" sz="2200" b="0" i="1" smtClean="0">
                          <a:latin typeface="Cambria Math" charset="0"/>
                        </a:rPr>
                        <m:t>𝑛</m:t>
                      </m:r>
                      <m:r>
                        <a:rPr lang="en-US" sz="2200" b="0" i="1" smtClean="0">
                          <a:latin typeface="Cambria Math" charset="0"/>
                        </a:rPr>
                        <m:t>𝜖</m:t>
                      </m:r>
                    </m:oMath>
                  </m:oMathPara>
                </a14:m>
                <a:endParaRPr lang="en-US" sz="2200" dirty="0" smtClean="0"/>
              </a:p>
              <a:p>
                <a:endParaRPr lang="en-US" sz="2200" dirty="0" smtClean="0"/>
              </a:p>
              <a:p>
                <a:r>
                  <a:rPr lang="en-US" sz="2200" dirty="0" smtClean="0"/>
                  <a:t>and if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charset="0"/>
                      </a:rPr>
                      <m:t>𝑛</m:t>
                    </m:r>
                    <m:r>
                      <a:rPr lang="en-US" sz="2200" i="1">
                        <a:latin typeface="Cambria Math" charset="0"/>
                      </a:rPr>
                      <m:t>≫1/</m:t>
                    </m:r>
                    <m:r>
                      <a:rPr lang="en-US" sz="2200" i="1">
                        <a:latin typeface="Cambria Math" charset="0"/>
                      </a:rPr>
                      <m:t>𝜖</m:t>
                    </m:r>
                  </m:oMath>
                </a14:m>
                <a:r>
                  <a:rPr lang="en-US" sz="2200" dirty="0" smtClean="0"/>
                  <a:t> then this bound is trivial.</a:t>
                </a:r>
              </a:p>
              <a:p>
                <a:r>
                  <a:rPr lang="en-US" sz="2200" dirty="0" smtClean="0"/>
                  <a:t> </a:t>
                </a:r>
                <a:endParaRPr lang="en-US" sz="2200" b="0" dirty="0" smtClean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569995"/>
                <a:ext cx="10515600" cy="5007909"/>
              </a:xfrm>
              <a:prstGeom prst="rect">
                <a:avLst/>
              </a:prstGeom>
              <a:blipFill rotWithShape="0">
                <a:blip r:embed="rId2"/>
                <a:stretch>
                  <a:fillRect l="-754" t="-108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24991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9749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/>
              <a:t>Entropic triangle inequality</a:t>
            </a:r>
            <a:endParaRPr lang="en-US" sz="4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37123-6D8C-8B4C-A1EE-4BA17BE8C320}" type="slidenum">
              <a:rPr lang="en-US" smtClean="0"/>
              <a:t>12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838200" y="1569995"/>
                <a:ext cx="10515600" cy="43652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200" dirty="0" smtClean="0"/>
                  <a:t>Though,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charset="0"/>
                      </a:rPr>
                      <m:t>𝑛</m:t>
                    </m:r>
                    <m:r>
                      <a:rPr lang="en-US" sz="2200" i="1">
                        <a:latin typeface="Cambria Math" charset="0"/>
                      </a:rPr>
                      <m:t>𝜖</m:t>
                    </m:r>
                  </m:oMath>
                </a14:m>
                <a:r>
                  <a:rPr lang="en-US" sz="2200" dirty="0" smtClean="0"/>
                  <a:t> trace distance yields a trivial bound,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charset="0"/>
                      </a:rPr>
                      <m:t>𝑛</m:t>
                    </m:r>
                    <m:r>
                      <a:rPr lang="en-US" sz="2200" i="1">
                        <a:latin typeface="Cambria Math" charset="0"/>
                      </a:rPr>
                      <m:t>𝜖</m:t>
                    </m:r>
                  </m:oMath>
                </a14:m>
                <a:r>
                  <a:rPr lang="en-US" sz="2200" dirty="0" smtClean="0"/>
                  <a:t> is small as “information” distance.</a:t>
                </a:r>
              </a:p>
              <a:p>
                <a:endParaRPr lang="en-US" sz="2200" dirty="0"/>
              </a:p>
              <a:p>
                <a:r>
                  <a:rPr lang="en-US" sz="2200" i="1" u="sng" dirty="0"/>
                  <a:t>Idea</a:t>
                </a:r>
                <a:r>
                  <a:rPr lang="en-US" sz="2200" i="1" dirty="0"/>
                  <a:t>:</a:t>
                </a:r>
                <a:r>
                  <a:rPr lang="en-US" sz="2200" dirty="0"/>
                  <a:t> </a:t>
                </a:r>
                <a:r>
                  <a:rPr lang="en-US" sz="2200" dirty="0" smtClean="0"/>
                  <a:t>Instead of a metric based triangle inequality, use an entropy based triangle inequality:</a:t>
                </a:r>
              </a:p>
              <a:p>
                <a:endParaRPr lang="en-US" sz="2200" dirty="0"/>
              </a:p>
              <a:p>
                <a:r>
                  <a:rPr lang="en-US" sz="2200" dirty="0" smtClean="0"/>
                  <a:t>Suppose, we want to bound</a:t>
                </a:r>
                <a:r>
                  <a:rPr lang="en-US" sz="220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200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2200" i="1">
                            <a:latin typeface="Cambria Math" charset="0"/>
                          </a:rPr>
                          <m:t>𝐻</m:t>
                        </m:r>
                      </m:e>
                      <m:sub>
                        <m:r>
                          <a:rPr lang="en-US" sz="2200" i="1">
                            <a:latin typeface="Cambria Math" charset="0"/>
                          </a:rPr>
                          <m:t>𝑚𝑖𝑛</m:t>
                        </m:r>
                      </m:sub>
                      <m:sup>
                        <m:r>
                          <a:rPr lang="en-US" sz="2200" i="1">
                            <a:latin typeface="Cambria Math" charset="0"/>
                          </a:rPr>
                          <m:t>𝛿</m:t>
                        </m:r>
                      </m:sup>
                    </m:sSubSup>
                    <m:sSub>
                      <m:sSubPr>
                        <m:ctrlPr>
                          <a:rPr lang="en-US" sz="2200" i="1">
                            <a:latin typeface="Cambria Math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sz="2200" i="1">
                                <a:latin typeface="Cambria Math" charset="0"/>
                              </a:rPr>
                              <m:t>𝐴</m:t>
                            </m:r>
                          </m:e>
                          <m:e>
                            <m:r>
                              <a:rPr lang="en-US" sz="2200" i="1">
                                <a:latin typeface="Cambria Math" charset="0"/>
                              </a:rPr>
                              <m:t>𝐵</m:t>
                            </m:r>
                          </m:e>
                        </m:d>
                      </m:e>
                      <m:sub>
                        <m:r>
                          <a:rPr lang="en-US" sz="2200" i="1">
                            <a:latin typeface="Cambria Math" charset="0"/>
                          </a:rPr>
                          <m:t>𝜌</m:t>
                        </m:r>
                      </m:sub>
                    </m:sSub>
                  </m:oMath>
                </a14:m>
                <a:r>
                  <a:rPr lang="en-US" sz="2200" dirty="0" smtClean="0"/>
                  <a:t>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charset="0"/>
                          </a:rPr>
                          <m:t>𝜌</m:t>
                        </m:r>
                      </m:e>
                      <m:sub>
                        <m:r>
                          <a:rPr lang="en-US" sz="2200" i="1">
                            <a:latin typeface="Cambria Math" charset="0"/>
                          </a:rPr>
                          <m:t>𝐴𝐵</m:t>
                        </m:r>
                      </m:sub>
                    </m:sSub>
                    <m:r>
                      <a:rPr lang="en-US" sz="2200" i="1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2200" dirty="0" smtClean="0"/>
                  <a:t>in terms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charset="0"/>
                          </a:rPr>
                          <m:t>𝐻</m:t>
                        </m:r>
                      </m:e>
                      <m:sub>
                        <m:r>
                          <a:rPr lang="en-US" sz="2200" b="0" i="1" smtClean="0">
                            <a:latin typeface="Cambria Math" charset="0"/>
                          </a:rPr>
                          <m:t>𝑚𝑖𝑛</m:t>
                        </m:r>
                      </m:sub>
                    </m:sSub>
                    <m:sSub>
                      <m:sSubPr>
                        <m:ctrlPr>
                          <a:rPr lang="en-US" sz="2200" b="0" i="1" smtClean="0">
                            <a:latin typeface="Cambria Math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2200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sz="2200" b="0" i="1" smtClean="0">
                                <a:latin typeface="Cambria Math" charset="0"/>
                              </a:rPr>
                              <m:t>𝐴</m:t>
                            </m:r>
                          </m:e>
                          <m:e>
                            <m:r>
                              <a:rPr lang="en-US" sz="2200" b="0" i="1" smtClean="0">
                                <a:latin typeface="Cambria Math" charset="0"/>
                              </a:rPr>
                              <m:t>𝐵</m:t>
                            </m:r>
                          </m:e>
                        </m:d>
                      </m:e>
                      <m:sub>
                        <m:r>
                          <a:rPr lang="en-US" sz="2200" b="0" i="1" smtClean="0">
                            <a:latin typeface="Cambria Math" charset="0"/>
                          </a:rPr>
                          <m:t>𝜂</m:t>
                        </m:r>
                      </m:sub>
                    </m:sSub>
                  </m:oMath>
                </a14:m>
                <a:r>
                  <a:rPr lang="en-US" sz="2200" dirty="0" smtClean="0"/>
                  <a:t> of another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charset="0"/>
                          </a:rPr>
                          <m:t>𝜂</m:t>
                        </m:r>
                      </m:e>
                      <m:sub>
                        <m:r>
                          <a:rPr lang="en-US" sz="2200" i="1">
                            <a:latin typeface="Cambria Math" charset="0"/>
                          </a:rPr>
                          <m:t>𝐴𝐵</m:t>
                        </m:r>
                      </m:sub>
                    </m:sSub>
                  </m:oMath>
                </a14:m>
                <a:r>
                  <a:rPr lang="en-US" sz="2200" dirty="0" smtClean="0"/>
                  <a:t>. </a:t>
                </a:r>
              </a:p>
              <a:p>
                <a:endParaRPr lang="en-US" sz="2200" dirty="0"/>
              </a:p>
              <a:p>
                <a:r>
                  <a:rPr lang="en-US" sz="2200" dirty="0" smtClean="0"/>
                  <a:t>Say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200" b="0" i="1" smtClean="0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2200" b="0" i="1" smtClean="0"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sz="2200" b="0" i="1" smtClean="0">
                            <a:latin typeface="Cambria Math" charset="0"/>
                          </a:rPr>
                          <m:t>𝑚𝑎𝑥</m:t>
                        </m:r>
                      </m:sub>
                      <m:sup>
                        <m:r>
                          <a:rPr lang="en-US" sz="2200" b="0" i="1" smtClean="0">
                            <a:latin typeface="Cambria Math" charset="0"/>
                          </a:rPr>
                          <m:t>𝛿</m:t>
                        </m:r>
                      </m:sup>
                    </m:sSubSup>
                    <m:r>
                      <a:rPr lang="en-US" sz="2200" b="0" i="1" smtClean="0"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sz="22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charset="0"/>
                          </a:rPr>
                          <m:t>𝜌</m:t>
                        </m:r>
                      </m:e>
                      <m:sub>
                        <m:r>
                          <a:rPr lang="en-US" sz="2200" b="0" i="1" smtClean="0">
                            <a:latin typeface="Cambria Math" charset="0"/>
                          </a:rPr>
                          <m:t>𝐴𝐵</m:t>
                        </m:r>
                      </m:sub>
                    </m:sSub>
                    <m:r>
                      <a:rPr lang="en-US" sz="2200" b="0" i="1" smtClean="0">
                        <a:latin typeface="Cambria Math" charset="0"/>
                      </a:rPr>
                      <m:t>|</m:t>
                    </m:r>
                    <m:d>
                      <m:dPr>
                        <m:begChr m:val="|"/>
                        <m:ctrlPr>
                          <a:rPr lang="en-US" sz="2200" b="0" i="1" smtClean="0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2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 charset="0"/>
                              </a:rPr>
                              <m:t>𝜂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 charset="0"/>
                              </a:rPr>
                              <m:t>𝐴𝐵</m:t>
                            </m:r>
                          </m:sub>
                        </m:sSub>
                      </m:e>
                    </m:d>
                    <m:r>
                      <a:rPr lang="en-US" sz="2200" b="0" i="1" smtClean="0">
                        <a:latin typeface="Cambria Math" charset="0"/>
                      </a:rPr>
                      <m:t>=</m:t>
                    </m:r>
                    <m:r>
                      <a:rPr lang="en-US" sz="2200" b="0" i="1" smtClean="0">
                        <a:latin typeface="Cambria Math" charset="0"/>
                      </a:rPr>
                      <m:t>𝑑</m:t>
                    </m:r>
                  </m:oMath>
                </a14:m>
                <a:r>
                  <a:rPr lang="en-US" sz="2200" dirty="0" smtClean="0"/>
                  <a:t>. Then, there exists</a:t>
                </a:r>
                <a:r>
                  <a:rPr lang="en-US" sz="22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latin typeface="Cambria Math" charset="0"/>
                              </a:rPr>
                              <m:t>𝜌</m:t>
                            </m:r>
                          </m:e>
                        </m:acc>
                      </m:e>
                      <m:sub>
                        <m:r>
                          <a:rPr lang="en-US" sz="2200" i="1">
                            <a:latin typeface="Cambria Math" charset="0"/>
                          </a:rPr>
                          <m:t>𝐴𝐵</m:t>
                        </m:r>
                      </m:sub>
                    </m:sSub>
                    <m:sSub>
                      <m:sSubPr>
                        <m:ctrlPr>
                          <a:rPr lang="en-US" sz="22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charset="0"/>
                          </a:rPr>
                          <m:t>≈</m:t>
                        </m:r>
                      </m:e>
                      <m:sub>
                        <m:r>
                          <a:rPr lang="en-US" sz="2200" i="1">
                            <a:latin typeface="Cambria Math" charset="0"/>
                          </a:rPr>
                          <m:t>𝛿</m:t>
                        </m:r>
                      </m:sub>
                    </m:sSub>
                    <m:sSub>
                      <m:sSubPr>
                        <m:ctrlPr>
                          <a:rPr lang="en-US" sz="22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charset="0"/>
                          </a:rPr>
                          <m:t>𝜌</m:t>
                        </m:r>
                      </m:e>
                      <m:sub>
                        <m:r>
                          <a:rPr lang="en-US" sz="2200" i="1">
                            <a:latin typeface="Cambria Math" charset="0"/>
                          </a:rPr>
                          <m:t>𝐴𝐵</m:t>
                        </m:r>
                      </m:sub>
                    </m:sSub>
                  </m:oMath>
                </a14:m>
                <a:r>
                  <a:rPr lang="en-US" sz="2200" dirty="0" smtClean="0"/>
                  <a:t> such that:</a:t>
                </a:r>
              </a:p>
              <a:p>
                <a:pPr/>
                <a:r>
                  <a:rPr lang="en-US" sz="2200" b="0" i="0" dirty="0" smtClean="0">
                    <a:latin typeface="Cambria Math" charset="0"/>
                  </a:rPr>
                  <a:t/>
                </a:r>
                <a:br>
                  <a:rPr lang="en-US" sz="2200" b="0" i="0" dirty="0" smtClean="0">
                    <a:latin typeface="Cambria Math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𝜌</m:t>
                              </m:r>
                            </m:e>
                          </m:acc>
                        </m:e>
                        <m:sub>
                          <m:r>
                            <a:rPr lang="en-US" sz="2200" i="1">
                              <a:latin typeface="Cambria Math" charset="0"/>
                            </a:rPr>
                            <m:t>𝐴𝐵</m:t>
                          </m:r>
                        </m:sub>
                      </m:sSub>
                      <m:r>
                        <m:rPr>
                          <m:aln/>
                        </m:rPr>
                        <a:rPr lang="en-US" sz="2200" i="1">
                          <a:latin typeface="Cambria Math" charset="0"/>
                        </a:rPr>
                        <m:t>≤</m:t>
                      </m:r>
                      <m:sSup>
                        <m:sSup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200" i="1">
                              <a:latin typeface="Cambria Math" charset="0"/>
                            </a:rPr>
                            <m:t>2</m:t>
                          </m:r>
                        </m:e>
                        <m:sup>
                          <m:r>
                            <a:rPr lang="en-US" sz="2200" i="1">
                              <a:latin typeface="Cambria Math" charset="0"/>
                            </a:rPr>
                            <m:t>𝑑</m:t>
                          </m:r>
                        </m:sup>
                      </m:sSup>
                      <m:sSub>
                        <m:sSub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charset="0"/>
                            </a:rPr>
                            <m:t>𝜂</m:t>
                          </m:r>
                        </m:e>
                        <m:sub>
                          <m:r>
                            <a:rPr lang="en-US" sz="2200" i="1">
                              <a:latin typeface="Cambria Math" charset="0"/>
                            </a:rPr>
                            <m:t>𝐴𝐵</m:t>
                          </m:r>
                        </m:sub>
                      </m:sSub>
                    </m:oMath>
                    <m:oMath xmlns:m="http://schemas.openxmlformats.org/officeDocument/2006/math">
                      <m:r>
                        <m:rPr>
                          <m:aln/>
                        </m:rPr>
                        <a:rPr lang="en-US" sz="220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≤</m:t>
                      </m:r>
                      <m:sSup>
                        <m:sSupPr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2</m:t>
                          </m:r>
                        </m:e>
                        <m:sup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𝑑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 </m:t>
                          </m:r>
                        </m:sup>
                      </m:sSup>
                      <m:sSup>
                        <m:sSupPr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2</m:t>
                          </m:r>
                        </m:e>
                        <m:sup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𝑚𝑖𝑛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ctrlP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𝐴</m:t>
                                  </m:r>
                                </m:e>
                                <m:e>
                                  <m: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𝐵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𝜂</m:t>
                              </m:r>
                            </m:sub>
                          </m:sSub>
                        </m:sup>
                      </m:sSup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 </m:t>
                      </m:r>
                      <m:sSub>
                        <m:sSubPr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𝐼</m:t>
                          </m:r>
                        </m:e>
                        <m:sub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𝐴</m:t>
                          </m:r>
                        </m:sub>
                      </m:sSub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⊗</m:t>
                      </m:r>
                      <m:sSub>
                        <m:sSubPr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𝜎</m:t>
                          </m:r>
                        </m:e>
                        <m:sub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n-US" sz="2200" b="0" i="1" dirty="0" smtClean="0">
                  <a:latin typeface="Cambria Math" charset="0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569995"/>
                <a:ext cx="10515600" cy="4365298"/>
              </a:xfrm>
              <a:prstGeom prst="rect">
                <a:avLst/>
              </a:prstGeom>
              <a:blipFill rotWithShape="0">
                <a:blip r:embed="rId2"/>
                <a:stretch>
                  <a:fillRect l="-754" t="-83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89333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9749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/>
              <a:t>Entropic triangle inequality</a:t>
            </a:r>
            <a:endParaRPr lang="en-US" sz="4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37123-6D8C-8B4C-A1EE-4BA17BE8C320}" type="slidenum">
              <a:rPr lang="en-US" smtClean="0"/>
              <a:t>13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838200" y="1569995"/>
                <a:ext cx="10515600" cy="477028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200" dirty="0" smtClean="0"/>
                  <a:t>Though,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charset="0"/>
                      </a:rPr>
                      <m:t>𝑛</m:t>
                    </m:r>
                    <m:r>
                      <a:rPr lang="en-US" sz="2200" i="1">
                        <a:latin typeface="Cambria Math" charset="0"/>
                      </a:rPr>
                      <m:t>𝜖</m:t>
                    </m:r>
                  </m:oMath>
                </a14:m>
                <a:r>
                  <a:rPr lang="en-US" sz="2200" dirty="0" smtClean="0"/>
                  <a:t> trace distance yields a trivial bound,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charset="0"/>
                      </a:rPr>
                      <m:t>𝑛</m:t>
                    </m:r>
                    <m:r>
                      <a:rPr lang="en-US" sz="2200" i="1">
                        <a:latin typeface="Cambria Math" charset="0"/>
                      </a:rPr>
                      <m:t>𝜖</m:t>
                    </m:r>
                  </m:oMath>
                </a14:m>
                <a:r>
                  <a:rPr lang="en-US" sz="2200" dirty="0" smtClean="0"/>
                  <a:t> is small as “information” distance.</a:t>
                </a:r>
              </a:p>
              <a:p>
                <a:endParaRPr lang="en-US" sz="2200" dirty="0"/>
              </a:p>
              <a:p>
                <a:r>
                  <a:rPr lang="en-US" sz="2200" i="1" u="sng" dirty="0"/>
                  <a:t>Idea</a:t>
                </a:r>
                <a:r>
                  <a:rPr lang="en-US" sz="2200" i="1" dirty="0"/>
                  <a:t>:</a:t>
                </a:r>
                <a:r>
                  <a:rPr lang="en-US" sz="2200" dirty="0"/>
                  <a:t> </a:t>
                </a:r>
                <a:r>
                  <a:rPr lang="en-US" sz="2200" dirty="0" smtClean="0"/>
                  <a:t>Instead of a metric based triangle inequality, use an entropy based triangle inequality:</a:t>
                </a:r>
              </a:p>
              <a:p>
                <a:endParaRPr lang="en-US" sz="2200" dirty="0"/>
              </a:p>
              <a:p>
                <a:r>
                  <a:rPr lang="en-US" sz="2200" dirty="0"/>
                  <a:t>Suppose, we want to bound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200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2200" i="1">
                            <a:latin typeface="Cambria Math" charset="0"/>
                          </a:rPr>
                          <m:t>𝐻</m:t>
                        </m:r>
                      </m:e>
                      <m:sub>
                        <m:r>
                          <a:rPr lang="en-US" sz="2200" i="1">
                            <a:latin typeface="Cambria Math" charset="0"/>
                          </a:rPr>
                          <m:t>𝑚𝑖𝑛</m:t>
                        </m:r>
                      </m:sub>
                      <m:sup>
                        <m:r>
                          <a:rPr lang="en-US" sz="2200" i="1">
                            <a:latin typeface="Cambria Math" charset="0"/>
                          </a:rPr>
                          <m:t>𝛿</m:t>
                        </m:r>
                      </m:sup>
                    </m:sSubSup>
                    <m:sSub>
                      <m:sSubPr>
                        <m:ctrlPr>
                          <a:rPr lang="en-US" sz="2200" i="1">
                            <a:latin typeface="Cambria Math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sz="2200" i="1">
                                <a:latin typeface="Cambria Math" charset="0"/>
                              </a:rPr>
                              <m:t>𝐴</m:t>
                            </m:r>
                          </m:e>
                          <m:e>
                            <m:r>
                              <a:rPr lang="en-US" sz="2200" i="1">
                                <a:latin typeface="Cambria Math" charset="0"/>
                              </a:rPr>
                              <m:t>𝐵</m:t>
                            </m:r>
                          </m:e>
                        </m:d>
                      </m:e>
                      <m:sub>
                        <m:r>
                          <a:rPr lang="en-US" sz="2200" i="1">
                            <a:latin typeface="Cambria Math" charset="0"/>
                          </a:rPr>
                          <m:t>𝜌</m:t>
                        </m:r>
                      </m:sub>
                    </m:sSub>
                  </m:oMath>
                </a14:m>
                <a:r>
                  <a:rPr lang="en-US" sz="2200" dirty="0"/>
                  <a:t>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charset="0"/>
                          </a:rPr>
                          <m:t>𝜌</m:t>
                        </m:r>
                      </m:e>
                      <m:sub>
                        <m:r>
                          <a:rPr lang="en-US" sz="2200" i="1">
                            <a:latin typeface="Cambria Math" charset="0"/>
                          </a:rPr>
                          <m:t>𝐴𝐵</m:t>
                        </m:r>
                      </m:sub>
                    </m:sSub>
                    <m:r>
                      <a:rPr lang="en-US" sz="2200" i="1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2200" dirty="0"/>
                  <a:t>in terms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charset="0"/>
                          </a:rPr>
                          <m:t>𝐻</m:t>
                        </m:r>
                      </m:e>
                      <m:sub>
                        <m:r>
                          <a:rPr lang="en-US" sz="2200" i="1">
                            <a:latin typeface="Cambria Math" charset="0"/>
                          </a:rPr>
                          <m:t>𝑚𝑖𝑛</m:t>
                        </m:r>
                      </m:sub>
                    </m:sSub>
                    <m:sSub>
                      <m:sSubPr>
                        <m:ctrlPr>
                          <a:rPr lang="en-US" sz="2200" i="1">
                            <a:latin typeface="Cambria Math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sz="2200" i="1">
                                <a:latin typeface="Cambria Math" charset="0"/>
                              </a:rPr>
                              <m:t>𝐴</m:t>
                            </m:r>
                          </m:e>
                          <m:e>
                            <m:r>
                              <a:rPr lang="en-US" sz="2200" i="1">
                                <a:latin typeface="Cambria Math" charset="0"/>
                              </a:rPr>
                              <m:t>𝐵</m:t>
                            </m:r>
                          </m:e>
                        </m:d>
                      </m:e>
                      <m:sub>
                        <m:r>
                          <a:rPr lang="en-US" sz="2200" i="1">
                            <a:latin typeface="Cambria Math" charset="0"/>
                          </a:rPr>
                          <m:t>𝜂</m:t>
                        </m:r>
                      </m:sub>
                    </m:sSub>
                  </m:oMath>
                </a14:m>
                <a:r>
                  <a:rPr lang="en-US" sz="2200" dirty="0"/>
                  <a:t> of another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charset="0"/>
                          </a:rPr>
                          <m:t>𝜂</m:t>
                        </m:r>
                      </m:e>
                      <m:sub>
                        <m:r>
                          <a:rPr lang="en-US" sz="2200" i="1">
                            <a:latin typeface="Cambria Math" charset="0"/>
                          </a:rPr>
                          <m:t>𝐴𝐵</m:t>
                        </m:r>
                      </m:sub>
                    </m:sSub>
                  </m:oMath>
                </a14:m>
                <a:r>
                  <a:rPr lang="en-US" sz="2200" dirty="0"/>
                  <a:t>. </a:t>
                </a:r>
              </a:p>
              <a:p>
                <a:endParaRPr lang="en-US" sz="2200" dirty="0"/>
              </a:p>
              <a:p>
                <a:r>
                  <a:rPr lang="en-US" sz="2200" dirty="0"/>
                  <a:t>Say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200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2200" i="1"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sz="2200" i="1">
                            <a:latin typeface="Cambria Math" charset="0"/>
                          </a:rPr>
                          <m:t>𝑚𝑎𝑥</m:t>
                        </m:r>
                      </m:sub>
                      <m:sup>
                        <m:r>
                          <a:rPr lang="en-US" sz="2200" i="1">
                            <a:latin typeface="Cambria Math" charset="0"/>
                          </a:rPr>
                          <m:t>𝛿</m:t>
                        </m:r>
                      </m:sup>
                    </m:sSubSup>
                    <m:r>
                      <a:rPr lang="en-US" sz="2200" i="1"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sz="22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charset="0"/>
                          </a:rPr>
                          <m:t>𝜌</m:t>
                        </m:r>
                      </m:e>
                      <m:sub>
                        <m:r>
                          <a:rPr lang="en-US" sz="2200" i="1">
                            <a:latin typeface="Cambria Math" charset="0"/>
                          </a:rPr>
                          <m:t>𝐴𝐵</m:t>
                        </m:r>
                      </m:sub>
                    </m:sSub>
                    <m:r>
                      <a:rPr lang="en-US" sz="2200" i="1">
                        <a:latin typeface="Cambria Math" charset="0"/>
                      </a:rPr>
                      <m:t>|</m:t>
                    </m:r>
                    <m:d>
                      <m:dPr>
                        <m:begChr m:val="|"/>
                        <m:ctrlPr>
                          <a:rPr lang="en-US" sz="2200" i="1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latin typeface="Cambria Math" charset="0"/>
                              </a:rPr>
                              <m:t>𝜂</m:t>
                            </m:r>
                          </m:e>
                          <m:sub>
                            <m:r>
                              <a:rPr lang="en-US" sz="2200" i="1">
                                <a:latin typeface="Cambria Math" charset="0"/>
                              </a:rPr>
                              <m:t>𝐴𝐵</m:t>
                            </m:r>
                          </m:sub>
                        </m:sSub>
                      </m:e>
                    </m:d>
                    <m:r>
                      <a:rPr lang="en-US" sz="2200" i="1">
                        <a:latin typeface="Cambria Math" charset="0"/>
                      </a:rPr>
                      <m:t>=</m:t>
                    </m:r>
                    <m:r>
                      <a:rPr lang="en-US" sz="2200" i="1">
                        <a:latin typeface="Cambria Math" charset="0"/>
                      </a:rPr>
                      <m:t>𝑑</m:t>
                    </m:r>
                  </m:oMath>
                </a14:m>
                <a:r>
                  <a:rPr lang="en-US" sz="2200" dirty="0"/>
                  <a:t>. Then, there exists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latin typeface="Cambria Math" charset="0"/>
                              </a:rPr>
                              <m:t>𝜌</m:t>
                            </m:r>
                          </m:e>
                        </m:acc>
                      </m:e>
                      <m:sub>
                        <m:r>
                          <a:rPr lang="en-US" sz="2200" i="1">
                            <a:latin typeface="Cambria Math" charset="0"/>
                          </a:rPr>
                          <m:t>𝐴𝐵</m:t>
                        </m:r>
                      </m:sub>
                    </m:sSub>
                    <m:sSub>
                      <m:sSubPr>
                        <m:ctrlPr>
                          <a:rPr lang="en-US" sz="22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charset="0"/>
                          </a:rPr>
                          <m:t>≈</m:t>
                        </m:r>
                      </m:e>
                      <m:sub>
                        <m:r>
                          <a:rPr lang="en-US" sz="2200" i="1">
                            <a:latin typeface="Cambria Math" charset="0"/>
                          </a:rPr>
                          <m:t>𝛿</m:t>
                        </m:r>
                      </m:sub>
                    </m:sSub>
                    <m:sSub>
                      <m:sSubPr>
                        <m:ctrlPr>
                          <a:rPr lang="en-US" sz="22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charset="0"/>
                          </a:rPr>
                          <m:t>𝜌</m:t>
                        </m:r>
                      </m:e>
                      <m:sub>
                        <m:r>
                          <a:rPr lang="en-US" sz="2200" i="1">
                            <a:latin typeface="Cambria Math" charset="0"/>
                          </a:rPr>
                          <m:t>𝐴𝐵</m:t>
                        </m:r>
                      </m:sub>
                    </m:sSub>
                  </m:oMath>
                </a14:m>
                <a:r>
                  <a:rPr lang="en-US" sz="2200" dirty="0"/>
                  <a:t> such that: </a:t>
                </a:r>
                <a:endParaRPr lang="en-US" sz="2200" dirty="0" smtClean="0"/>
              </a:p>
              <a:p>
                <a:pPr/>
                <a:r>
                  <a:rPr lang="en-US" sz="2200" b="0" i="0" dirty="0" smtClean="0">
                    <a:latin typeface="Cambria Math" charset="0"/>
                  </a:rPr>
                  <a:t/>
                </a:r>
                <a:br>
                  <a:rPr lang="en-US" sz="2200" b="0" i="0" dirty="0" smtClean="0">
                    <a:latin typeface="Cambria Math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𝜌</m:t>
                              </m:r>
                            </m:e>
                          </m:acc>
                        </m:e>
                        <m:sub>
                          <m:r>
                            <a:rPr lang="en-US" sz="2200" i="1">
                              <a:latin typeface="Cambria Math" charset="0"/>
                            </a:rPr>
                            <m:t>𝐴𝐵</m:t>
                          </m:r>
                        </m:sub>
                      </m:sSub>
                      <m:r>
                        <m:rPr>
                          <m:aln/>
                        </m:rPr>
                        <a:rPr lang="en-US" sz="2200" b="0" i="1" smtClean="0">
                          <a:latin typeface="Cambria Math" charset="0"/>
                        </a:rPr>
                        <m:t>≤</m:t>
                      </m:r>
                      <m:sSup>
                        <m:sSupPr>
                          <m:ctrlPr>
                            <a:rPr lang="en-US" sz="2200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200" b="0" i="1" smtClean="0">
                              <a:latin typeface="Cambria Math" charset="0"/>
                            </a:rPr>
                            <m:t>2</m:t>
                          </m:r>
                        </m:e>
                        <m:sup>
                          <m:r>
                            <a:rPr lang="en-US" sz="2200" b="0" i="1" smtClean="0">
                              <a:latin typeface="Cambria Math" charset="0"/>
                            </a:rPr>
                            <m:t>𝑑</m:t>
                          </m:r>
                        </m:sup>
                      </m:sSup>
                      <m:sSub>
                        <m:sSub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charset="0"/>
                            </a:rPr>
                            <m:t>𝜂</m:t>
                          </m:r>
                        </m:e>
                        <m:sub>
                          <m:r>
                            <a:rPr lang="en-US" sz="2200" i="1">
                              <a:latin typeface="Cambria Math" charset="0"/>
                            </a:rPr>
                            <m:t>𝐴𝐵</m:t>
                          </m:r>
                        </m:sub>
                      </m:sSub>
                    </m:oMath>
                    <m:oMath xmlns:m="http://schemas.openxmlformats.org/officeDocument/2006/math">
                      <m:r>
                        <m:rPr>
                          <m:aln/>
                        </m:rPr>
                        <a:rPr lang="en-US" sz="2200" b="0" i="1" smtClean="0">
                          <a:latin typeface="Cambria Math" charset="0"/>
                        </a:rPr>
                        <m:t>≤</m:t>
                      </m:r>
                      <m:sSup>
                        <m:sSupPr>
                          <m:ctrlPr>
                            <a:rPr lang="en-US" sz="2200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200" b="0" i="1" smtClean="0">
                              <a:latin typeface="Cambria Math" charset="0"/>
                            </a:rPr>
                            <m:t>2</m:t>
                          </m:r>
                        </m:e>
                        <m:sup>
                          <m:r>
                            <a:rPr lang="en-US" sz="2200" b="0" i="1" smtClean="0">
                              <a:latin typeface="Cambria Math" charset="0"/>
                            </a:rPr>
                            <m:t>𝑑</m:t>
                          </m:r>
                          <m:r>
                            <a:rPr lang="en-US" sz="2200" b="0" i="1" smtClean="0">
                              <a:latin typeface="Cambria Math" charset="0"/>
                            </a:rPr>
                            <m:t> </m:t>
                          </m:r>
                        </m:sup>
                      </m:sSup>
                      <m:sSup>
                        <m:sSupPr>
                          <m:ctrlPr>
                            <a:rPr lang="en-US" sz="2200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200" b="0" i="1" smtClean="0">
                              <a:latin typeface="Cambria Math" charset="0"/>
                            </a:rPr>
                            <m:t>2</m:t>
                          </m:r>
                        </m:e>
                        <m:sup>
                          <m:r>
                            <a:rPr lang="en-US" sz="2200" i="1">
                              <a:latin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charset="0"/>
                                </a:rPr>
                                <m:t>𝑚𝑖𝑛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ctrlPr>
                                    <a:rPr lang="en-US" sz="2200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𝐴</m:t>
                                  </m:r>
                                </m:e>
                                <m:e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𝐵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sz="2200" i="1">
                                  <a:latin typeface="Cambria Math" charset="0"/>
                                </a:rPr>
                                <m:t>𝜂</m:t>
                              </m:r>
                            </m:sub>
                          </m:sSub>
                        </m:sup>
                      </m:sSup>
                      <m:r>
                        <a:rPr lang="en-US" sz="2200" b="0" i="1" smtClean="0">
                          <a:latin typeface="Cambria Math" charset="0"/>
                        </a:rPr>
                        <m:t> </m:t>
                      </m:r>
                      <m:sSub>
                        <m:sSubPr>
                          <m:ctrlPr>
                            <a:rPr lang="en-US" sz="22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charset="0"/>
                            </a:rPr>
                            <m:t>𝐼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charset="0"/>
                            </a:rPr>
                            <m:t>𝐴</m:t>
                          </m:r>
                        </m:sub>
                      </m:sSub>
                      <m:r>
                        <a:rPr lang="en-US" sz="2200" b="0" i="1" smtClean="0">
                          <a:latin typeface="Cambria Math" charset="0"/>
                        </a:rPr>
                        <m:t>⊗</m:t>
                      </m:r>
                      <m:sSub>
                        <m:sSubPr>
                          <m:ctrlPr>
                            <a:rPr lang="en-US" sz="22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charset="0"/>
                            </a:rPr>
                            <m:t>𝜎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n-US" sz="220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charset="0"/>
                        </a:rPr>
                        <m:t>⇒</m:t>
                      </m:r>
                      <m:sSubSup>
                        <m:sSubSupPr>
                          <m:ctrlPr>
                            <a:rPr lang="en-US" sz="22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200" i="1" dirty="0">
                              <a:latin typeface="Cambria Math" charset="0"/>
                            </a:rPr>
                            <m:t>𝐻</m:t>
                          </m:r>
                        </m:e>
                        <m:sub>
                          <m:r>
                            <a:rPr lang="en-US" sz="2200" i="1" dirty="0">
                              <a:latin typeface="Cambria Math" charset="0"/>
                            </a:rPr>
                            <m:t>𝑚𝑖𝑛</m:t>
                          </m:r>
                        </m:sub>
                        <m:sup>
                          <m:r>
                            <a:rPr lang="en-US" sz="2200" b="0" i="1" dirty="0" smtClean="0">
                              <a:latin typeface="Cambria Math" charset="0"/>
                            </a:rPr>
                            <m:t>𝛿</m:t>
                          </m:r>
                        </m:sup>
                      </m:sSubSup>
                      <m:sSub>
                        <m:sSubPr>
                          <m:ctrlPr>
                            <a:rPr lang="en-US" sz="2200" i="1" dirty="0">
                              <a:latin typeface="Cambria Math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200" i="1" dirty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200" i="1" dirty="0">
                                  <a:latin typeface="Cambria Math" charset="0"/>
                                </a:rPr>
                                <m:t>𝐴</m:t>
                              </m:r>
                            </m:e>
                            <m:e>
                              <m:r>
                                <a:rPr lang="en-US" sz="2200" i="1" dirty="0">
                                  <a:latin typeface="Cambria Math" charset="0"/>
                                </a:rPr>
                                <m:t>𝐵</m:t>
                              </m:r>
                            </m:e>
                          </m:d>
                        </m:e>
                        <m:sub>
                          <m:r>
                            <a:rPr lang="en-US" sz="2200" i="1" dirty="0">
                              <a:latin typeface="Cambria Math" charset="0"/>
                            </a:rPr>
                            <m:t>𝜌</m:t>
                          </m:r>
                        </m:sub>
                      </m:sSub>
                      <m:r>
                        <a:rPr lang="en-US" sz="2200" b="0" i="1" dirty="0" smtClean="0">
                          <a:latin typeface="Cambria Math" charset="0"/>
                        </a:rPr>
                        <m:t>≥</m:t>
                      </m:r>
                      <m:sSub>
                        <m:sSub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charset="0"/>
                            </a:rPr>
                            <m:t>𝐻</m:t>
                          </m:r>
                        </m:e>
                        <m:sub>
                          <m:r>
                            <a:rPr lang="en-US" sz="2200" i="1">
                              <a:latin typeface="Cambria Math" charset="0"/>
                            </a:rPr>
                            <m:t>𝑚𝑖𝑛</m:t>
                          </m:r>
                        </m:sub>
                      </m:sSub>
                      <m:sSub>
                        <m:sSub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𝐴</m:t>
                              </m:r>
                            </m:e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𝐵</m:t>
                              </m:r>
                            </m:e>
                          </m:d>
                        </m:e>
                        <m:sub>
                          <m:r>
                            <a:rPr lang="en-US" sz="2200" i="1">
                              <a:latin typeface="Cambria Math" charset="0"/>
                            </a:rPr>
                            <m:t>𝜂</m:t>
                          </m:r>
                        </m:sub>
                      </m:sSub>
                      <m:r>
                        <a:rPr lang="en-US" sz="2200" b="0" i="1" smtClean="0">
                          <a:latin typeface="Cambria Math" charset="0"/>
                        </a:rPr>
                        <m:t>−</m:t>
                      </m:r>
                      <m:sSubSup>
                        <m:sSubSup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200" i="1">
                              <a:latin typeface="Cambria Math" charset="0"/>
                            </a:rPr>
                            <m:t>𝐷</m:t>
                          </m:r>
                        </m:e>
                        <m:sub>
                          <m:r>
                            <a:rPr lang="en-US" sz="2200" i="1">
                              <a:latin typeface="Cambria Math" charset="0"/>
                            </a:rPr>
                            <m:t>𝑚𝑎𝑥</m:t>
                          </m:r>
                        </m:sub>
                        <m:sup>
                          <m:r>
                            <a:rPr lang="en-US" sz="2200" i="1">
                              <a:latin typeface="Cambria Math" charset="0"/>
                            </a:rPr>
                            <m:t>𝛿</m:t>
                          </m:r>
                        </m:sup>
                      </m:sSubSup>
                      <m:r>
                        <a:rPr lang="en-US" sz="2200" i="1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charset="0"/>
                            </a:rPr>
                            <m:t>𝜌</m:t>
                          </m:r>
                        </m:e>
                        <m:sub>
                          <m:r>
                            <a:rPr lang="en-US" sz="2200" i="1">
                              <a:latin typeface="Cambria Math" charset="0"/>
                            </a:rPr>
                            <m:t>𝐴𝐵</m:t>
                          </m:r>
                        </m:sub>
                      </m:sSub>
                      <m:r>
                        <a:rPr lang="en-US" sz="2200" i="1">
                          <a:latin typeface="Cambria Math" charset="0"/>
                        </a:rPr>
                        <m:t>|</m:t>
                      </m:r>
                      <m:d>
                        <m:dPr>
                          <m:begChr m:val="|"/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charset="0"/>
                                </a:rPr>
                                <m:t>𝐴𝐵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200" dirty="0" smtClean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569995"/>
                <a:ext cx="10515600" cy="4770280"/>
              </a:xfrm>
              <a:prstGeom prst="rect">
                <a:avLst/>
              </a:prstGeom>
              <a:blipFill rotWithShape="0">
                <a:blip r:embed="rId2"/>
                <a:stretch>
                  <a:fillRect l="-754" t="-767" b="-25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93127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9749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solidFill>
                  <a:srgbClr val="002060"/>
                </a:solidFill>
              </a:rPr>
              <a:t>Entropic</a:t>
            </a:r>
            <a:r>
              <a:rPr lang="en-US" sz="4000" dirty="0" smtClean="0"/>
              <a:t> triangle inequality</a:t>
            </a:r>
            <a:endParaRPr lang="en-US" sz="4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37123-6D8C-8B4C-A1EE-4BA17BE8C320}" type="slidenum">
              <a:rPr lang="en-US" smtClean="0"/>
              <a:t>14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838200" y="1569995"/>
                <a:ext cx="10515600" cy="48912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200" i="1" dirty="0" smtClean="0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2200" i="1" dirty="0">
                            <a:latin typeface="Cambria Math" charset="0"/>
                          </a:rPr>
                          <m:t>𝐻</m:t>
                        </m:r>
                      </m:e>
                      <m:sub>
                        <m:r>
                          <a:rPr lang="en-US" sz="2200" i="1" dirty="0">
                            <a:latin typeface="Cambria Math" charset="0"/>
                          </a:rPr>
                          <m:t>𝑚𝑖𝑛</m:t>
                        </m:r>
                      </m:sub>
                      <m:sup>
                        <m:r>
                          <a:rPr lang="en-US" sz="2200" i="1" dirty="0">
                            <a:latin typeface="Cambria Math" charset="0"/>
                          </a:rPr>
                          <m:t>𝛿</m:t>
                        </m:r>
                      </m:sup>
                    </m:sSubSup>
                  </m:oMath>
                </a14:m>
                <a:r>
                  <a:rPr lang="en-US" sz="2200" b="0" dirty="0" smtClean="0"/>
                  <a:t> triangle inequality: </a:t>
                </a:r>
              </a:p>
              <a:p>
                <a:endParaRPr lang="en-US" sz="2200" b="0" i="1" dirty="0" smtClean="0">
                  <a:latin typeface="Cambria Math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2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200" i="1" dirty="0">
                              <a:latin typeface="Cambria Math" charset="0"/>
                            </a:rPr>
                            <m:t>𝐻</m:t>
                          </m:r>
                        </m:e>
                        <m:sub>
                          <m:r>
                            <a:rPr lang="en-US" sz="2200" i="1" dirty="0">
                              <a:latin typeface="Cambria Math" charset="0"/>
                            </a:rPr>
                            <m:t>𝑚𝑖𝑛</m:t>
                          </m:r>
                        </m:sub>
                        <m:sup>
                          <m:r>
                            <a:rPr lang="en-US" sz="2200" b="0" i="1" dirty="0" smtClean="0">
                              <a:latin typeface="Cambria Math" charset="0"/>
                            </a:rPr>
                            <m:t>𝛿</m:t>
                          </m:r>
                        </m:sup>
                      </m:sSubSup>
                      <m:sSub>
                        <m:sSubPr>
                          <m:ctrlPr>
                            <a:rPr lang="en-US" sz="2200" i="1" dirty="0">
                              <a:latin typeface="Cambria Math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200" i="1" dirty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200" i="1" dirty="0">
                                  <a:latin typeface="Cambria Math" charset="0"/>
                                </a:rPr>
                                <m:t>𝐴</m:t>
                              </m:r>
                            </m:e>
                            <m:e>
                              <m:r>
                                <a:rPr lang="en-US" sz="2200" i="1" dirty="0">
                                  <a:latin typeface="Cambria Math" charset="0"/>
                                </a:rPr>
                                <m:t>𝐵</m:t>
                              </m:r>
                            </m:e>
                          </m:d>
                        </m:e>
                        <m:sub>
                          <m:r>
                            <a:rPr lang="en-US" sz="2200" i="1" dirty="0">
                              <a:latin typeface="Cambria Math" charset="0"/>
                            </a:rPr>
                            <m:t>𝜌</m:t>
                          </m:r>
                        </m:sub>
                      </m:sSub>
                      <m:r>
                        <a:rPr lang="en-US" sz="2200" b="0" i="1" dirty="0" smtClean="0">
                          <a:latin typeface="Cambria Math" charset="0"/>
                        </a:rPr>
                        <m:t>≥</m:t>
                      </m:r>
                      <m:sSub>
                        <m:sSub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charset="0"/>
                            </a:rPr>
                            <m:t>𝐻</m:t>
                          </m:r>
                        </m:e>
                        <m:sub>
                          <m:r>
                            <a:rPr lang="en-US" sz="2200" i="1">
                              <a:latin typeface="Cambria Math" charset="0"/>
                            </a:rPr>
                            <m:t>𝑚𝑖𝑛</m:t>
                          </m:r>
                        </m:sub>
                      </m:sSub>
                      <m:sSub>
                        <m:sSub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𝐴</m:t>
                              </m:r>
                            </m:e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𝐵</m:t>
                              </m:r>
                            </m:e>
                          </m:d>
                        </m:e>
                        <m:sub>
                          <m:r>
                            <a:rPr lang="en-US" sz="2200" i="1">
                              <a:latin typeface="Cambria Math" charset="0"/>
                            </a:rPr>
                            <m:t>𝜂</m:t>
                          </m:r>
                        </m:sub>
                      </m:sSub>
                      <m:r>
                        <a:rPr lang="en-US" sz="2200" b="0" i="1" smtClean="0">
                          <a:latin typeface="Cambria Math" charset="0"/>
                        </a:rPr>
                        <m:t>−</m:t>
                      </m:r>
                      <m:sSubSup>
                        <m:sSubSup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200" i="1">
                              <a:latin typeface="Cambria Math" charset="0"/>
                            </a:rPr>
                            <m:t>𝐷</m:t>
                          </m:r>
                        </m:e>
                        <m:sub>
                          <m:r>
                            <a:rPr lang="en-US" sz="2200" i="1">
                              <a:latin typeface="Cambria Math" charset="0"/>
                            </a:rPr>
                            <m:t>𝑚𝑎𝑥</m:t>
                          </m:r>
                        </m:sub>
                        <m:sup>
                          <m:r>
                            <a:rPr lang="en-US" sz="2200" i="1">
                              <a:latin typeface="Cambria Math" charset="0"/>
                            </a:rPr>
                            <m:t>𝛿</m:t>
                          </m:r>
                        </m:sup>
                      </m:sSubSup>
                      <m:r>
                        <a:rPr lang="en-US" sz="2200" i="1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charset="0"/>
                            </a:rPr>
                            <m:t>𝜌</m:t>
                          </m:r>
                        </m:e>
                        <m:sub>
                          <m:r>
                            <a:rPr lang="en-US" sz="2200" i="1">
                              <a:latin typeface="Cambria Math" charset="0"/>
                            </a:rPr>
                            <m:t>𝐴𝐵</m:t>
                          </m:r>
                        </m:sub>
                      </m:sSub>
                      <m:r>
                        <a:rPr lang="en-US" sz="2200" i="1">
                          <a:latin typeface="Cambria Math" charset="0"/>
                        </a:rPr>
                        <m:t>|</m:t>
                      </m:r>
                      <m:d>
                        <m:dPr>
                          <m:begChr m:val="|"/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charset="0"/>
                                </a:rPr>
                                <m:t>𝐴𝐵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200" dirty="0" smtClean="0"/>
              </a:p>
              <a:p>
                <a:endParaRPr lang="en-US" sz="2200" dirty="0"/>
              </a:p>
              <a:p>
                <a:endParaRPr lang="en-US" sz="2200" dirty="0" smtClean="0"/>
              </a:p>
              <a:p>
                <a:endParaRPr lang="en-US" sz="2200" dirty="0"/>
              </a:p>
              <a:p>
                <a:endParaRPr lang="en-US" sz="2200" dirty="0" smtClean="0"/>
              </a:p>
              <a:p>
                <a:endParaRPr lang="en-US" sz="2200" dirty="0"/>
              </a:p>
              <a:p>
                <a:endParaRPr lang="en-US" sz="2200" dirty="0"/>
              </a:p>
              <a:p>
                <a:endParaRPr lang="en-US" sz="2200" dirty="0" smtClean="0"/>
              </a:p>
              <a:p>
                <a:r>
                  <a:rPr lang="en-US" sz="2200" dirty="0" smtClean="0"/>
                  <a:t>This is implied by the triangle inequality: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vi-VN" sz="2400" i="1" dirty="0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dirty="0" smtClean="0">
                                  <a:latin typeface="Cambria Math" charset="0"/>
                                </a:rPr>
                                <m:t>𝐷</m:t>
                              </m:r>
                            </m:e>
                          </m:acc>
                        </m:e>
                        <m:sub>
                          <m:r>
                            <a:rPr lang="en-US" sz="2400" i="1" dirty="0">
                              <a:latin typeface="Cambria Math" charset="0"/>
                            </a:rPr>
                            <m:t>𝛼</m:t>
                          </m:r>
                        </m:sub>
                      </m:sSub>
                      <m:r>
                        <a:rPr lang="en-US" sz="2400" i="1" dirty="0">
                          <a:latin typeface="Cambria Math" charset="0"/>
                        </a:rPr>
                        <m:t>(</m:t>
                      </m:r>
                      <m:r>
                        <a:rPr lang="en-US" sz="2400" i="1" dirty="0">
                          <a:latin typeface="Cambria Math" charset="0"/>
                        </a:rPr>
                        <m:t>𝜌</m:t>
                      </m:r>
                      <m:r>
                        <a:rPr lang="en-US" sz="2400" i="1" dirty="0">
                          <a:latin typeface="Cambria Math" charset="0"/>
                        </a:rPr>
                        <m:t>|</m:t>
                      </m:r>
                      <m:d>
                        <m:dPr>
                          <m:begChr m:val="|"/>
                          <m:ctrlPr>
                            <a:rPr lang="en-US" sz="2400" i="1" dirty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i="1" dirty="0">
                              <a:latin typeface="Cambria Math" charset="0"/>
                            </a:rPr>
                            <m:t>𝜎</m:t>
                          </m:r>
                        </m:e>
                      </m:d>
                      <m:r>
                        <a:rPr lang="en-US" sz="2400" i="1" dirty="0">
                          <a:latin typeface="Cambria Math" charset="0"/>
                        </a:rPr>
                        <m:t>≤</m:t>
                      </m:r>
                      <m:sSub>
                        <m:sSubPr>
                          <m:ctrlPr>
                            <a:rPr lang="en-US" sz="2400" i="1" dirty="0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vi-VN" sz="2400" i="1" dirty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charset="0"/>
                                </a:rPr>
                                <m:t>𝐷</m:t>
                              </m:r>
                            </m:e>
                          </m:acc>
                        </m:e>
                        <m:sub>
                          <m:r>
                            <a:rPr lang="en-US" sz="2400" i="1" dirty="0">
                              <a:latin typeface="Cambria Math" charset="0"/>
                            </a:rPr>
                            <m:t>𝛼</m:t>
                          </m:r>
                        </m:sub>
                      </m:sSub>
                      <m:r>
                        <a:rPr lang="en-US" sz="2400" i="1" dirty="0">
                          <a:latin typeface="Cambria Math" charset="0"/>
                        </a:rPr>
                        <m:t>(</m:t>
                      </m:r>
                      <m:r>
                        <a:rPr lang="en-US" sz="2400" i="1" dirty="0">
                          <a:latin typeface="Cambria Math" charset="0"/>
                        </a:rPr>
                        <m:t>𝜂</m:t>
                      </m:r>
                      <m:r>
                        <a:rPr lang="en-US" sz="2400" i="1" dirty="0">
                          <a:latin typeface="Cambria Math" charset="0"/>
                        </a:rPr>
                        <m:t>|</m:t>
                      </m:r>
                      <m:d>
                        <m:dPr>
                          <m:begChr m:val="|"/>
                          <m:ctrlPr>
                            <a:rPr lang="en-US" sz="2400" i="1" dirty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i="1" dirty="0">
                              <a:latin typeface="Cambria Math" charset="0"/>
                            </a:rPr>
                            <m:t>𝜎</m:t>
                          </m:r>
                        </m:e>
                      </m:d>
                      <m:r>
                        <a:rPr lang="en-US" sz="2400" i="1" dirty="0">
                          <a:latin typeface="Cambria Math" charset="0"/>
                        </a:rPr>
                        <m:t>+</m:t>
                      </m:r>
                      <m:f>
                        <m:fPr>
                          <m:ctrlPr>
                            <a:rPr lang="bg-BG" sz="2400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charset="0"/>
                            </a:rPr>
                            <m:t>𝛼</m:t>
                          </m:r>
                        </m:num>
                        <m:den>
                          <m:r>
                            <a:rPr lang="en-US" sz="2400" i="1">
                              <a:latin typeface="Cambria Math" charset="0"/>
                            </a:rPr>
                            <m:t>𝛼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−1</m:t>
                          </m:r>
                        </m:den>
                      </m:f>
                      <m:sSub>
                        <m:sSub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latin typeface="Cambria Math" charset="0"/>
                            </a:rPr>
                            <m:t>D</m:t>
                          </m:r>
                        </m:e>
                        <m:sub>
                          <m:r>
                            <a:rPr lang="en-US" sz="2400" i="1">
                              <a:latin typeface="Cambria Math" charset="0"/>
                            </a:rPr>
                            <m:t>𝑚𝑎𝑥</m:t>
                          </m:r>
                        </m:sub>
                      </m:sSub>
                      <m:r>
                        <a:rPr lang="en-US" sz="2400">
                          <a:latin typeface="Cambria Math" charset="0"/>
                        </a:rPr>
                        <m:t>(</m:t>
                      </m:r>
                      <m:r>
                        <a:rPr lang="en-US" sz="2400" i="1">
                          <a:latin typeface="Cambria Math" charset="0"/>
                        </a:rPr>
                        <m:t>𝜌</m:t>
                      </m:r>
                      <m:r>
                        <a:rPr lang="en-US" sz="2400" i="1">
                          <a:latin typeface="Cambria Math" charset="0"/>
                        </a:rPr>
                        <m:t>|</m:t>
                      </m:r>
                      <m:d>
                        <m:dPr>
                          <m:begChr m:val="|"/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𝜂</m:t>
                          </m:r>
                        </m:e>
                      </m:d>
                    </m:oMath>
                  </m:oMathPara>
                </a14:m>
                <a:endParaRPr lang="en-US" sz="2200" dirty="0" smtClean="0"/>
              </a:p>
              <a:p>
                <a:r>
                  <a:rPr lang="en-US" sz="2200" dirty="0" smtClean="0"/>
                  <a:t> </a:t>
                </a:r>
                <a:endParaRPr lang="en-US" sz="2200" b="0" dirty="0" smtClean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569995"/>
                <a:ext cx="10515600" cy="4891275"/>
              </a:xfrm>
              <a:prstGeom prst="rect">
                <a:avLst/>
              </a:prstGeom>
              <a:blipFill rotWithShape="0">
                <a:blip r:embed="rId2"/>
                <a:stretch>
                  <a:fillRect l="-754" b="-162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838200" y="2960886"/>
                <a:ext cx="10515600" cy="1752852"/>
              </a:xfrm>
              <a:prstGeom prst="rect">
                <a:avLst/>
              </a:prstGeom>
              <a:noFill/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sz="2200" b="1" u="sng" dirty="0" smtClean="0">
                    <a:solidFill>
                      <a:schemeClr val="tx1"/>
                    </a:solidFill>
                  </a:rPr>
                  <a:t>Lemma:</a:t>
                </a:r>
                <a:r>
                  <a:rPr lang="en-US" sz="2200" dirty="0" smtClean="0">
                    <a:solidFill>
                      <a:schemeClr val="tx1"/>
                    </a:solidFill>
                  </a:rPr>
                  <a:t> Can be improved to: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200" i="1" dirty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200" i="1" dirty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𝐻</m:t>
                          </m:r>
                        </m:e>
                        <m:sub>
                          <m:r>
                            <a:rPr lang="en-US" sz="2200" i="1" dirty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𝑚𝑖𝑛</m:t>
                          </m:r>
                        </m:sub>
                        <m:sup>
                          <m:r>
                            <a:rPr lang="en-US" sz="2200" b="0" i="1" dirty="0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𝜖</m:t>
                          </m:r>
                          <m:r>
                            <a:rPr lang="en-US" sz="2200" b="0" i="1" dirty="0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200" i="1" dirty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𝛿</m:t>
                          </m:r>
                        </m:sup>
                      </m:sSubSup>
                      <m:sSub>
                        <m:sSubPr>
                          <m:ctrlPr>
                            <a:rPr lang="en-US" sz="2200" i="1" dirty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200" i="1" dirty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200" i="1" dirty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𝐴</m:t>
                              </m:r>
                            </m:e>
                            <m:e>
                              <m:r>
                                <a:rPr lang="en-US" sz="2200" i="1" dirty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𝐵</m:t>
                              </m:r>
                            </m:e>
                          </m:d>
                        </m:e>
                        <m:sub>
                          <m:r>
                            <a:rPr lang="en-US" sz="2200" i="1" dirty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𝜌</m:t>
                          </m:r>
                        </m:sub>
                      </m:sSub>
                      <m:r>
                        <a:rPr lang="en-US" sz="2200" i="1" dirty="0">
                          <a:solidFill>
                            <a:schemeClr val="tx1"/>
                          </a:solidFill>
                          <a:latin typeface="Cambria Math" charset="0"/>
                        </a:rPr>
                        <m:t>≥</m:t>
                      </m:r>
                      <m:sSub>
                        <m:sSubPr>
                          <m:ctrlPr>
                            <a:rPr lang="en-US" sz="22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𝐻</m:t>
                          </m:r>
                        </m:e>
                        <m:sub>
                          <m: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𝛼</m:t>
                          </m:r>
                        </m:sub>
                      </m:sSub>
                      <m:sSub>
                        <m:sSubPr>
                          <m:ctrlPr>
                            <a:rPr lang="en-US" sz="22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𝐴</m:t>
                              </m:r>
                            </m:e>
                            <m:e>
                              <m: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𝐵</m:t>
                              </m:r>
                            </m:e>
                          </m:d>
                        </m:e>
                        <m:sub>
                          <m:r>
                            <a:rPr lang="en-US" sz="22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𝜂</m:t>
                          </m:r>
                        </m:sub>
                      </m:sSub>
                      <m:r>
                        <a:rPr lang="en-US" sz="2200" i="1">
                          <a:solidFill>
                            <a:schemeClr val="tx1"/>
                          </a:solidFill>
                          <a:latin typeface="Cambria Math" charset="0"/>
                        </a:rPr>
                        <m:t>−</m:t>
                      </m:r>
                      <m:sSubSup>
                        <m:sSubSupPr>
                          <m:ctrlPr>
                            <a:rPr lang="en-US" sz="22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SupPr>
                        <m:e>
                          <m:f>
                            <m:fPr>
                              <m:ctrlPr>
                                <a:rPr lang="bg-BG" sz="220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sz="22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𝛼</m:t>
                              </m:r>
                            </m:num>
                            <m:den>
                              <m:r>
                                <a:rPr lang="en-US" sz="22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𝛼</m:t>
                              </m:r>
                              <m:r>
                                <a:rPr lang="en-US" sz="22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−1</m:t>
                              </m:r>
                            </m:den>
                          </m:f>
                          <m:r>
                            <a:rPr lang="en-US" sz="22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𝐷</m:t>
                          </m:r>
                        </m:e>
                        <m:sub>
                          <m:r>
                            <a:rPr lang="en-US" sz="22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𝑚𝑎𝑥</m:t>
                          </m:r>
                        </m:sub>
                        <m:sup>
                          <m:r>
                            <a:rPr lang="en-US" sz="22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𝛿</m:t>
                          </m:r>
                        </m:sup>
                      </m:sSubSup>
                      <m:r>
                        <a:rPr lang="en-US" sz="2200" i="1">
                          <a:solidFill>
                            <a:schemeClr val="tx1"/>
                          </a:solidFill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sz="22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𝜌</m:t>
                          </m:r>
                        </m:e>
                        <m:sub>
                          <m:r>
                            <a:rPr lang="en-US" sz="22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𝐴𝐵</m:t>
                          </m:r>
                        </m:sub>
                      </m:sSub>
                      <m:r>
                        <a:rPr lang="en-US" sz="2200" i="1">
                          <a:solidFill>
                            <a:schemeClr val="tx1"/>
                          </a:solidFill>
                          <a:latin typeface="Cambria Math" charset="0"/>
                        </a:rPr>
                        <m:t>|</m:t>
                      </m:r>
                      <m:d>
                        <m:dPr>
                          <m:begChr m:val="|"/>
                          <m:ctrlPr>
                            <a:rPr lang="en-US" sz="22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𝐴𝐵</m:t>
                              </m:r>
                            </m:sub>
                          </m:sSub>
                        </m:e>
                      </m:d>
                      <m:r>
                        <a:rPr lang="en-US" sz="2200" b="0" i="0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−</m:t>
                      </m:r>
                      <m:f>
                        <m:fPr>
                          <m:ctrlPr>
                            <a:rPr lang="bg-BG" sz="22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𝑔</m:t>
                          </m:r>
                          <m: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(</m:t>
                          </m:r>
                          <m:r>
                            <a:rPr lang="en-US" sz="22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𝜖</m:t>
                          </m:r>
                          <m:r>
                            <a:rPr lang="en-US" sz="22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2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𝛿</m:t>
                          </m:r>
                          <m: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)</m:t>
                          </m:r>
                        </m:num>
                        <m:den>
                          <m:r>
                            <a:rPr lang="en-US" sz="22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𝛼</m:t>
                          </m:r>
                          <m:r>
                            <a:rPr lang="en-US" sz="22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−1</m:t>
                          </m:r>
                        </m:den>
                      </m:f>
                    </m:oMath>
                  </m:oMathPara>
                </a14:m>
                <a:endParaRPr lang="en-US" sz="2200" dirty="0" smtClean="0">
                  <a:solidFill>
                    <a:schemeClr val="tx1"/>
                  </a:solidFill>
                </a:endParaRPr>
              </a:p>
              <a:p>
                <a:endParaRPr lang="en-US" sz="2200" dirty="0">
                  <a:solidFill>
                    <a:schemeClr val="tx1"/>
                  </a:solidFill>
                </a:endParaRPr>
              </a:p>
              <a:p>
                <a:r>
                  <a:rPr lang="en-US" sz="2200" dirty="0">
                    <a:solidFill>
                      <a:schemeClr val="tx1"/>
                    </a:solidFill>
                  </a:rPr>
                  <a:t>f</a:t>
                </a:r>
                <a:r>
                  <a:rPr lang="en-US" sz="2200" dirty="0" smtClean="0">
                    <a:solidFill>
                      <a:schemeClr val="tx1"/>
                    </a:solidFill>
                  </a:rPr>
                  <a:t>or </a:t>
                </a:r>
                <a14:m>
                  <m:oMath xmlns:m="http://schemas.openxmlformats.org/officeDocument/2006/math">
                    <m:r>
                      <a:rPr lang="en-US" sz="2200" b="0" i="0" smtClean="0">
                        <a:solidFill>
                          <a:schemeClr val="tx1"/>
                        </a:solidFill>
                        <a:latin typeface="Cambria Math" charset="0"/>
                      </a:rPr>
                      <m:t>0&lt;</m:t>
                    </m:r>
                    <m:r>
                      <a:rPr lang="en-US" sz="2200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𝜖</m:t>
                    </m:r>
                    <m:r>
                      <a:rPr lang="en-US" sz="2200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,</m:t>
                    </m:r>
                    <m:r>
                      <a:rPr lang="en-US" sz="2200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𝛿</m:t>
                    </m:r>
                    <m:r>
                      <a:rPr lang="en-US" sz="2200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&lt;1/2</m:t>
                    </m:r>
                  </m:oMath>
                </a14:m>
                <a:r>
                  <a:rPr lang="en-US" sz="2200" dirty="0" smtClean="0">
                    <a:solidFill>
                      <a:schemeClr val="tx1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𝛼</m:t>
                    </m:r>
                    <m:r>
                      <a:rPr lang="en-US" sz="2200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∈(1,2]</m:t>
                    </m:r>
                  </m:oMath>
                </a14:m>
                <a:r>
                  <a:rPr lang="en-US" sz="2200" dirty="0" smtClean="0">
                    <a:solidFill>
                      <a:schemeClr val="tx1"/>
                    </a:solidFill>
                  </a:rPr>
                  <a:t>.  </a:t>
                </a: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960886"/>
                <a:ext cx="10515600" cy="1752852"/>
              </a:xfrm>
              <a:prstGeom prst="rect">
                <a:avLst/>
              </a:prstGeom>
              <a:blipFill rotWithShape="0">
                <a:blip r:embed="rId3"/>
                <a:stretch>
                  <a:fillRect l="-695" t="-2076" b="-5882"/>
                </a:stretch>
              </a:blipFill>
              <a:ln>
                <a:solidFill>
                  <a:schemeClr val="accent1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15550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9749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solidFill>
                  <a:schemeClr val="accent1">
                    <a:lumMod val="50000"/>
                  </a:schemeClr>
                </a:solidFill>
              </a:rPr>
              <a:t>Approximate independence</a:t>
            </a:r>
            <a:endParaRPr lang="en-US" sz="4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37123-6D8C-8B4C-A1EE-4BA17BE8C320}" type="slidenum">
              <a:rPr lang="en-US" smtClean="0"/>
              <a:t>15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838200" y="1569995"/>
                <a:ext cx="10515600" cy="52549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b="0" i="1">
                            <a:latin typeface="Cambria Math" charset="0"/>
                          </a:rPr>
                          <m:t>𝜌</m:t>
                        </m:r>
                      </m:e>
                      <m:sub>
                        <m:sSubSup>
                          <m:sSubSup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2200" b="0" i="1">
                                <a:latin typeface="Cambria Math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200" b="0" i="1"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200" b="0" i="1">
                                <a:latin typeface="Cambria Math" charset="0"/>
                              </a:rPr>
                              <m:t>𝑛</m:t>
                            </m:r>
                          </m:sup>
                        </m:sSubSup>
                        <m:r>
                          <a:rPr lang="en-US" sz="2200" b="0" i="1">
                            <a:latin typeface="Cambria Math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sz="2200" dirty="0" smtClean="0"/>
                  <a:t> is such that for every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charset="0"/>
                      </a:rPr>
                      <m:t>𝑘</m:t>
                    </m:r>
                  </m:oMath>
                </a14:m>
                <a:r>
                  <a:rPr lang="en-US" sz="2200" dirty="0" smtClean="0"/>
                  <a:t>:</a:t>
                </a:r>
                <a:r>
                  <a:rPr lang="en-US" sz="2200" dirty="0"/>
                  <a:t>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charset="0"/>
                      </a:rPr>
                      <m:t>‖</m:t>
                    </m:r>
                    <m:sSub>
                      <m:sSubPr>
                        <m:ctrlPr>
                          <a:rPr lang="en-US" sz="22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charset="0"/>
                          </a:rPr>
                          <m:t>𝜌</m:t>
                        </m:r>
                      </m:e>
                      <m:sub>
                        <m:sSubSup>
                          <m:sSubSup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2200" i="1">
                                <a:latin typeface="Cambria Math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200" i="1"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200" b="0" i="1" smtClean="0">
                                <a:latin typeface="Cambria Math" charset="0"/>
                              </a:rPr>
                              <m:t>𝑘</m:t>
                            </m:r>
                          </m:sup>
                        </m:sSubSup>
                        <m:r>
                          <a:rPr lang="en-US" sz="2200" i="1">
                            <a:latin typeface="Cambria Math" charset="0"/>
                          </a:rPr>
                          <m:t>𝐵</m:t>
                        </m:r>
                      </m:sub>
                    </m:sSub>
                    <m:r>
                      <a:rPr lang="en-US" sz="2200" b="0" i="1" smtClean="0">
                        <a:latin typeface="Cambria Math" charset="0"/>
                      </a:rPr>
                      <m:t> −</m:t>
                    </m:r>
                    <m:sSub>
                      <m:sSubPr>
                        <m:ctrlPr>
                          <a:rPr lang="en-US" sz="2200" i="1">
                            <a:latin typeface="Cambria Math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22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 charset="0"/>
                              </a:rPr>
                              <m:t>𝜌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2200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b="0" i="1" smtClean="0">
                                    <a:latin typeface="Cambria Math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2200" b="0" i="1" smtClean="0">
                                    <a:latin typeface="Cambria Math" charset="0"/>
                                  </a:rPr>
                                  <m:t>𝑘</m:t>
                                </m:r>
                              </m:sub>
                            </m:sSub>
                          </m:sub>
                        </m:sSub>
                        <m:r>
                          <a:rPr lang="en-US" sz="2200" b="0" i="1" smtClean="0">
                            <a:latin typeface="Cambria Math" charset="0"/>
                          </a:rPr>
                          <m:t>⊗</m:t>
                        </m:r>
                        <m:r>
                          <a:rPr lang="en-US" sz="2200" i="1">
                            <a:latin typeface="Cambria Math" charset="0"/>
                          </a:rPr>
                          <m:t>𝜌</m:t>
                        </m:r>
                      </m:e>
                      <m:sub>
                        <m:sSubSup>
                          <m:sSubSup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2200" i="1">
                                <a:latin typeface="Cambria Math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200" i="1"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200" i="1">
                                <a:latin typeface="Cambria Math" charset="0"/>
                              </a:rPr>
                              <m:t>𝑘</m:t>
                            </m:r>
                            <m:r>
                              <a:rPr lang="en-US" sz="2200" b="0" i="1" smtClean="0">
                                <a:latin typeface="Cambria Math" charset="0"/>
                              </a:rPr>
                              <m:t>−1</m:t>
                            </m:r>
                          </m:sup>
                        </m:sSubSup>
                        <m:r>
                          <a:rPr lang="en-US" sz="2200" i="1">
                            <a:latin typeface="Cambria Math" charset="0"/>
                          </a:rPr>
                          <m:t>𝐵</m:t>
                        </m:r>
                      </m:sub>
                    </m:sSub>
                    <m:sSub>
                      <m:sSubPr>
                        <m:ctrlPr>
                          <a:rPr lang="en-US" sz="2200" b="0" i="1" smtClean="0">
                            <a:latin typeface="Cambria Math" charset="0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‖"/>
                            <m:ctrlPr>
                              <a:rPr lang="en-US" sz="2200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sz="2400">
                                <a:latin typeface="Cambria Math" charset="0"/>
                              </a:rPr>
                              <m:t>​</m:t>
                            </m:r>
                          </m:e>
                        </m:d>
                      </m:e>
                      <m:sub>
                        <m:r>
                          <a:rPr lang="en-US" sz="2200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sz="2200" b="0" i="1" smtClean="0">
                        <a:latin typeface="Cambria Math" charset="0"/>
                      </a:rPr>
                      <m:t>≤</m:t>
                    </m:r>
                    <m:r>
                      <a:rPr lang="en-US" sz="2200" b="0" i="1" smtClean="0">
                        <a:latin typeface="Cambria Math" charset="0"/>
                      </a:rPr>
                      <m:t>𝜖</m:t>
                    </m:r>
                  </m:oMath>
                </a14:m>
                <a:r>
                  <a:rPr lang="en-US" sz="2200" dirty="0" smtClean="0"/>
                  <a:t>. Need to prove that</a:t>
                </a:r>
                <a:r>
                  <a:rPr lang="en-US" sz="2200" i="1" dirty="0">
                    <a:latin typeface="Cambria Math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20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22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𝐻</m:t>
                        </m:r>
                      </m:e>
                      <m:sub>
                        <m:r>
                          <a:rPr lang="en-US" sz="22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𝑚𝑖𝑛</m:t>
                        </m:r>
                      </m:sub>
                      <m:sup>
                        <m:r>
                          <a:rPr lang="en-US" sz="22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𝑓</m:t>
                        </m:r>
                        <m:r>
                          <a:rPr lang="en-US" sz="22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en-US" sz="22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𝜖</m:t>
                        </m:r>
                        <m:r>
                          <a:rPr lang="en-US" sz="22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)</m:t>
                        </m:r>
                      </m:sup>
                    </m:sSubSup>
                    <m:sSub>
                      <m:sSubPr>
                        <m:ctrlPr>
                          <a:rPr lang="en-US" sz="22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22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22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2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22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sz="22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p>
                            </m:sSubSup>
                          </m:e>
                          <m:e>
                            <m:r>
                              <a:rPr lang="en-US" sz="22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𝐵</m:t>
                            </m:r>
                          </m:e>
                        </m:d>
                      </m:e>
                      <m:sub>
                        <m:r>
                          <a:rPr lang="en-US" sz="22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𝜌</m:t>
                        </m:r>
                      </m:sub>
                    </m:sSub>
                    <m:r>
                      <a:rPr lang="en-US" sz="2200" b="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≳</m:t>
                    </m:r>
                    <m:r>
                      <a:rPr lang="en-US" sz="2200" b="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𝑛𝐻</m:t>
                    </m:r>
                    <m:sSub>
                      <m:sSubPr>
                        <m:ctrlPr>
                          <a:rPr lang="en-US" sz="2200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2200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200" b="0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b="0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2200" b="0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sz="2200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𝜌</m:t>
                        </m:r>
                      </m:sub>
                    </m:sSub>
                    <m:r>
                      <a:rPr lang="en-US" sz="2200" b="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.</m:t>
                    </m:r>
                  </m:oMath>
                </a14:m>
                <a:endParaRPr lang="en-US" sz="2200" dirty="0" smtClean="0"/>
              </a:p>
              <a:p>
                <a:endParaRPr lang="en-US" sz="2200" dirty="0" smtClean="0"/>
              </a:p>
              <a:p>
                <a:r>
                  <a:rPr lang="en-US" sz="2200" dirty="0" smtClean="0"/>
                  <a:t>How can we bound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200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2200" i="1"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sz="2200" i="1">
                            <a:latin typeface="Cambria Math" charset="0"/>
                          </a:rPr>
                          <m:t>𝑚𝑎𝑥</m:t>
                        </m:r>
                      </m:sub>
                      <m:sup>
                        <m:r>
                          <a:rPr lang="en-US" sz="2200" i="1">
                            <a:latin typeface="Cambria Math" charset="0"/>
                          </a:rPr>
                          <m:t>𝛿</m:t>
                        </m:r>
                      </m:sup>
                    </m:sSubSup>
                  </m:oMath>
                </a14:m>
                <a:r>
                  <a:rPr lang="en-US" sz="2200" dirty="0" smtClean="0"/>
                  <a:t> distance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charset="0"/>
                          </a:rPr>
                          <m:t>𝜌</m:t>
                        </m:r>
                      </m:e>
                      <m:sub>
                        <m:sSubSup>
                          <m:sSubSup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2200" i="1">
                                <a:latin typeface="Cambria Math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200" i="1"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200" i="1">
                                <a:latin typeface="Cambria Math" charset="0"/>
                              </a:rPr>
                              <m:t>𝑛</m:t>
                            </m:r>
                          </m:sup>
                        </m:sSubSup>
                        <m:r>
                          <a:rPr lang="en-US" sz="2200" i="1">
                            <a:latin typeface="Cambria Math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sz="2200" dirty="0"/>
                  <a:t> </a:t>
                </a:r>
                <a:r>
                  <a:rPr lang="en-US" sz="2200" dirty="0" smtClean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charset="0"/>
                          </a:rPr>
                          <m:t>𝜌</m:t>
                        </m:r>
                      </m:e>
                      <m:sub>
                        <m:sSub>
                          <m:sSubPr>
                            <m:ctrlPr>
                              <a:rPr lang="en-US" sz="22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en-US" sz="2200" b="0" i="1" smtClean="0">
                        <a:latin typeface="Cambria Math" charset="0"/>
                      </a:rPr>
                      <m:t>⊗</m:t>
                    </m:r>
                  </m:oMath>
                </a14:m>
                <a:r>
                  <a:rPr lang="en-US" sz="22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charset="0"/>
                          </a:rPr>
                          <m:t>𝜌</m:t>
                        </m:r>
                      </m:e>
                      <m:sub>
                        <m:sSub>
                          <m:sSubPr>
                            <m:ctrlPr>
                              <a:rPr lang="en-US" sz="22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sz="2200" i="1">
                        <a:latin typeface="Cambria Math" charset="0"/>
                      </a:rPr>
                      <m:t>⊗</m:t>
                    </m:r>
                    <m:r>
                      <a:rPr lang="en-US" sz="2200" b="0" i="1" smtClean="0">
                        <a:latin typeface="Cambria Math" charset="0"/>
                      </a:rPr>
                      <m:t>⋯</m:t>
                    </m:r>
                    <m:sSub>
                      <m:sSubPr>
                        <m:ctrlPr>
                          <a:rPr lang="en-US" sz="220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charset="0"/>
                          </a:rPr>
                          <m:t>⊗</m:t>
                        </m:r>
                        <m:r>
                          <a:rPr lang="en-US" sz="2200" i="1">
                            <a:latin typeface="Cambria Math" charset="0"/>
                          </a:rPr>
                          <m:t>𝜌</m:t>
                        </m:r>
                      </m:e>
                      <m:sub>
                        <m:r>
                          <a:rPr lang="en-US" sz="2200" i="1">
                            <a:latin typeface="Cambria Math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sz="2200" dirty="0" smtClean="0"/>
                  <a:t>?</a:t>
                </a:r>
              </a:p>
              <a:p>
                <a:endParaRPr lang="en-US" sz="2200" dirty="0" smtClean="0"/>
              </a:p>
              <a:p>
                <a:r>
                  <a:rPr lang="en-US" sz="2200" dirty="0" smtClean="0"/>
                  <a:t>If instead we had to bound relative entropy distance, then we have:</a:t>
                </a:r>
              </a:p>
              <a:p>
                <a:endParaRPr lang="en-US" sz="22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charset="0"/>
                        </a:rPr>
                        <m:t>𝐷</m:t>
                      </m:r>
                      <m:r>
                        <a:rPr lang="en-US" sz="2200" b="0" i="1" smtClean="0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charset="0"/>
                            </a:rPr>
                            <m:t>𝜌</m:t>
                          </m:r>
                        </m:e>
                        <m:sub>
                          <m:sSubSup>
                            <m:sSubSup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200" i="1">
                                  <a:latin typeface="Cambria Math" charset="0"/>
                                </a:rPr>
                                <m:t>𝑛</m:t>
                              </m:r>
                            </m:sup>
                          </m:sSubSup>
                          <m:r>
                            <a:rPr lang="en-US" sz="2200" i="1">
                              <a:latin typeface="Cambria Math" charset="0"/>
                            </a:rPr>
                            <m:t>𝐵</m:t>
                          </m:r>
                        </m:sub>
                      </m:sSub>
                      <m:r>
                        <a:rPr lang="en-US" sz="2200" b="0" i="1" smtClean="0">
                          <a:latin typeface="Cambria Math" charset="0"/>
                        </a:rPr>
                        <m:t>||</m:t>
                      </m:r>
                      <m:sSub>
                        <m:sSub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charset="0"/>
                            </a:rPr>
                            <m:t> </m:t>
                          </m:r>
                          <m:r>
                            <a:rPr lang="en-US" sz="2200" i="1">
                              <a:latin typeface="Cambria Math" charset="0"/>
                            </a:rPr>
                            <m:t>𝜌</m:t>
                          </m:r>
                        </m:e>
                        <m:sub>
                          <m:sSub>
                            <m:sSub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r>
                        <a:rPr lang="en-US" sz="2200" i="1">
                          <a:latin typeface="Cambria Math" charset="0"/>
                        </a:rPr>
                        <m:t>⊗</m:t>
                      </m:r>
                      <m:sSub>
                        <m:sSub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charset="0"/>
                            </a:rPr>
                            <m:t>𝜌</m:t>
                          </m:r>
                        </m:e>
                        <m:sub>
                          <m:sSub>
                            <m:sSub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r>
                        <a:rPr lang="en-US" sz="2200" i="1">
                          <a:latin typeface="Cambria Math" charset="0"/>
                        </a:rPr>
                        <m:t>⊗⋯</m:t>
                      </m:r>
                      <m:sSub>
                        <m:sSub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charset="0"/>
                            </a:rPr>
                            <m:t>⊗</m:t>
                          </m:r>
                          <m:r>
                            <a:rPr lang="en-US" sz="2200" i="1">
                              <a:latin typeface="Cambria Math" charset="0"/>
                            </a:rPr>
                            <m:t>𝜌</m:t>
                          </m:r>
                        </m:e>
                        <m:sub>
                          <m:r>
                            <a:rPr lang="en-US" sz="2200" i="1">
                              <a:latin typeface="Cambria Math" charset="0"/>
                            </a:rPr>
                            <m:t>𝐵</m:t>
                          </m:r>
                        </m:sub>
                      </m:sSub>
                      <m:r>
                        <a:rPr lang="en-US" sz="2200" b="0" i="1" smtClean="0">
                          <a:latin typeface="Cambria Math" charset="0"/>
                        </a:rPr>
                        <m:t>)</m:t>
                      </m:r>
                      <m:r>
                        <m:rPr>
                          <m:aln/>
                        </m:rPr>
                        <a:rPr lang="en-US" sz="2200" b="0" i="1" smtClean="0">
                          <a:latin typeface="Cambria Math" charset="0"/>
                        </a:rPr>
                        <m:t>=</m:t>
                      </m:r>
                      <m:r>
                        <a:rPr lang="en-US" sz="2200" b="0" i="1" smtClean="0">
                          <a:latin typeface="Cambria Math" charset="0"/>
                        </a:rPr>
                        <m:t>𝐼</m:t>
                      </m:r>
                      <m:sSub>
                        <m:sSubPr>
                          <m:ctrlPr>
                            <a:rPr lang="en-US" sz="2200" b="0" i="1" smtClean="0">
                              <a:latin typeface="Cambria Math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2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2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0" i="1" smtClean="0">
                                      <a:latin typeface="Cambria Math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200" b="0" i="1" smtClean="0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:</m:t>
                              </m:r>
                              <m:sSub>
                                <m:sSubPr>
                                  <m:ctrlPr>
                                    <a:rPr lang="en-US" sz="22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0" i="1" smtClean="0">
                                      <a:latin typeface="Cambria Math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200" b="0" i="1" smtClean="0">
                                      <a:latin typeface="Cambria Math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:⋯:</m:t>
                              </m:r>
                              <m:sSub>
                                <m:sSubPr>
                                  <m:ctrlPr>
                                    <a:rPr lang="en-US" sz="22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0" i="1" smtClean="0">
                                      <a:latin typeface="Cambria Math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200" b="0" i="1" smtClean="0">
                                      <a:latin typeface="Cambria Math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:</m:t>
                              </m:r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𝐵</m:t>
                              </m:r>
                            </m:e>
                          </m:d>
                        </m:e>
                        <m:sub>
                          <m:r>
                            <a:rPr lang="en-US" sz="2200" b="0" i="1" smtClean="0">
                              <a:latin typeface="Cambria Math" charset="0"/>
                            </a:rPr>
                            <m:t>𝜌</m:t>
                          </m:r>
                        </m:sub>
                      </m:sSub>
                    </m:oMath>
                    <m:oMath xmlns:m="http://schemas.openxmlformats.org/officeDocument/2006/math">
                      <m:r>
                        <m:rPr>
                          <m:aln/>
                        </m:rP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is-IS" sz="22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𝑘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𝑛</m:t>
                          </m:r>
                        </m:sup>
                        <m:e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𝐼</m:t>
                          </m:r>
                          <m:sSub>
                            <m:sSubPr>
                              <m:ctrlP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ctrlPr>
                                    <a:rPr lang="en-US" sz="2200" b="0" i="1" smtClean="0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2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sz="22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sz="2200" b="0" i="1" smtClean="0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:</m:t>
                                  </m:r>
                                  <m:sSubSup>
                                    <m:sSubSupPr>
                                      <m:ctrlPr>
                                        <a:rPr lang="en-US" sz="22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2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sz="22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sz="22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</a:rPr>
                                        <m:t>𝑘</m:t>
                                      </m:r>
                                      <m:r>
                                        <a:rPr lang="en-US" sz="22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</a:rPr>
                                        <m:t>−1</m:t>
                                      </m:r>
                                    </m:sup>
                                  </m:sSubSup>
                                  <m:r>
                                    <a:rPr lang="en-US" sz="2200" b="0" i="1" smtClean="0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𝐵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𝜌</m:t>
                              </m:r>
                            </m:sub>
                          </m:sSub>
                        </m:e>
                      </m:nary>
                    </m:oMath>
                    <m:oMath xmlns:m="http://schemas.openxmlformats.org/officeDocument/2006/math">
                      <m:r>
                        <m:rPr>
                          <m:aln/>
                        </m:rPr>
                        <a:rPr lang="en-US" sz="22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≤</m:t>
                      </m:r>
                      <m:nary>
                        <m:naryPr>
                          <m:chr m:val="∑"/>
                          <m:ctrlPr>
                            <a:rPr lang="is-IS" sz="22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2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𝑘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𝑛</m:t>
                          </m:r>
                        </m:sup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𝐼</m:t>
                          </m:r>
                          <m:sSub>
                            <m:sSub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ctrlP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200" i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i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sz="2200" i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:</m:t>
                                  </m:r>
                                  <m:sSubSup>
                                    <m:sSubSupPr>
                                      <m:ctrlPr>
                                        <a:rPr lang="en-US" sz="2200" i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200" i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sz="2200" i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sz="2200" i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</a:rPr>
                                        <m:t>𝑘</m:t>
                                      </m:r>
                                      <m:r>
                                        <a:rPr lang="en-US" sz="2200" i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</a:rPr>
                                        <m:t>−1</m:t>
                                      </m:r>
                                    </m:sup>
                                  </m:sSubSup>
                                  <m: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𝐵</m:t>
                                  </m:r>
                                </m:e>
                              </m:d>
                            </m:e>
                            <m:sub>
                              <m:sSub>
                                <m:sSubPr>
                                  <m:ctrlP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2200" i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i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</a:rPr>
                                        <m:t>𝜌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sz="2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charset="0"/>
                                            </a:rPr>
                                            <m:t>𝐴</m:t>
                                          </m:r>
                                        </m:e>
                                        <m:sub>
                                          <m:r>
                                            <a:rPr lang="en-US" sz="2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sub>
                                  </m:sSub>
                                  <m: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⊗</m:t>
                                  </m:r>
                                  <m: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𝜌</m:t>
                                  </m:r>
                                </m:e>
                                <m:sub>
                                  <m:sSubSup>
                                    <m:sSubSupPr>
                                      <m:ctrlPr>
                                        <a:rPr lang="en-US" sz="2200" i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200" i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sz="2200" i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sz="2200" i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</a:rPr>
                                        <m:t>𝑘</m:t>
                                      </m:r>
                                      <m:r>
                                        <a:rPr lang="en-US" sz="2200" i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</a:rPr>
                                        <m:t>−1</m:t>
                                      </m:r>
                                    </m:sup>
                                  </m:sSubSup>
                                  <m: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𝐵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𝑓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(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𝜖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, 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sz="2200" dirty="0">
                              <a:solidFill>
                                <a:schemeClr val="bg1"/>
                              </a:solidFill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n-US" sz="2200" dirty="0" smtClean="0"/>
              </a:p>
              <a:p>
                <a:r>
                  <a:rPr lang="en-US" sz="2200" dirty="0" smtClean="0"/>
                  <a:t> </a:t>
                </a:r>
                <a:endParaRPr lang="en-US" sz="2200" b="0" dirty="0" smtClean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569995"/>
                <a:ext cx="10515600" cy="5254965"/>
              </a:xfrm>
              <a:prstGeom prst="rect">
                <a:avLst/>
              </a:prstGeom>
              <a:blipFill rotWithShape="0">
                <a:blip r:embed="rId2"/>
                <a:stretch>
                  <a:fillRect l="-754" t="-103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20308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9749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solidFill>
                  <a:schemeClr val="accent1">
                    <a:lumMod val="50000"/>
                  </a:schemeClr>
                </a:solidFill>
              </a:rPr>
              <a:t>Approximate independence</a:t>
            </a:r>
            <a:endParaRPr lang="en-US" sz="4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37123-6D8C-8B4C-A1EE-4BA17BE8C320}" type="slidenum">
              <a:rPr lang="en-US" smtClean="0"/>
              <a:t>16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838200" y="1569995"/>
                <a:ext cx="10515600" cy="52549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b="0" i="1">
                            <a:latin typeface="Cambria Math" charset="0"/>
                          </a:rPr>
                          <m:t>𝜌</m:t>
                        </m:r>
                      </m:e>
                      <m:sub>
                        <m:sSubSup>
                          <m:sSubSup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2200" b="0" i="1">
                                <a:latin typeface="Cambria Math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200" b="0" i="1"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200" b="0" i="1">
                                <a:latin typeface="Cambria Math" charset="0"/>
                              </a:rPr>
                              <m:t>𝑛</m:t>
                            </m:r>
                          </m:sup>
                        </m:sSubSup>
                        <m:r>
                          <a:rPr lang="en-US" sz="2200" b="0" i="1">
                            <a:latin typeface="Cambria Math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sz="2200" dirty="0" smtClean="0"/>
                  <a:t> is such that for every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charset="0"/>
                      </a:rPr>
                      <m:t>𝑘</m:t>
                    </m:r>
                  </m:oMath>
                </a14:m>
                <a:r>
                  <a:rPr lang="en-US" sz="2200" dirty="0" smtClean="0"/>
                  <a:t>:</a:t>
                </a:r>
                <a:r>
                  <a:rPr lang="en-US" sz="2200" dirty="0"/>
                  <a:t>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charset="0"/>
                      </a:rPr>
                      <m:t>‖</m:t>
                    </m:r>
                    <m:sSub>
                      <m:sSubPr>
                        <m:ctrlPr>
                          <a:rPr lang="en-US" sz="22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charset="0"/>
                          </a:rPr>
                          <m:t>𝜌</m:t>
                        </m:r>
                      </m:e>
                      <m:sub>
                        <m:sSubSup>
                          <m:sSubSup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2200" i="1">
                                <a:latin typeface="Cambria Math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200" i="1"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200" b="0" i="1" smtClean="0">
                                <a:latin typeface="Cambria Math" charset="0"/>
                              </a:rPr>
                              <m:t>𝑘</m:t>
                            </m:r>
                          </m:sup>
                        </m:sSubSup>
                        <m:r>
                          <a:rPr lang="en-US" sz="2200" i="1">
                            <a:latin typeface="Cambria Math" charset="0"/>
                          </a:rPr>
                          <m:t>𝐵</m:t>
                        </m:r>
                      </m:sub>
                    </m:sSub>
                    <m:r>
                      <a:rPr lang="en-US" sz="2200" b="0" i="1" smtClean="0">
                        <a:latin typeface="Cambria Math" charset="0"/>
                      </a:rPr>
                      <m:t> −</m:t>
                    </m:r>
                    <m:sSub>
                      <m:sSubPr>
                        <m:ctrlPr>
                          <a:rPr lang="en-US" sz="2200" i="1">
                            <a:latin typeface="Cambria Math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22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 charset="0"/>
                              </a:rPr>
                              <m:t>𝜌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2200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b="0" i="1" smtClean="0">
                                    <a:latin typeface="Cambria Math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2200" b="0" i="1" smtClean="0">
                                    <a:latin typeface="Cambria Math" charset="0"/>
                                  </a:rPr>
                                  <m:t>𝑘</m:t>
                                </m:r>
                              </m:sub>
                            </m:sSub>
                          </m:sub>
                        </m:sSub>
                        <m:r>
                          <a:rPr lang="en-US" sz="2200" b="0" i="1" smtClean="0">
                            <a:latin typeface="Cambria Math" charset="0"/>
                          </a:rPr>
                          <m:t>⊗</m:t>
                        </m:r>
                        <m:r>
                          <a:rPr lang="en-US" sz="2200" i="1">
                            <a:latin typeface="Cambria Math" charset="0"/>
                          </a:rPr>
                          <m:t>𝜌</m:t>
                        </m:r>
                      </m:e>
                      <m:sub>
                        <m:sSubSup>
                          <m:sSubSup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2200" i="1">
                                <a:latin typeface="Cambria Math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200" i="1"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200" i="1">
                                <a:latin typeface="Cambria Math" charset="0"/>
                              </a:rPr>
                              <m:t>𝑘</m:t>
                            </m:r>
                            <m:r>
                              <a:rPr lang="en-US" sz="2200" b="0" i="1" smtClean="0">
                                <a:latin typeface="Cambria Math" charset="0"/>
                              </a:rPr>
                              <m:t>−1</m:t>
                            </m:r>
                          </m:sup>
                        </m:sSubSup>
                        <m:r>
                          <a:rPr lang="en-US" sz="2200" i="1">
                            <a:latin typeface="Cambria Math" charset="0"/>
                          </a:rPr>
                          <m:t>𝐵</m:t>
                        </m:r>
                      </m:sub>
                    </m:sSub>
                    <m:sSub>
                      <m:sSubPr>
                        <m:ctrlPr>
                          <a:rPr lang="en-US" sz="2200" b="0" i="1" smtClean="0">
                            <a:latin typeface="Cambria Math" charset="0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‖"/>
                            <m:ctrlPr>
                              <a:rPr lang="en-US" sz="2200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sz="2400">
                                <a:latin typeface="Cambria Math" charset="0"/>
                              </a:rPr>
                              <m:t>​</m:t>
                            </m:r>
                          </m:e>
                        </m:d>
                      </m:e>
                      <m:sub>
                        <m:r>
                          <a:rPr lang="en-US" sz="2200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sz="2200" b="0" i="1" smtClean="0">
                        <a:latin typeface="Cambria Math" charset="0"/>
                      </a:rPr>
                      <m:t>≤</m:t>
                    </m:r>
                    <m:r>
                      <a:rPr lang="en-US" sz="2200" b="0" i="1" smtClean="0">
                        <a:latin typeface="Cambria Math" charset="0"/>
                      </a:rPr>
                      <m:t>𝜖</m:t>
                    </m:r>
                  </m:oMath>
                </a14:m>
                <a:r>
                  <a:rPr lang="en-US" sz="2200" dirty="0" smtClean="0"/>
                  <a:t>. Need to prove that</a:t>
                </a:r>
                <a:r>
                  <a:rPr lang="en-US" sz="2200" i="1" dirty="0">
                    <a:latin typeface="Cambria Math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20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22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𝐻</m:t>
                        </m:r>
                      </m:e>
                      <m:sub>
                        <m:r>
                          <a:rPr lang="en-US" sz="22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𝑚𝑖𝑛</m:t>
                        </m:r>
                      </m:sub>
                      <m:sup>
                        <m:r>
                          <a:rPr lang="en-US" sz="22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𝑓</m:t>
                        </m:r>
                        <m:r>
                          <a:rPr lang="en-US" sz="22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en-US" sz="22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𝜖</m:t>
                        </m:r>
                        <m:r>
                          <a:rPr lang="en-US" sz="22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)</m:t>
                        </m:r>
                      </m:sup>
                    </m:sSubSup>
                    <m:sSub>
                      <m:sSubPr>
                        <m:ctrlPr>
                          <a:rPr lang="en-US" sz="22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22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22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2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22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sz="22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p>
                            </m:sSubSup>
                          </m:e>
                          <m:e>
                            <m:r>
                              <a:rPr lang="en-US" sz="22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𝐵</m:t>
                            </m:r>
                          </m:e>
                        </m:d>
                      </m:e>
                      <m:sub>
                        <m:r>
                          <a:rPr lang="en-US" sz="22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𝜌</m:t>
                        </m:r>
                      </m:sub>
                    </m:sSub>
                    <m:r>
                      <a:rPr lang="en-US" sz="2200" b="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≳</m:t>
                    </m:r>
                    <m:r>
                      <a:rPr lang="en-US" sz="2200" b="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𝑛𝐻</m:t>
                    </m:r>
                    <m:sSub>
                      <m:sSubPr>
                        <m:ctrlPr>
                          <a:rPr lang="en-US" sz="2200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2200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200" b="0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b="0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2200" b="0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sz="2200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𝜌</m:t>
                        </m:r>
                      </m:sub>
                    </m:sSub>
                    <m:r>
                      <a:rPr lang="en-US" sz="2200" b="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.</m:t>
                    </m:r>
                  </m:oMath>
                </a14:m>
                <a:endParaRPr lang="en-US" sz="2200" dirty="0" smtClean="0"/>
              </a:p>
              <a:p>
                <a:endParaRPr lang="en-US" sz="2200" dirty="0" smtClean="0"/>
              </a:p>
              <a:p>
                <a:r>
                  <a:rPr lang="en-US" sz="2200" dirty="0" smtClean="0"/>
                  <a:t>How can we bound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200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2200" i="1"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sz="2200" i="1">
                            <a:latin typeface="Cambria Math" charset="0"/>
                          </a:rPr>
                          <m:t>𝑚𝑎𝑥</m:t>
                        </m:r>
                      </m:sub>
                      <m:sup>
                        <m:r>
                          <a:rPr lang="en-US" sz="2200" i="1">
                            <a:latin typeface="Cambria Math" charset="0"/>
                          </a:rPr>
                          <m:t>𝛿</m:t>
                        </m:r>
                      </m:sup>
                    </m:sSubSup>
                  </m:oMath>
                </a14:m>
                <a:r>
                  <a:rPr lang="en-US" sz="2200" dirty="0" smtClean="0"/>
                  <a:t> distance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charset="0"/>
                          </a:rPr>
                          <m:t>𝜌</m:t>
                        </m:r>
                      </m:e>
                      <m:sub>
                        <m:sSubSup>
                          <m:sSubSup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2200" i="1">
                                <a:latin typeface="Cambria Math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200" i="1"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200" i="1">
                                <a:latin typeface="Cambria Math" charset="0"/>
                              </a:rPr>
                              <m:t>𝑛</m:t>
                            </m:r>
                          </m:sup>
                        </m:sSubSup>
                        <m:r>
                          <a:rPr lang="en-US" sz="2200" i="1">
                            <a:latin typeface="Cambria Math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sz="2200" dirty="0"/>
                  <a:t> </a:t>
                </a:r>
                <a:r>
                  <a:rPr lang="en-US" sz="2200" dirty="0" smtClean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charset="0"/>
                          </a:rPr>
                          <m:t>𝜌</m:t>
                        </m:r>
                      </m:e>
                      <m:sub>
                        <m:sSub>
                          <m:sSubPr>
                            <m:ctrlPr>
                              <a:rPr lang="en-US" sz="22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en-US" sz="2200" b="0" i="1" smtClean="0">
                        <a:latin typeface="Cambria Math" charset="0"/>
                      </a:rPr>
                      <m:t>⊗</m:t>
                    </m:r>
                  </m:oMath>
                </a14:m>
                <a:r>
                  <a:rPr lang="en-US" sz="22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charset="0"/>
                          </a:rPr>
                          <m:t>𝜌</m:t>
                        </m:r>
                      </m:e>
                      <m:sub>
                        <m:sSub>
                          <m:sSubPr>
                            <m:ctrlPr>
                              <a:rPr lang="en-US" sz="22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sz="2200" i="1">
                        <a:latin typeface="Cambria Math" charset="0"/>
                      </a:rPr>
                      <m:t>⊗</m:t>
                    </m:r>
                    <m:r>
                      <a:rPr lang="en-US" sz="2200" b="0" i="1" smtClean="0">
                        <a:latin typeface="Cambria Math" charset="0"/>
                      </a:rPr>
                      <m:t>⋯</m:t>
                    </m:r>
                    <m:sSub>
                      <m:sSubPr>
                        <m:ctrlPr>
                          <a:rPr lang="en-US" sz="220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charset="0"/>
                          </a:rPr>
                          <m:t>⊗</m:t>
                        </m:r>
                        <m:r>
                          <a:rPr lang="en-US" sz="2200" i="1">
                            <a:latin typeface="Cambria Math" charset="0"/>
                          </a:rPr>
                          <m:t>𝜌</m:t>
                        </m:r>
                      </m:e>
                      <m:sub>
                        <m:r>
                          <a:rPr lang="en-US" sz="2200" i="1">
                            <a:latin typeface="Cambria Math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sz="2200" dirty="0" smtClean="0"/>
                  <a:t>?</a:t>
                </a:r>
              </a:p>
              <a:p>
                <a:endParaRPr lang="en-US" sz="2200" dirty="0" smtClean="0"/>
              </a:p>
              <a:p>
                <a:r>
                  <a:rPr lang="en-US" sz="2200" dirty="0" smtClean="0"/>
                  <a:t>If instead we had to bound relative entropy distance, then we have:</a:t>
                </a:r>
              </a:p>
              <a:p>
                <a:endParaRPr lang="en-US" sz="22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charset="0"/>
                        </a:rPr>
                        <m:t>𝐷</m:t>
                      </m:r>
                      <m:r>
                        <a:rPr lang="en-US" sz="2200" b="0" i="1" smtClean="0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charset="0"/>
                            </a:rPr>
                            <m:t>𝜌</m:t>
                          </m:r>
                        </m:e>
                        <m:sub>
                          <m:sSubSup>
                            <m:sSubSup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200" i="1">
                                  <a:latin typeface="Cambria Math" charset="0"/>
                                </a:rPr>
                                <m:t>𝑛</m:t>
                              </m:r>
                            </m:sup>
                          </m:sSubSup>
                          <m:r>
                            <a:rPr lang="en-US" sz="2200" i="1">
                              <a:latin typeface="Cambria Math" charset="0"/>
                            </a:rPr>
                            <m:t>𝐵</m:t>
                          </m:r>
                        </m:sub>
                      </m:sSub>
                      <m:r>
                        <a:rPr lang="en-US" sz="2200" b="0" i="1" smtClean="0">
                          <a:latin typeface="Cambria Math" charset="0"/>
                        </a:rPr>
                        <m:t>||</m:t>
                      </m:r>
                      <m:sSub>
                        <m:sSub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charset="0"/>
                            </a:rPr>
                            <m:t> </m:t>
                          </m:r>
                          <m:r>
                            <a:rPr lang="en-US" sz="2200" i="1">
                              <a:latin typeface="Cambria Math" charset="0"/>
                            </a:rPr>
                            <m:t>𝜌</m:t>
                          </m:r>
                        </m:e>
                        <m:sub>
                          <m:sSub>
                            <m:sSub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r>
                        <a:rPr lang="en-US" sz="2200" i="1">
                          <a:latin typeface="Cambria Math" charset="0"/>
                        </a:rPr>
                        <m:t>⊗</m:t>
                      </m:r>
                      <m:sSub>
                        <m:sSub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charset="0"/>
                            </a:rPr>
                            <m:t>𝜌</m:t>
                          </m:r>
                        </m:e>
                        <m:sub>
                          <m:sSub>
                            <m:sSub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r>
                        <a:rPr lang="en-US" sz="2200" i="1">
                          <a:latin typeface="Cambria Math" charset="0"/>
                        </a:rPr>
                        <m:t>⊗⋯</m:t>
                      </m:r>
                      <m:sSub>
                        <m:sSub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charset="0"/>
                            </a:rPr>
                            <m:t>⊗</m:t>
                          </m:r>
                          <m:r>
                            <a:rPr lang="en-US" sz="2200" i="1">
                              <a:latin typeface="Cambria Math" charset="0"/>
                            </a:rPr>
                            <m:t>𝜌</m:t>
                          </m:r>
                        </m:e>
                        <m:sub>
                          <m:r>
                            <a:rPr lang="en-US" sz="2200" i="1">
                              <a:latin typeface="Cambria Math" charset="0"/>
                            </a:rPr>
                            <m:t>𝐵</m:t>
                          </m:r>
                        </m:sub>
                      </m:sSub>
                      <m:r>
                        <a:rPr lang="en-US" sz="2200" b="0" i="1" smtClean="0">
                          <a:latin typeface="Cambria Math" charset="0"/>
                        </a:rPr>
                        <m:t>)</m:t>
                      </m:r>
                      <m:r>
                        <m:rPr>
                          <m:aln/>
                        </m:rPr>
                        <a:rPr lang="en-US" sz="2200" b="0" i="1" smtClean="0">
                          <a:latin typeface="Cambria Math" charset="0"/>
                        </a:rPr>
                        <m:t>=</m:t>
                      </m:r>
                      <m:r>
                        <a:rPr lang="en-US" sz="2200" b="0" i="1" smtClean="0">
                          <a:latin typeface="Cambria Math" charset="0"/>
                        </a:rPr>
                        <m:t>𝐼</m:t>
                      </m:r>
                      <m:sSub>
                        <m:sSubPr>
                          <m:ctrlPr>
                            <a:rPr lang="en-US" sz="2200" b="0" i="1" smtClean="0">
                              <a:latin typeface="Cambria Math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2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2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0" i="1" smtClean="0">
                                      <a:latin typeface="Cambria Math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200" b="0" i="1" smtClean="0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:</m:t>
                              </m:r>
                              <m:sSub>
                                <m:sSubPr>
                                  <m:ctrlPr>
                                    <a:rPr lang="en-US" sz="22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0" i="1" smtClean="0">
                                      <a:latin typeface="Cambria Math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200" b="0" i="1" smtClean="0">
                                      <a:latin typeface="Cambria Math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:⋯:</m:t>
                              </m:r>
                              <m:sSub>
                                <m:sSubPr>
                                  <m:ctrlPr>
                                    <a:rPr lang="en-US" sz="22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0" i="1" smtClean="0">
                                      <a:latin typeface="Cambria Math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200" b="0" i="1" smtClean="0">
                                      <a:latin typeface="Cambria Math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:</m:t>
                              </m:r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𝐵</m:t>
                              </m:r>
                            </m:e>
                          </m:d>
                        </m:e>
                        <m:sub>
                          <m:r>
                            <a:rPr lang="en-US" sz="2200" b="0" i="1" smtClean="0">
                              <a:latin typeface="Cambria Math" charset="0"/>
                            </a:rPr>
                            <m:t>𝜌</m:t>
                          </m:r>
                        </m:sub>
                      </m:sSub>
                    </m:oMath>
                    <m:oMath xmlns:m="http://schemas.openxmlformats.org/officeDocument/2006/math">
                      <m:r>
                        <m:rPr>
                          <m:aln/>
                        </m:rPr>
                        <a:rPr lang="en-US" sz="2200" b="0" i="1" smtClean="0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is-IS" sz="2200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200" b="0" i="1" smtClean="0">
                              <a:latin typeface="Cambria Math" charset="0"/>
                            </a:rPr>
                            <m:t>𝑘</m:t>
                          </m:r>
                          <m:r>
                            <a:rPr lang="en-US" sz="2200" b="0" i="1" smtClean="0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200" b="0" i="1" smtClean="0">
                              <a:latin typeface="Cambria Math" charset="0"/>
                            </a:rPr>
                            <m:t>𝑛</m:t>
                          </m:r>
                        </m:sup>
                        <m:e>
                          <m:r>
                            <a:rPr lang="en-US" sz="2200" b="0" i="1" smtClean="0">
                              <a:latin typeface="Cambria Math" charset="0"/>
                            </a:rPr>
                            <m:t>𝐼</m:t>
                          </m:r>
                          <m:sSub>
                            <m:sSubPr>
                              <m:ctrlPr>
                                <a:rPr lang="en-US" sz="22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ctrlPr>
                                    <a:rPr lang="en-US" sz="2200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200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b="0" i="1" smtClean="0">
                                          <a:latin typeface="Cambria Math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sz="2200" b="0" i="1" smtClean="0">
                                          <a:latin typeface="Cambria Math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sz="2200" b="0" i="1" smtClean="0">
                                      <a:latin typeface="Cambria Math" charset="0"/>
                                    </a:rPr>
                                    <m:t>:</m:t>
                                  </m:r>
                                  <m:sSubSup>
                                    <m:sSubSupPr>
                                      <m:ctrlPr>
                                        <a:rPr lang="en-US" sz="2200" b="0" i="1" smtClean="0">
                                          <a:latin typeface="Cambria Math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200" b="0" i="1" smtClean="0">
                                          <a:latin typeface="Cambria Math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sz="2200" b="0" i="1" smtClean="0">
                                          <a:latin typeface="Cambria Math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sz="2200" b="0" i="1" smtClean="0">
                                          <a:latin typeface="Cambria Math" charset="0"/>
                                        </a:rPr>
                                        <m:t>𝑘</m:t>
                                      </m:r>
                                      <m:r>
                                        <a:rPr lang="en-US" sz="2200" b="0" i="1" smtClean="0">
                                          <a:latin typeface="Cambria Math" charset="0"/>
                                        </a:rPr>
                                        <m:t>−1</m:t>
                                      </m:r>
                                    </m:sup>
                                  </m:sSubSup>
                                  <m:r>
                                    <a:rPr lang="en-US" sz="2200" b="0" i="1" smtClean="0">
                                      <a:latin typeface="Cambria Math" charset="0"/>
                                    </a:rPr>
                                    <m:t>𝐵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sz="2200" i="1">
                                  <a:latin typeface="Cambria Math" charset="0"/>
                                </a:rPr>
                                <m:t>𝜌</m:t>
                              </m:r>
                            </m:sub>
                          </m:sSub>
                        </m:e>
                      </m:nary>
                    </m:oMath>
                    <m:oMath xmlns:m="http://schemas.openxmlformats.org/officeDocument/2006/math">
                      <m:r>
                        <m:rPr>
                          <m:aln/>
                        </m:rPr>
                        <a:rPr lang="en-US" sz="220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≤</m:t>
                      </m:r>
                      <m:nary>
                        <m:naryPr>
                          <m:chr m:val="∑"/>
                          <m:ctrlPr>
                            <a:rPr lang="is-IS" sz="22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2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𝑘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𝑛</m:t>
                          </m:r>
                        </m:sup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𝐼</m:t>
                          </m:r>
                          <m:sSub>
                            <m:sSub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ctrlP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200" i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i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sz="2200" i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:</m:t>
                                  </m:r>
                                  <m:sSubSup>
                                    <m:sSubSupPr>
                                      <m:ctrlPr>
                                        <a:rPr lang="en-US" sz="2200" i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200" i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sz="2200" i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sz="2200" i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</a:rPr>
                                        <m:t>𝑘</m:t>
                                      </m:r>
                                      <m:r>
                                        <a:rPr lang="en-US" sz="2200" i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</a:rPr>
                                        <m:t>−1</m:t>
                                      </m:r>
                                    </m:sup>
                                  </m:sSubSup>
                                  <m: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𝐵</m:t>
                                  </m:r>
                                </m:e>
                              </m:d>
                            </m:e>
                            <m:sub>
                              <m:sSub>
                                <m:sSubPr>
                                  <m:ctrlP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2200" i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i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</a:rPr>
                                        <m:t>𝜌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sz="2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charset="0"/>
                                            </a:rPr>
                                            <m:t>𝐴</m:t>
                                          </m:r>
                                        </m:e>
                                        <m:sub>
                                          <m:r>
                                            <a:rPr lang="en-US" sz="2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sub>
                                  </m:sSub>
                                  <m: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⊗</m:t>
                                  </m:r>
                                  <m: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𝜌</m:t>
                                  </m:r>
                                </m:e>
                                <m:sub>
                                  <m:sSubSup>
                                    <m:sSubSupPr>
                                      <m:ctrlPr>
                                        <a:rPr lang="en-US" sz="2200" i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200" i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sz="2200" i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sz="2200" i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</a:rPr>
                                        <m:t>𝑘</m:t>
                                      </m:r>
                                      <m:r>
                                        <a:rPr lang="en-US" sz="2200" i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</a:rPr>
                                        <m:t>−1</m:t>
                                      </m:r>
                                    </m:sup>
                                  </m:sSubSup>
                                  <m: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𝐵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𝑓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(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𝜖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, 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sz="2200" dirty="0">
                              <a:solidFill>
                                <a:schemeClr val="bg1"/>
                              </a:solidFill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n-US" sz="2200" dirty="0" smtClean="0"/>
              </a:p>
              <a:p>
                <a:r>
                  <a:rPr lang="en-US" sz="2200" dirty="0" smtClean="0"/>
                  <a:t> </a:t>
                </a:r>
                <a:endParaRPr lang="en-US" sz="2200" b="0" dirty="0" smtClean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569995"/>
                <a:ext cx="10515600" cy="5254965"/>
              </a:xfrm>
              <a:prstGeom prst="rect">
                <a:avLst/>
              </a:prstGeom>
              <a:blipFill rotWithShape="0">
                <a:blip r:embed="rId2"/>
                <a:stretch>
                  <a:fillRect l="-754" t="-103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14071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9749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solidFill>
                  <a:schemeClr val="accent1">
                    <a:lumMod val="50000"/>
                  </a:schemeClr>
                </a:solidFill>
              </a:rPr>
              <a:t>Approximate independence</a:t>
            </a:r>
            <a:endParaRPr lang="en-US" sz="4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37123-6D8C-8B4C-A1EE-4BA17BE8C320}" type="slidenum">
              <a:rPr lang="en-US" smtClean="0"/>
              <a:t>17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838200" y="1569995"/>
                <a:ext cx="10515600" cy="52549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b="0" i="1">
                            <a:latin typeface="Cambria Math" charset="0"/>
                          </a:rPr>
                          <m:t>𝜌</m:t>
                        </m:r>
                      </m:e>
                      <m:sub>
                        <m:sSubSup>
                          <m:sSubSup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2200" b="0" i="1">
                                <a:latin typeface="Cambria Math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200" b="0" i="1"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200" b="0" i="1">
                                <a:latin typeface="Cambria Math" charset="0"/>
                              </a:rPr>
                              <m:t>𝑛</m:t>
                            </m:r>
                          </m:sup>
                        </m:sSubSup>
                        <m:r>
                          <a:rPr lang="en-US" sz="2200" b="0" i="1">
                            <a:latin typeface="Cambria Math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sz="2200" dirty="0" smtClean="0"/>
                  <a:t> is such that for every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charset="0"/>
                      </a:rPr>
                      <m:t>𝑘</m:t>
                    </m:r>
                  </m:oMath>
                </a14:m>
                <a:r>
                  <a:rPr lang="en-US" sz="2200" dirty="0" smtClean="0"/>
                  <a:t>:</a:t>
                </a:r>
                <a:r>
                  <a:rPr lang="en-US" sz="2200" dirty="0"/>
                  <a:t>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charset="0"/>
                      </a:rPr>
                      <m:t>‖</m:t>
                    </m:r>
                    <m:sSub>
                      <m:sSubPr>
                        <m:ctrlPr>
                          <a:rPr lang="en-US" sz="22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charset="0"/>
                          </a:rPr>
                          <m:t>𝜌</m:t>
                        </m:r>
                      </m:e>
                      <m:sub>
                        <m:sSubSup>
                          <m:sSubSup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2200" i="1">
                                <a:latin typeface="Cambria Math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200" i="1"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200" b="0" i="1" smtClean="0">
                                <a:latin typeface="Cambria Math" charset="0"/>
                              </a:rPr>
                              <m:t>𝑘</m:t>
                            </m:r>
                          </m:sup>
                        </m:sSubSup>
                        <m:r>
                          <a:rPr lang="en-US" sz="2200" i="1">
                            <a:latin typeface="Cambria Math" charset="0"/>
                          </a:rPr>
                          <m:t>𝐵</m:t>
                        </m:r>
                      </m:sub>
                    </m:sSub>
                    <m:r>
                      <a:rPr lang="en-US" sz="2200" b="0" i="1" smtClean="0">
                        <a:latin typeface="Cambria Math" charset="0"/>
                      </a:rPr>
                      <m:t> −</m:t>
                    </m:r>
                    <m:sSub>
                      <m:sSubPr>
                        <m:ctrlPr>
                          <a:rPr lang="en-US" sz="2200" i="1">
                            <a:latin typeface="Cambria Math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22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 charset="0"/>
                              </a:rPr>
                              <m:t>𝜌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2200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b="0" i="1" smtClean="0">
                                    <a:latin typeface="Cambria Math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2200" b="0" i="1" smtClean="0">
                                    <a:latin typeface="Cambria Math" charset="0"/>
                                  </a:rPr>
                                  <m:t>𝑘</m:t>
                                </m:r>
                              </m:sub>
                            </m:sSub>
                          </m:sub>
                        </m:sSub>
                        <m:r>
                          <a:rPr lang="en-US" sz="2200" b="0" i="1" smtClean="0">
                            <a:latin typeface="Cambria Math" charset="0"/>
                          </a:rPr>
                          <m:t>⊗</m:t>
                        </m:r>
                        <m:r>
                          <a:rPr lang="en-US" sz="2200" i="1">
                            <a:latin typeface="Cambria Math" charset="0"/>
                          </a:rPr>
                          <m:t>𝜌</m:t>
                        </m:r>
                      </m:e>
                      <m:sub>
                        <m:sSubSup>
                          <m:sSubSup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2200" i="1">
                                <a:latin typeface="Cambria Math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200" i="1"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200" i="1">
                                <a:latin typeface="Cambria Math" charset="0"/>
                              </a:rPr>
                              <m:t>𝑘</m:t>
                            </m:r>
                            <m:r>
                              <a:rPr lang="en-US" sz="2200" b="0" i="1" smtClean="0">
                                <a:latin typeface="Cambria Math" charset="0"/>
                              </a:rPr>
                              <m:t>−1</m:t>
                            </m:r>
                          </m:sup>
                        </m:sSubSup>
                        <m:r>
                          <a:rPr lang="en-US" sz="2200" i="1">
                            <a:latin typeface="Cambria Math" charset="0"/>
                          </a:rPr>
                          <m:t>𝐵</m:t>
                        </m:r>
                      </m:sub>
                    </m:sSub>
                    <m:sSub>
                      <m:sSubPr>
                        <m:ctrlPr>
                          <a:rPr lang="en-US" sz="2200" b="0" i="1" smtClean="0">
                            <a:latin typeface="Cambria Math" charset="0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‖"/>
                            <m:ctrlPr>
                              <a:rPr lang="en-US" sz="2200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sz="2400">
                                <a:latin typeface="Cambria Math" charset="0"/>
                              </a:rPr>
                              <m:t>​</m:t>
                            </m:r>
                          </m:e>
                        </m:d>
                      </m:e>
                      <m:sub>
                        <m:r>
                          <a:rPr lang="en-US" sz="2200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sz="2200" b="0" i="1" smtClean="0">
                        <a:latin typeface="Cambria Math" charset="0"/>
                      </a:rPr>
                      <m:t>≤</m:t>
                    </m:r>
                    <m:r>
                      <a:rPr lang="en-US" sz="2200" b="0" i="1" smtClean="0">
                        <a:latin typeface="Cambria Math" charset="0"/>
                      </a:rPr>
                      <m:t>𝜖</m:t>
                    </m:r>
                  </m:oMath>
                </a14:m>
                <a:r>
                  <a:rPr lang="en-US" sz="2200" dirty="0" smtClean="0"/>
                  <a:t>. Need to prove that</a:t>
                </a:r>
                <a:r>
                  <a:rPr lang="en-US" sz="2200" i="1" dirty="0">
                    <a:latin typeface="Cambria Math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20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22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𝐻</m:t>
                        </m:r>
                      </m:e>
                      <m:sub>
                        <m:r>
                          <a:rPr lang="en-US" sz="22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𝑚𝑖𝑛</m:t>
                        </m:r>
                      </m:sub>
                      <m:sup>
                        <m:r>
                          <a:rPr lang="en-US" sz="22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𝑓</m:t>
                        </m:r>
                        <m:r>
                          <a:rPr lang="en-US" sz="22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en-US" sz="22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𝜖</m:t>
                        </m:r>
                        <m:r>
                          <a:rPr lang="en-US" sz="22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)</m:t>
                        </m:r>
                      </m:sup>
                    </m:sSubSup>
                    <m:sSub>
                      <m:sSubPr>
                        <m:ctrlPr>
                          <a:rPr lang="en-US" sz="22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22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22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2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22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sz="22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p>
                            </m:sSubSup>
                          </m:e>
                          <m:e>
                            <m:r>
                              <a:rPr lang="en-US" sz="22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𝐵</m:t>
                            </m:r>
                          </m:e>
                        </m:d>
                      </m:e>
                      <m:sub>
                        <m:r>
                          <a:rPr lang="en-US" sz="22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𝜌</m:t>
                        </m:r>
                      </m:sub>
                    </m:sSub>
                    <m:r>
                      <a:rPr lang="en-US" sz="2200" b="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≳</m:t>
                    </m:r>
                    <m:r>
                      <a:rPr lang="en-US" sz="2200" b="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𝑛𝐻</m:t>
                    </m:r>
                    <m:sSub>
                      <m:sSubPr>
                        <m:ctrlPr>
                          <a:rPr lang="en-US" sz="2200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2200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200" b="0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b="0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2200" b="0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sz="2200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𝜌</m:t>
                        </m:r>
                      </m:sub>
                    </m:sSub>
                    <m:r>
                      <a:rPr lang="en-US" sz="2200" b="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.</m:t>
                    </m:r>
                  </m:oMath>
                </a14:m>
                <a:endParaRPr lang="en-US" sz="2200" dirty="0" smtClean="0"/>
              </a:p>
              <a:p>
                <a:endParaRPr lang="en-US" sz="2200" dirty="0" smtClean="0"/>
              </a:p>
              <a:p>
                <a:r>
                  <a:rPr lang="en-US" sz="2200" dirty="0" smtClean="0"/>
                  <a:t>How can we bound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200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2200" i="1"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sz="2200" i="1">
                            <a:latin typeface="Cambria Math" charset="0"/>
                          </a:rPr>
                          <m:t>𝑚𝑎𝑥</m:t>
                        </m:r>
                      </m:sub>
                      <m:sup>
                        <m:r>
                          <a:rPr lang="en-US" sz="2200" i="1">
                            <a:latin typeface="Cambria Math" charset="0"/>
                          </a:rPr>
                          <m:t>𝛿</m:t>
                        </m:r>
                      </m:sup>
                    </m:sSubSup>
                  </m:oMath>
                </a14:m>
                <a:r>
                  <a:rPr lang="en-US" sz="2200" dirty="0" smtClean="0"/>
                  <a:t> distance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charset="0"/>
                          </a:rPr>
                          <m:t>𝜌</m:t>
                        </m:r>
                      </m:e>
                      <m:sub>
                        <m:sSubSup>
                          <m:sSubSup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2200" i="1">
                                <a:latin typeface="Cambria Math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200" i="1"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200" i="1">
                                <a:latin typeface="Cambria Math" charset="0"/>
                              </a:rPr>
                              <m:t>𝑛</m:t>
                            </m:r>
                          </m:sup>
                        </m:sSubSup>
                        <m:r>
                          <a:rPr lang="en-US" sz="2200" i="1">
                            <a:latin typeface="Cambria Math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sz="2200" dirty="0"/>
                  <a:t> </a:t>
                </a:r>
                <a:r>
                  <a:rPr lang="en-US" sz="2200" dirty="0" smtClean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charset="0"/>
                          </a:rPr>
                          <m:t>𝜌</m:t>
                        </m:r>
                      </m:e>
                      <m:sub>
                        <m:sSub>
                          <m:sSubPr>
                            <m:ctrlPr>
                              <a:rPr lang="en-US" sz="22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en-US" sz="2200" b="0" i="1" smtClean="0">
                        <a:latin typeface="Cambria Math" charset="0"/>
                      </a:rPr>
                      <m:t>⊗</m:t>
                    </m:r>
                  </m:oMath>
                </a14:m>
                <a:r>
                  <a:rPr lang="en-US" sz="22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charset="0"/>
                          </a:rPr>
                          <m:t>𝜌</m:t>
                        </m:r>
                      </m:e>
                      <m:sub>
                        <m:sSub>
                          <m:sSubPr>
                            <m:ctrlPr>
                              <a:rPr lang="en-US" sz="22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sz="2200" i="1">
                        <a:latin typeface="Cambria Math" charset="0"/>
                      </a:rPr>
                      <m:t>⊗</m:t>
                    </m:r>
                    <m:r>
                      <a:rPr lang="en-US" sz="2200" b="0" i="1" smtClean="0">
                        <a:latin typeface="Cambria Math" charset="0"/>
                      </a:rPr>
                      <m:t>⋯</m:t>
                    </m:r>
                    <m:sSub>
                      <m:sSubPr>
                        <m:ctrlPr>
                          <a:rPr lang="en-US" sz="220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charset="0"/>
                          </a:rPr>
                          <m:t>⊗</m:t>
                        </m:r>
                        <m:r>
                          <a:rPr lang="en-US" sz="2200" i="1">
                            <a:latin typeface="Cambria Math" charset="0"/>
                          </a:rPr>
                          <m:t>𝜌</m:t>
                        </m:r>
                      </m:e>
                      <m:sub>
                        <m:r>
                          <a:rPr lang="en-US" sz="2200" i="1">
                            <a:latin typeface="Cambria Math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sz="2200" dirty="0" smtClean="0"/>
                  <a:t>?</a:t>
                </a:r>
              </a:p>
              <a:p>
                <a:endParaRPr lang="en-US" sz="2200" dirty="0" smtClean="0"/>
              </a:p>
              <a:p>
                <a:r>
                  <a:rPr lang="en-US" sz="2200" dirty="0" smtClean="0"/>
                  <a:t>If instead we had to bound relative entropy distance, then we have:</a:t>
                </a:r>
              </a:p>
              <a:p>
                <a:endParaRPr lang="en-US" sz="22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charset="0"/>
                        </a:rPr>
                        <m:t>𝐷</m:t>
                      </m:r>
                      <m:r>
                        <a:rPr lang="en-US" sz="2200" b="0" i="1" smtClean="0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charset="0"/>
                            </a:rPr>
                            <m:t>𝜌</m:t>
                          </m:r>
                        </m:e>
                        <m:sub>
                          <m:sSubSup>
                            <m:sSubSup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200" i="1">
                                  <a:latin typeface="Cambria Math" charset="0"/>
                                </a:rPr>
                                <m:t>𝑛</m:t>
                              </m:r>
                            </m:sup>
                          </m:sSubSup>
                          <m:r>
                            <a:rPr lang="en-US" sz="2200" i="1">
                              <a:latin typeface="Cambria Math" charset="0"/>
                            </a:rPr>
                            <m:t>𝐵</m:t>
                          </m:r>
                        </m:sub>
                      </m:sSub>
                      <m:r>
                        <a:rPr lang="en-US" sz="2200" b="0" i="1" smtClean="0">
                          <a:latin typeface="Cambria Math" charset="0"/>
                        </a:rPr>
                        <m:t>||</m:t>
                      </m:r>
                      <m:sSub>
                        <m:sSub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charset="0"/>
                            </a:rPr>
                            <m:t> </m:t>
                          </m:r>
                          <m:r>
                            <a:rPr lang="en-US" sz="2200" i="1">
                              <a:latin typeface="Cambria Math" charset="0"/>
                            </a:rPr>
                            <m:t>𝜌</m:t>
                          </m:r>
                        </m:e>
                        <m:sub>
                          <m:sSub>
                            <m:sSub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r>
                        <a:rPr lang="en-US" sz="2200" i="1">
                          <a:latin typeface="Cambria Math" charset="0"/>
                        </a:rPr>
                        <m:t>⊗</m:t>
                      </m:r>
                      <m:sSub>
                        <m:sSub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charset="0"/>
                            </a:rPr>
                            <m:t>𝜌</m:t>
                          </m:r>
                        </m:e>
                        <m:sub>
                          <m:sSub>
                            <m:sSub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r>
                        <a:rPr lang="en-US" sz="2200" i="1">
                          <a:latin typeface="Cambria Math" charset="0"/>
                        </a:rPr>
                        <m:t>⊗⋯</m:t>
                      </m:r>
                      <m:sSub>
                        <m:sSub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charset="0"/>
                            </a:rPr>
                            <m:t>⊗</m:t>
                          </m:r>
                          <m:r>
                            <a:rPr lang="en-US" sz="2200" i="1">
                              <a:latin typeface="Cambria Math" charset="0"/>
                            </a:rPr>
                            <m:t>𝜌</m:t>
                          </m:r>
                        </m:e>
                        <m:sub>
                          <m:r>
                            <a:rPr lang="en-US" sz="2200" i="1">
                              <a:latin typeface="Cambria Math" charset="0"/>
                            </a:rPr>
                            <m:t>𝐵</m:t>
                          </m:r>
                        </m:sub>
                      </m:sSub>
                      <m:r>
                        <a:rPr lang="en-US" sz="2200" b="0" i="1" smtClean="0">
                          <a:latin typeface="Cambria Math" charset="0"/>
                        </a:rPr>
                        <m:t>)</m:t>
                      </m:r>
                      <m:r>
                        <m:rPr>
                          <m:aln/>
                        </m:rPr>
                        <a:rPr lang="en-US" sz="2200" b="0" i="1" smtClean="0">
                          <a:latin typeface="Cambria Math" charset="0"/>
                        </a:rPr>
                        <m:t>=</m:t>
                      </m:r>
                      <m:r>
                        <a:rPr lang="en-US" sz="2200" b="0" i="1" smtClean="0">
                          <a:latin typeface="Cambria Math" charset="0"/>
                        </a:rPr>
                        <m:t>𝐼</m:t>
                      </m:r>
                      <m:sSub>
                        <m:sSubPr>
                          <m:ctrlPr>
                            <a:rPr lang="en-US" sz="2200" b="0" i="1" smtClean="0">
                              <a:latin typeface="Cambria Math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2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2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0" i="1" smtClean="0">
                                      <a:latin typeface="Cambria Math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200" b="0" i="1" smtClean="0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:</m:t>
                              </m:r>
                              <m:sSub>
                                <m:sSubPr>
                                  <m:ctrlPr>
                                    <a:rPr lang="en-US" sz="22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0" i="1" smtClean="0">
                                      <a:latin typeface="Cambria Math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200" b="0" i="1" smtClean="0">
                                      <a:latin typeface="Cambria Math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:⋯:</m:t>
                              </m:r>
                              <m:sSub>
                                <m:sSubPr>
                                  <m:ctrlPr>
                                    <a:rPr lang="en-US" sz="22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0" i="1" smtClean="0">
                                      <a:latin typeface="Cambria Math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200" b="0" i="1" smtClean="0">
                                      <a:latin typeface="Cambria Math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:</m:t>
                              </m:r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𝐵</m:t>
                              </m:r>
                            </m:e>
                          </m:d>
                        </m:e>
                        <m:sub>
                          <m:r>
                            <a:rPr lang="en-US" sz="2200" b="0" i="1" smtClean="0">
                              <a:latin typeface="Cambria Math" charset="0"/>
                            </a:rPr>
                            <m:t>𝜌</m:t>
                          </m:r>
                        </m:sub>
                      </m:sSub>
                    </m:oMath>
                    <m:oMath xmlns:m="http://schemas.openxmlformats.org/officeDocument/2006/math">
                      <m:r>
                        <m:rPr>
                          <m:aln/>
                        </m:rPr>
                        <a:rPr lang="en-US" sz="2200" b="0" i="1" smtClean="0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is-IS" sz="2200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200" b="0" i="1" smtClean="0">
                              <a:latin typeface="Cambria Math" charset="0"/>
                            </a:rPr>
                            <m:t>𝑘</m:t>
                          </m:r>
                          <m:r>
                            <a:rPr lang="en-US" sz="2200" b="0" i="1" smtClean="0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200" b="0" i="1" smtClean="0">
                              <a:latin typeface="Cambria Math" charset="0"/>
                            </a:rPr>
                            <m:t>𝑛</m:t>
                          </m:r>
                        </m:sup>
                        <m:e>
                          <m:r>
                            <a:rPr lang="en-US" sz="2200" b="0" i="1" smtClean="0">
                              <a:latin typeface="Cambria Math" charset="0"/>
                            </a:rPr>
                            <m:t>𝐼</m:t>
                          </m:r>
                          <m:sSub>
                            <m:sSubPr>
                              <m:ctrlPr>
                                <a:rPr lang="en-US" sz="22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ctrlPr>
                                    <a:rPr lang="en-US" sz="2200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200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b="0" i="1" smtClean="0">
                                          <a:latin typeface="Cambria Math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sz="2200" b="0" i="1" smtClean="0">
                                          <a:latin typeface="Cambria Math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sz="2200" b="0" i="1" smtClean="0">
                                      <a:latin typeface="Cambria Math" charset="0"/>
                                    </a:rPr>
                                    <m:t>:</m:t>
                                  </m:r>
                                  <m:sSubSup>
                                    <m:sSubSupPr>
                                      <m:ctrlPr>
                                        <a:rPr lang="en-US" sz="2200" b="0" i="1" smtClean="0">
                                          <a:latin typeface="Cambria Math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200" b="0" i="1" smtClean="0">
                                          <a:latin typeface="Cambria Math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sz="2200" b="0" i="1" smtClean="0">
                                          <a:latin typeface="Cambria Math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sz="2200" b="0" i="1" smtClean="0">
                                          <a:latin typeface="Cambria Math" charset="0"/>
                                        </a:rPr>
                                        <m:t>𝑘</m:t>
                                      </m:r>
                                      <m:r>
                                        <a:rPr lang="en-US" sz="2200" b="0" i="1" smtClean="0">
                                          <a:latin typeface="Cambria Math" charset="0"/>
                                        </a:rPr>
                                        <m:t>−1</m:t>
                                      </m:r>
                                    </m:sup>
                                  </m:sSubSup>
                                  <m:r>
                                    <a:rPr lang="en-US" sz="2200" b="0" i="1" smtClean="0">
                                      <a:latin typeface="Cambria Math" charset="0"/>
                                    </a:rPr>
                                    <m:t>𝐵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sz="2200" i="1">
                                  <a:latin typeface="Cambria Math" charset="0"/>
                                </a:rPr>
                                <m:t>𝜌</m:t>
                              </m:r>
                            </m:sub>
                          </m:sSub>
                        </m:e>
                      </m:nary>
                    </m:oMath>
                    <m:oMath xmlns:m="http://schemas.openxmlformats.org/officeDocument/2006/math">
                      <m:r>
                        <m:rPr>
                          <m:aln/>
                        </m:rPr>
                        <a:rPr lang="en-US" sz="2200" i="1">
                          <a:latin typeface="Cambria Math" charset="0"/>
                        </a:rPr>
                        <m:t>≤</m:t>
                      </m:r>
                      <m:nary>
                        <m:naryPr>
                          <m:chr m:val="∑"/>
                          <m:ctrlPr>
                            <a:rPr lang="is-IS" sz="2200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200" i="1">
                              <a:latin typeface="Cambria Math" charset="0"/>
                            </a:rPr>
                            <m:t>𝑘</m:t>
                          </m:r>
                          <m:r>
                            <a:rPr lang="en-US" sz="2200" i="1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200" i="1">
                              <a:latin typeface="Cambria Math" charset="0"/>
                            </a:rPr>
                            <m:t>𝑛</m:t>
                          </m:r>
                        </m:sup>
                        <m:e>
                          <m:r>
                            <a:rPr lang="en-US" sz="2200" i="1">
                              <a:latin typeface="Cambria Math" charset="0"/>
                            </a:rPr>
                            <m:t>𝐼</m:t>
                          </m:r>
                          <m:sSub>
                            <m:sSub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ctrlPr>
                                    <a:rPr lang="en-US" sz="2200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2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:</m:t>
                                  </m:r>
                                  <m:sSubSup>
                                    <m:sSubSupPr>
                                      <m:ctrlPr>
                                        <a:rPr lang="en-US" sz="2200" i="1">
                                          <a:latin typeface="Cambria Math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𝑘</m:t>
                                      </m:r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−1</m:t>
                                      </m:r>
                                    </m:sup>
                                  </m:sSubSup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𝐵</m:t>
                                  </m:r>
                                </m:e>
                              </m:d>
                            </m:e>
                            <m:sub>
                              <m:sSub>
                                <m:sSubPr>
                                  <m:ctrlPr>
                                    <a:rPr lang="en-US" sz="22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22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𝜌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sz="2200" i="1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i="1">
                                              <a:latin typeface="Cambria Math" charset="0"/>
                                            </a:rPr>
                                            <m:t>𝐴</m:t>
                                          </m:r>
                                        </m:e>
                                        <m:sub>
                                          <m:r>
                                            <a:rPr lang="en-US" sz="2200" i="1">
                                              <a:latin typeface="Cambria Math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sub>
                                  </m:sSub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⊗</m:t>
                                  </m:r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𝜌</m:t>
                                  </m:r>
                                </m:e>
                                <m:sub>
                                  <m:sSubSup>
                                    <m:sSubSupPr>
                                      <m:ctrlPr>
                                        <a:rPr lang="en-US" sz="2200" i="1">
                                          <a:latin typeface="Cambria Math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𝑘</m:t>
                                      </m:r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−1</m:t>
                                      </m:r>
                                    </m:sup>
                                  </m:sSubSup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𝐵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sz="2200" i="1">
                              <a:latin typeface="Cambria Math" charset="0"/>
                            </a:rPr>
                            <m:t>+</m:t>
                          </m:r>
                          <m:r>
                            <a:rPr lang="en-US" sz="2200" i="1">
                              <a:latin typeface="Cambria Math" charset="0"/>
                            </a:rPr>
                            <m:t>𝑓</m:t>
                          </m:r>
                          <m:r>
                            <a:rPr lang="en-US" sz="2200" i="1">
                              <a:latin typeface="Cambria Math" charset="0"/>
                            </a:rPr>
                            <m:t>(</m:t>
                          </m:r>
                          <m:r>
                            <a:rPr lang="en-US" sz="2200" i="1">
                              <a:latin typeface="Cambria Math" charset="0"/>
                            </a:rPr>
                            <m:t>𝜖</m:t>
                          </m:r>
                          <m:r>
                            <a:rPr lang="en-US" sz="2200" i="1">
                              <a:latin typeface="Cambria Math" charset="0"/>
                            </a:rPr>
                            <m:t>, 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n-US" sz="2200" i="1">
                              <a:latin typeface="Cambria Math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sz="2200" dirty="0"/>
                            <m:t> </m:t>
                          </m:r>
                        </m:e>
                      </m:nary>
                    </m:oMath>
                  </m:oMathPara>
                </a14:m>
                <a:endParaRPr lang="en-US" sz="2200" dirty="0" smtClean="0"/>
              </a:p>
              <a:p>
                <a:r>
                  <a:rPr lang="en-US" sz="2200" dirty="0" smtClean="0"/>
                  <a:t> </a:t>
                </a:r>
                <a:endParaRPr lang="en-US" sz="2200" b="0" dirty="0" smtClean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569995"/>
                <a:ext cx="10515600" cy="5254965"/>
              </a:xfrm>
              <a:prstGeom prst="rect">
                <a:avLst/>
              </a:prstGeom>
              <a:blipFill rotWithShape="0">
                <a:blip r:embed="rId2"/>
                <a:stretch>
                  <a:fillRect l="-754" t="-103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22477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9749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solidFill>
                  <a:schemeClr val="accent1">
                    <a:lumMod val="50000"/>
                  </a:schemeClr>
                </a:solidFill>
              </a:rPr>
              <a:t>Approximate independence</a:t>
            </a:r>
            <a:endParaRPr lang="en-US" sz="4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37123-6D8C-8B4C-A1EE-4BA17BE8C320}" type="slidenum">
              <a:rPr lang="en-US" smtClean="0"/>
              <a:t>18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838200" y="1569995"/>
                <a:ext cx="10515600" cy="46693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b="0" i="1">
                            <a:latin typeface="Cambria Math" charset="0"/>
                          </a:rPr>
                          <m:t>𝜌</m:t>
                        </m:r>
                      </m:e>
                      <m:sub>
                        <m:sSubSup>
                          <m:sSubSup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2200" b="0" i="1">
                                <a:latin typeface="Cambria Math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200" b="0" i="1"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200" b="0" i="1">
                                <a:latin typeface="Cambria Math" charset="0"/>
                              </a:rPr>
                              <m:t>𝑛</m:t>
                            </m:r>
                          </m:sup>
                        </m:sSubSup>
                        <m:r>
                          <a:rPr lang="en-US" sz="2200" b="0" i="1">
                            <a:latin typeface="Cambria Math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sz="2200" dirty="0" smtClean="0"/>
                  <a:t> is such that for every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charset="0"/>
                      </a:rPr>
                      <m:t>𝑘</m:t>
                    </m:r>
                  </m:oMath>
                </a14:m>
                <a:r>
                  <a:rPr lang="en-US" sz="2200" dirty="0" smtClean="0"/>
                  <a:t>:</a:t>
                </a:r>
                <a:r>
                  <a:rPr lang="en-US" sz="2200" dirty="0"/>
                  <a:t>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charset="0"/>
                      </a:rPr>
                      <m:t>‖</m:t>
                    </m:r>
                    <m:sSub>
                      <m:sSubPr>
                        <m:ctrlPr>
                          <a:rPr lang="en-US" sz="22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charset="0"/>
                          </a:rPr>
                          <m:t>𝜌</m:t>
                        </m:r>
                      </m:e>
                      <m:sub>
                        <m:sSubSup>
                          <m:sSubSup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2200" i="1">
                                <a:latin typeface="Cambria Math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200" i="1"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200" b="0" i="1" smtClean="0">
                                <a:latin typeface="Cambria Math" charset="0"/>
                              </a:rPr>
                              <m:t>𝑘</m:t>
                            </m:r>
                          </m:sup>
                        </m:sSubSup>
                        <m:r>
                          <a:rPr lang="en-US" sz="2200" i="1">
                            <a:latin typeface="Cambria Math" charset="0"/>
                          </a:rPr>
                          <m:t>𝐵</m:t>
                        </m:r>
                      </m:sub>
                    </m:sSub>
                    <m:r>
                      <a:rPr lang="en-US" sz="2200" b="0" i="1" smtClean="0">
                        <a:latin typeface="Cambria Math" charset="0"/>
                      </a:rPr>
                      <m:t> −</m:t>
                    </m:r>
                    <m:sSub>
                      <m:sSubPr>
                        <m:ctrlPr>
                          <a:rPr lang="en-US" sz="2200" i="1">
                            <a:latin typeface="Cambria Math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22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 charset="0"/>
                              </a:rPr>
                              <m:t>𝜌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2200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b="0" i="1" smtClean="0">
                                    <a:latin typeface="Cambria Math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2200" b="0" i="1" smtClean="0">
                                    <a:latin typeface="Cambria Math" charset="0"/>
                                  </a:rPr>
                                  <m:t>𝑘</m:t>
                                </m:r>
                              </m:sub>
                            </m:sSub>
                          </m:sub>
                        </m:sSub>
                        <m:r>
                          <a:rPr lang="en-US" sz="2200" b="0" i="1" smtClean="0">
                            <a:latin typeface="Cambria Math" charset="0"/>
                          </a:rPr>
                          <m:t>⊗</m:t>
                        </m:r>
                        <m:r>
                          <a:rPr lang="en-US" sz="2200" i="1">
                            <a:latin typeface="Cambria Math" charset="0"/>
                          </a:rPr>
                          <m:t>𝜌</m:t>
                        </m:r>
                      </m:e>
                      <m:sub>
                        <m:sSubSup>
                          <m:sSubSup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2200" i="1">
                                <a:latin typeface="Cambria Math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200" i="1"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200" i="1">
                                <a:latin typeface="Cambria Math" charset="0"/>
                              </a:rPr>
                              <m:t>𝑘</m:t>
                            </m:r>
                            <m:r>
                              <a:rPr lang="en-US" sz="2200" b="0" i="1" smtClean="0">
                                <a:latin typeface="Cambria Math" charset="0"/>
                              </a:rPr>
                              <m:t>−1</m:t>
                            </m:r>
                          </m:sup>
                        </m:sSubSup>
                        <m:r>
                          <a:rPr lang="en-US" sz="2200" i="1">
                            <a:latin typeface="Cambria Math" charset="0"/>
                          </a:rPr>
                          <m:t>𝐵</m:t>
                        </m:r>
                      </m:sub>
                    </m:sSub>
                    <m:sSub>
                      <m:sSubPr>
                        <m:ctrlPr>
                          <a:rPr lang="en-US" sz="2200" b="0" i="1" smtClean="0">
                            <a:latin typeface="Cambria Math" charset="0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‖"/>
                            <m:ctrlPr>
                              <a:rPr lang="en-US" sz="2200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sz="2400">
                                <a:latin typeface="Cambria Math" charset="0"/>
                              </a:rPr>
                              <m:t>​</m:t>
                            </m:r>
                          </m:e>
                        </m:d>
                      </m:e>
                      <m:sub>
                        <m:r>
                          <a:rPr lang="en-US" sz="2200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sz="2200" b="0" i="1" smtClean="0">
                        <a:latin typeface="Cambria Math" charset="0"/>
                      </a:rPr>
                      <m:t>≤</m:t>
                    </m:r>
                    <m:r>
                      <a:rPr lang="en-US" sz="2200" b="0" i="1" smtClean="0">
                        <a:latin typeface="Cambria Math" charset="0"/>
                      </a:rPr>
                      <m:t>𝜖</m:t>
                    </m:r>
                  </m:oMath>
                </a14:m>
                <a:r>
                  <a:rPr lang="en-US" sz="2200" dirty="0" smtClean="0"/>
                  <a:t>. Need to prove that</a:t>
                </a:r>
                <a:r>
                  <a:rPr lang="en-US" sz="2200" i="1" dirty="0">
                    <a:latin typeface="Cambria Math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20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22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𝐻</m:t>
                        </m:r>
                      </m:e>
                      <m:sub>
                        <m:r>
                          <a:rPr lang="en-US" sz="22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𝑚𝑖𝑛</m:t>
                        </m:r>
                      </m:sub>
                      <m:sup>
                        <m:r>
                          <a:rPr lang="en-US" sz="22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𝑓</m:t>
                        </m:r>
                        <m:r>
                          <a:rPr lang="en-US" sz="22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en-US" sz="22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𝜖</m:t>
                        </m:r>
                        <m:r>
                          <a:rPr lang="en-US" sz="22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)</m:t>
                        </m:r>
                      </m:sup>
                    </m:sSubSup>
                    <m:sSub>
                      <m:sSubPr>
                        <m:ctrlPr>
                          <a:rPr lang="en-US" sz="22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22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22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2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22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sz="22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p>
                            </m:sSubSup>
                          </m:e>
                          <m:e>
                            <m:r>
                              <a:rPr lang="en-US" sz="22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𝐵</m:t>
                            </m:r>
                          </m:e>
                        </m:d>
                      </m:e>
                      <m:sub>
                        <m:r>
                          <a:rPr lang="en-US" sz="22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𝜌</m:t>
                        </m:r>
                      </m:sub>
                    </m:sSub>
                    <m:r>
                      <a:rPr lang="en-US" sz="2200" b="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≳</m:t>
                    </m:r>
                    <m:r>
                      <a:rPr lang="en-US" sz="2200" b="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𝑛𝐻</m:t>
                    </m:r>
                    <m:sSub>
                      <m:sSubPr>
                        <m:ctrlPr>
                          <a:rPr lang="en-US" sz="2200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2200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200" b="0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b="0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2200" b="0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sz="2200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𝜌</m:t>
                        </m:r>
                      </m:sub>
                    </m:sSub>
                    <m:r>
                      <a:rPr lang="en-US" sz="2200" b="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.</m:t>
                    </m:r>
                  </m:oMath>
                </a14:m>
                <a:endParaRPr lang="en-US" sz="2200" dirty="0" smtClean="0"/>
              </a:p>
              <a:p>
                <a:endParaRPr lang="en-US" sz="2200" dirty="0" smtClean="0"/>
              </a:p>
              <a:p>
                <a:r>
                  <a:rPr lang="en-US" sz="2200" dirty="0" smtClean="0"/>
                  <a:t>How can we bound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200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2200" i="1"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sz="2200" i="1">
                            <a:latin typeface="Cambria Math" charset="0"/>
                          </a:rPr>
                          <m:t>𝑚𝑎𝑥</m:t>
                        </m:r>
                      </m:sub>
                      <m:sup>
                        <m:r>
                          <a:rPr lang="en-US" sz="2200" i="1">
                            <a:latin typeface="Cambria Math" charset="0"/>
                          </a:rPr>
                          <m:t>𝛿</m:t>
                        </m:r>
                      </m:sup>
                    </m:sSubSup>
                  </m:oMath>
                </a14:m>
                <a:r>
                  <a:rPr lang="en-US" sz="2200" dirty="0" smtClean="0"/>
                  <a:t> distance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charset="0"/>
                          </a:rPr>
                          <m:t>𝜌</m:t>
                        </m:r>
                      </m:e>
                      <m:sub>
                        <m:sSubSup>
                          <m:sSubSup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2200" i="1">
                                <a:latin typeface="Cambria Math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200" i="1"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200" i="1">
                                <a:latin typeface="Cambria Math" charset="0"/>
                              </a:rPr>
                              <m:t>𝑛</m:t>
                            </m:r>
                          </m:sup>
                        </m:sSubSup>
                        <m:r>
                          <a:rPr lang="en-US" sz="2200" i="1">
                            <a:latin typeface="Cambria Math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sz="2200" dirty="0"/>
                  <a:t> </a:t>
                </a:r>
                <a:r>
                  <a:rPr lang="en-US" sz="2200" dirty="0" smtClean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charset="0"/>
                          </a:rPr>
                          <m:t>𝜌</m:t>
                        </m:r>
                      </m:e>
                      <m:sub>
                        <m:sSub>
                          <m:sSubPr>
                            <m:ctrlPr>
                              <a:rPr lang="en-US" sz="22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en-US" sz="2200" b="0" i="1" smtClean="0">
                        <a:latin typeface="Cambria Math" charset="0"/>
                      </a:rPr>
                      <m:t>⊗</m:t>
                    </m:r>
                  </m:oMath>
                </a14:m>
                <a:r>
                  <a:rPr lang="en-US" sz="22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charset="0"/>
                          </a:rPr>
                          <m:t>𝜌</m:t>
                        </m:r>
                      </m:e>
                      <m:sub>
                        <m:sSub>
                          <m:sSubPr>
                            <m:ctrlPr>
                              <a:rPr lang="en-US" sz="22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sz="2200" i="1">
                        <a:latin typeface="Cambria Math" charset="0"/>
                      </a:rPr>
                      <m:t>⊗</m:t>
                    </m:r>
                    <m:r>
                      <a:rPr lang="en-US" sz="2200" b="0" i="1" smtClean="0">
                        <a:latin typeface="Cambria Math" charset="0"/>
                      </a:rPr>
                      <m:t>⋯</m:t>
                    </m:r>
                    <m:sSub>
                      <m:sSubPr>
                        <m:ctrlPr>
                          <a:rPr lang="en-US" sz="220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charset="0"/>
                          </a:rPr>
                          <m:t>⊗</m:t>
                        </m:r>
                        <m:r>
                          <a:rPr lang="en-US" sz="2200" i="1">
                            <a:latin typeface="Cambria Math" charset="0"/>
                          </a:rPr>
                          <m:t>𝜌</m:t>
                        </m:r>
                      </m:e>
                      <m:sub>
                        <m:r>
                          <a:rPr lang="en-US" sz="2200" i="1">
                            <a:latin typeface="Cambria Math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sz="2200" dirty="0" smtClean="0"/>
                  <a:t>?</a:t>
                </a:r>
              </a:p>
              <a:p>
                <a:endParaRPr lang="en-US" sz="2200" dirty="0" smtClean="0"/>
              </a:p>
              <a:p>
                <a:r>
                  <a:rPr lang="en-US" sz="2200" dirty="0" smtClean="0"/>
                  <a:t>If instead we had to bound relative entropy distance, then we have:</a:t>
                </a:r>
              </a:p>
              <a:p>
                <a:endParaRPr lang="en-US" sz="22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charset="0"/>
                        </a:rPr>
                        <m:t>𝐷</m:t>
                      </m:r>
                      <m:r>
                        <a:rPr lang="en-US" sz="2200" b="0" i="1" smtClean="0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charset="0"/>
                            </a:rPr>
                            <m:t>𝜌</m:t>
                          </m:r>
                        </m:e>
                        <m:sub>
                          <m:sSubSup>
                            <m:sSubSup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200" i="1">
                                  <a:latin typeface="Cambria Math" charset="0"/>
                                </a:rPr>
                                <m:t>𝑛</m:t>
                              </m:r>
                            </m:sup>
                          </m:sSubSup>
                          <m:r>
                            <a:rPr lang="en-US" sz="2200" i="1">
                              <a:latin typeface="Cambria Math" charset="0"/>
                            </a:rPr>
                            <m:t>𝐵</m:t>
                          </m:r>
                        </m:sub>
                      </m:sSub>
                      <m:r>
                        <a:rPr lang="en-US" sz="2200" b="0" i="1" smtClean="0">
                          <a:latin typeface="Cambria Math" charset="0"/>
                        </a:rPr>
                        <m:t>||</m:t>
                      </m:r>
                      <m:sSub>
                        <m:sSub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charset="0"/>
                            </a:rPr>
                            <m:t> </m:t>
                          </m:r>
                          <m:r>
                            <a:rPr lang="en-US" sz="2200" i="1">
                              <a:latin typeface="Cambria Math" charset="0"/>
                            </a:rPr>
                            <m:t>𝜌</m:t>
                          </m:r>
                        </m:e>
                        <m:sub>
                          <m:sSub>
                            <m:sSub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r>
                        <a:rPr lang="en-US" sz="2200" i="1">
                          <a:latin typeface="Cambria Math" charset="0"/>
                        </a:rPr>
                        <m:t>⊗</m:t>
                      </m:r>
                      <m:sSub>
                        <m:sSub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charset="0"/>
                            </a:rPr>
                            <m:t>𝜌</m:t>
                          </m:r>
                        </m:e>
                        <m:sub>
                          <m:sSub>
                            <m:sSub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r>
                        <a:rPr lang="en-US" sz="2200" i="1">
                          <a:latin typeface="Cambria Math" charset="0"/>
                        </a:rPr>
                        <m:t>⊗⋯</m:t>
                      </m:r>
                      <m:sSub>
                        <m:sSub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charset="0"/>
                            </a:rPr>
                            <m:t>⊗</m:t>
                          </m:r>
                          <m:r>
                            <a:rPr lang="en-US" sz="2200" i="1">
                              <a:latin typeface="Cambria Math" charset="0"/>
                            </a:rPr>
                            <m:t>𝜌</m:t>
                          </m:r>
                        </m:e>
                        <m:sub>
                          <m:r>
                            <a:rPr lang="en-US" sz="2200" i="1">
                              <a:latin typeface="Cambria Math" charset="0"/>
                            </a:rPr>
                            <m:t>𝐵</m:t>
                          </m:r>
                        </m:sub>
                      </m:sSub>
                      <m:r>
                        <a:rPr lang="en-US" sz="2200" b="0" i="1" smtClean="0">
                          <a:latin typeface="Cambria Math" charset="0"/>
                        </a:rPr>
                        <m:t>)</m:t>
                      </m:r>
                      <m:r>
                        <m:rPr>
                          <m:aln/>
                        </m:rPr>
                        <a:rPr lang="en-US" sz="2200" b="0" i="1" smtClean="0">
                          <a:latin typeface="Cambria Math" charset="0"/>
                        </a:rPr>
                        <m:t>=</m:t>
                      </m:r>
                      <m:r>
                        <a:rPr lang="en-US" sz="2200" b="0" i="1" smtClean="0">
                          <a:latin typeface="Cambria Math" charset="0"/>
                        </a:rPr>
                        <m:t>𝐼</m:t>
                      </m:r>
                      <m:sSub>
                        <m:sSubPr>
                          <m:ctrlPr>
                            <a:rPr lang="en-US" sz="2200" b="0" i="1" smtClean="0">
                              <a:latin typeface="Cambria Math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2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2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0" i="1" smtClean="0">
                                      <a:latin typeface="Cambria Math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200" b="0" i="1" smtClean="0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:</m:t>
                              </m:r>
                              <m:sSub>
                                <m:sSubPr>
                                  <m:ctrlPr>
                                    <a:rPr lang="en-US" sz="22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0" i="1" smtClean="0">
                                      <a:latin typeface="Cambria Math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200" b="0" i="1" smtClean="0">
                                      <a:latin typeface="Cambria Math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:⋯:</m:t>
                              </m:r>
                              <m:sSub>
                                <m:sSubPr>
                                  <m:ctrlPr>
                                    <a:rPr lang="en-US" sz="22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0" i="1" smtClean="0">
                                      <a:latin typeface="Cambria Math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200" b="0" i="1" smtClean="0">
                                      <a:latin typeface="Cambria Math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:</m:t>
                              </m:r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𝐵</m:t>
                              </m:r>
                            </m:e>
                          </m:d>
                        </m:e>
                        <m:sub>
                          <m:r>
                            <a:rPr lang="en-US" sz="2200" b="0" i="1" smtClean="0">
                              <a:latin typeface="Cambria Math" charset="0"/>
                            </a:rPr>
                            <m:t>𝜌</m:t>
                          </m:r>
                        </m:sub>
                      </m:sSub>
                    </m:oMath>
                    <m:oMath xmlns:m="http://schemas.openxmlformats.org/officeDocument/2006/math">
                      <m:r>
                        <m:rPr>
                          <m:aln/>
                        </m:rPr>
                        <a:rPr lang="en-US" sz="2200" b="0" i="1" smtClean="0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is-IS" sz="2200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200" b="0" i="1" smtClean="0">
                              <a:latin typeface="Cambria Math" charset="0"/>
                            </a:rPr>
                            <m:t>𝑘</m:t>
                          </m:r>
                          <m:r>
                            <a:rPr lang="en-US" sz="2200" b="0" i="1" smtClean="0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200" b="0" i="1" smtClean="0">
                              <a:latin typeface="Cambria Math" charset="0"/>
                            </a:rPr>
                            <m:t>𝑛</m:t>
                          </m:r>
                        </m:sup>
                        <m:e>
                          <m:r>
                            <a:rPr lang="en-US" sz="2200" b="0" i="1" smtClean="0">
                              <a:latin typeface="Cambria Math" charset="0"/>
                            </a:rPr>
                            <m:t>𝐼</m:t>
                          </m:r>
                          <m:sSub>
                            <m:sSubPr>
                              <m:ctrlPr>
                                <a:rPr lang="en-US" sz="22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ctrlPr>
                                    <a:rPr lang="en-US" sz="2200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200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b="0" i="1" smtClean="0">
                                          <a:latin typeface="Cambria Math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sz="2200" b="0" i="1" smtClean="0">
                                          <a:latin typeface="Cambria Math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sz="2200" b="0" i="1" smtClean="0">
                                      <a:latin typeface="Cambria Math" charset="0"/>
                                    </a:rPr>
                                    <m:t>:</m:t>
                                  </m:r>
                                  <m:sSubSup>
                                    <m:sSubSupPr>
                                      <m:ctrlPr>
                                        <a:rPr lang="en-US" sz="2200" b="0" i="1" smtClean="0">
                                          <a:latin typeface="Cambria Math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200" b="0" i="1" smtClean="0">
                                          <a:latin typeface="Cambria Math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sz="2200" b="0" i="1" smtClean="0">
                                          <a:latin typeface="Cambria Math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sz="2200" b="0" i="1" smtClean="0">
                                          <a:latin typeface="Cambria Math" charset="0"/>
                                        </a:rPr>
                                        <m:t>𝑘</m:t>
                                      </m:r>
                                      <m:r>
                                        <a:rPr lang="en-US" sz="2200" b="0" i="1" smtClean="0">
                                          <a:latin typeface="Cambria Math" charset="0"/>
                                        </a:rPr>
                                        <m:t>−1</m:t>
                                      </m:r>
                                    </m:sup>
                                  </m:sSubSup>
                                  <m:r>
                                    <a:rPr lang="en-US" sz="2200" b="0" i="1" smtClean="0">
                                      <a:latin typeface="Cambria Math" charset="0"/>
                                    </a:rPr>
                                    <m:t>𝐵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sz="2200" i="1">
                                  <a:latin typeface="Cambria Math" charset="0"/>
                                </a:rPr>
                                <m:t>𝜌</m:t>
                              </m:r>
                            </m:sub>
                          </m:sSub>
                        </m:e>
                      </m:nary>
                    </m:oMath>
                    <m:oMath xmlns:m="http://schemas.openxmlformats.org/officeDocument/2006/math">
                      <m:r>
                        <m:rPr>
                          <m:aln/>
                        </m:rPr>
                        <a:rPr lang="en-US" sz="2200" i="1">
                          <a:latin typeface="Cambria Math" charset="0"/>
                        </a:rPr>
                        <m:t>≤</m:t>
                      </m:r>
                      <m:r>
                        <a:rPr lang="en-US" sz="2200" b="0" i="1" smtClean="0">
                          <a:latin typeface="Cambria Math" charset="0"/>
                        </a:rPr>
                        <m:t>𝑛</m:t>
                      </m:r>
                      <m:r>
                        <a:rPr lang="en-US" sz="2200" i="1">
                          <a:latin typeface="Cambria Math" charset="0"/>
                        </a:rPr>
                        <m:t>𝑓</m:t>
                      </m:r>
                      <m:r>
                        <a:rPr lang="en-US" sz="2200" i="1">
                          <a:latin typeface="Cambria Math" charset="0"/>
                        </a:rPr>
                        <m:t>(</m:t>
                      </m:r>
                      <m:r>
                        <a:rPr lang="en-US" sz="2200" i="1">
                          <a:latin typeface="Cambria Math" charset="0"/>
                        </a:rPr>
                        <m:t>𝜖</m:t>
                      </m:r>
                      <m:r>
                        <a:rPr lang="en-US" sz="2200" i="1">
                          <a:latin typeface="Cambria Math" charset="0"/>
                        </a:rPr>
                        <m:t>, 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200" i="1">
                              <a:latin typeface="Cambria Math" charset="0"/>
                            </a:rPr>
                            <m:t>𝐴</m:t>
                          </m:r>
                        </m:e>
                      </m:d>
                      <m:r>
                        <a:rPr lang="en-US" sz="2200" i="1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200" dirty="0" smtClean="0"/>
              </a:p>
              <a:p>
                <a:r>
                  <a:rPr lang="en-US" sz="2200" dirty="0" smtClean="0"/>
                  <a:t> </a:t>
                </a:r>
                <a:endParaRPr lang="en-US" sz="2200" b="0" dirty="0" smtClean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569995"/>
                <a:ext cx="10515600" cy="4669355"/>
              </a:xfrm>
              <a:prstGeom prst="rect">
                <a:avLst/>
              </a:prstGeom>
              <a:blipFill rotWithShape="0">
                <a:blip r:embed="rId2"/>
                <a:stretch>
                  <a:fillRect l="-754" t="-116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1252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9749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solidFill>
                  <a:schemeClr val="accent1">
                    <a:lumMod val="50000"/>
                  </a:schemeClr>
                </a:solidFill>
              </a:rPr>
              <a:t>Approximate independence</a:t>
            </a:r>
            <a:endParaRPr lang="en-US" sz="4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37123-6D8C-8B4C-A1EE-4BA17BE8C320}" type="slidenum">
              <a:rPr lang="en-US" smtClean="0"/>
              <a:t>19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838200" y="1569995"/>
                <a:ext cx="10515600" cy="46161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b="0" i="1">
                            <a:latin typeface="Cambria Math" charset="0"/>
                          </a:rPr>
                          <m:t>𝜌</m:t>
                        </m:r>
                      </m:e>
                      <m:sub>
                        <m:sSubSup>
                          <m:sSubSup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2200" b="0" i="1">
                                <a:latin typeface="Cambria Math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200" b="0" i="1"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200" b="0" i="1">
                                <a:latin typeface="Cambria Math" charset="0"/>
                              </a:rPr>
                              <m:t>𝑛</m:t>
                            </m:r>
                          </m:sup>
                        </m:sSubSup>
                        <m:r>
                          <a:rPr lang="en-US" sz="2200" b="0" i="1">
                            <a:latin typeface="Cambria Math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sz="2200" dirty="0" smtClean="0"/>
                  <a:t> is such that for every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charset="0"/>
                      </a:rPr>
                      <m:t>𝑘</m:t>
                    </m:r>
                  </m:oMath>
                </a14:m>
                <a:r>
                  <a:rPr lang="en-US" sz="2200" dirty="0" smtClean="0"/>
                  <a:t>:</a:t>
                </a:r>
                <a:r>
                  <a:rPr lang="en-US" sz="2200" dirty="0"/>
                  <a:t>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charset="0"/>
                      </a:rPr>
                      <m:t>‖</m:t>
                    </m:r>
                    <m:sSub>
                      <m:sSubPr>
                        <m:ctrlPr>
                          <a:rPr lang="en-US" sz="22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charset="0"/>
                          </a:rPr>
                          <m:t>𝜌</m:t>
                        </m:r>
                      </m:e>
                      <m:sub>
                        <m:sSubSup>
                          <m:sSubSup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2200" i="1">
                                <a:latin typeface="Cambria Math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200" i="1"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200" b="0" i="1" smtClean="0">
                                <a:latin typeface="Cambria Math" charset="0"/>
                              </a:rPr>
                              <m:t>𝑘</m:t>
                            </m:r>
                          </m:sup>
                        </m:sSubSup>
                        <m:r>
                          <a:rPr lang="en-US" sz="2200" i="1">
                            <a:latin typeface="Cambria Math" charset="0"/>
                          </a:rPr>
                          <m:t>𝐵</m:t>
                        </m:r>
                      </m:sub>
                    </m:sSub>
                    <m:r>
                      <a:rPr lang="en-US" sz="2200" b="0" i="1" smtClean="0">
                        <a:latin typeface="Cambria Math" charset="0"/>
                      </a:rPr>
                      <m:t> −</m:t>
                    </m:r>
                    <m:sSub>
                      <m:sSubPr>
                        <m:ctrlPr>
                          <a:rPr lang="en-US" sz="2200" i="1">
                            <a:latin typeface="Cambria Math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22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 charset="0"/>
                              </a:rPr>
                              <m:t>𝜌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2200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b="0" i="1" smtClean="0">
                                    <a:latin typeface="Cambria Math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2200" b="0" i="1" smtClean="0">
                                    <a:latin typeface="Cambria Math" charset="0"/>
                                  </a:rPr>
                                  <m:t>𝑘</m:t>
                                </m:r>
                              </m:sub>
                            </m:sSub>
                          </m:sub>
                        </m:sSub>
                        <m:r>
                          <a:rPr lang="en-US" sz="2200" b="0" i="1" smtClean="0">
                            <a:latin typeface="Cambria Math" charset="0"/>
                          </a:rPr>
                          <m:t>⊗</m:t>
                        </m:r>
                        <m:r>
                          <a:rPr lang="en-US" sz="2200" i="1">
                            <a:latin typeface="Cambria Math" charset="0"/>
                          </a:rPr>
                          <m:t>𝜌</m:t>
                        </m:r>
                      </m:e>
                      <m:sub>
                        <m:sSubSup>
                          <m:sSubSup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2200" i="1">
                                <a:latin typeface="Cambria Math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200" i="1"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200" i="1">
                                <a:latin typeface="Cambria Math" charset="0"/>
                              </a:rPr>
                              <m:t>𝑘</m:t>
                            </m:r>
                            <m:r>
                              <a:rPr lang="en-US" sz="2200" b="0" i="1" smtClean="0">
                                <a:latin typeface="Cambria Math" charset="0"/>
                              </a:rPr>
                              <m:t>−1</m:t>
                            </m:r>
                          </m:sup>
                        </m:sSubSup>
                        <m:r>
                          <a:rPr lang="en-US" sz="2200" i="1">
                            <a:latin typeface="Cambria Math" charset="0"/>
                          </a:rPr>
                          <m:t>𝐵</m:t>
                        </m:r>
                      </m:sub>
                    </m:sSub>
                    <m:sSub>
                      <m:sSubPr>
                        <m:ctrlPr>
                          <a:rPr lang="en-US" sz="2200" b="0" i="1" smtClean="0">
                            <a:latin typeface="Cambria Math" charset="0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‖"/>
                            <m:ctrlPr>
                              <a:rPr lang="en-US" sz="2200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sz="2400">
                                <a:latin typeface="Cambria Math" charset="0"/>
                              </a:rPr>
                              <m:t>​</m:t>
                            </m:r>
                          </m:e>
                        </m:d>
                      </m:e>
                      <m:sub>
                        <m:r>
                          <a:rPr lang="en-US" sz="2200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sz="2200" b="0" i="1" smtClean="0">
                        <a:latin typeface="Cambria Math" charset="0"/>
                      </a:rPr>
                      <m:t>≤</m:t>
                    </m:r>
                    <m:r>
                      <a:rPr lang="en-US" sz="2200" b="0" i="1" smtClean="0">
                        <a:latin typeface="Cambria Math" charset="0"/>
                      </a:rPr>
                      <m:t>𝜖</m:t>
                    </m:r>
                  </m:oMath>
                </a14:m>
                <a:r>
                  <a:rPr lang="en-US" sz="2200" dirty="0" smtClean="0"/>
                  <a:t>. Need to prove that: </a:t>
                </a:r>
                <a:r>
                  <a:rPr lang="en-US" sz="2200" i="1" dirty="0" smtClean="0">
                    <a:latin typeface="Cambria Math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20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22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𝐻</m:t>
                        </m:r>
                      </m:e>
                      <m:sub>
                        <m:r>
                          <a:rPr lang="en-US" sz="22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𝑚𝑖𝑛</m:t>
                        </m:r>
                      </m:sub>
                      <m:sup>
                        <m:r>
                          <a:rPr lang="en-US" sz="22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𝑓</m:t>
                        </m:r>
                        <m:r>
                          <a:rPr lang="en-US" sz="22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en-US" sz="22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𝜖</m:t>
                        </m:r>
                        <m:r>
                          <a:rPr lang="en-US" sz="22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)</m:t>
                        </m:r>
                      </m:sup>
                    </m:sSubSup>
                    <m:sSub>
                      <m:sSubPr>
                        <m:ctrlPr>
                          <a:rPr lang="en-US" sz="22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22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22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2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22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sz="22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p>
                            </m:sSubSup>
                          </m:e>
                          <m:e>
                            <m:r>
                              <a:rPr lang="en-US" sz="22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𝐵</m:t>
                            </m:r>
                          </m:e>
                        </m:d>
                      </m:e>
                      <m:sub>
                        <m:r>
                          <a:rPr lang="en-US" sz="22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𝜌</m:t>
                        </m:r>
                      </m:sub>
                    </m:sSub>
                    <m:r>
                      <a:rPr lang="en-US" sz="2200" b="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≳</m:t>
                    </m:r>
                    <m:r>
                      <a:rPr lang="en-US" sz="2200" b="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𝑛𝐻</m:t>
                    </m:r>
                    <m:sSub>
                      <m:sSubPr>
                        <m:ctrlPr>
                          <a:rPr lang="en-US" sz="2200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2200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200" b="0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b="0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2200" b="0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sz="2200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𝜌</m:t>
                        </m:r>
                      </m:sub>
                    </m:sSub>
                    <m:r>
                      <a:rPr lang="en-US" sz="2200" b="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.</m:t>
                    </m:r>
                  </m:oMath>
                </a14:m>
                <a:endParaRPr lang="en-US" sz="2200" dirty="0" smtClean="0"/>
              </a:p>
              <a:p>
                <a:endParaRPr lang="en-US" sz="2200" dirty="0" smtClean="0"/>
              </a:p>
              <a:p>
                <a:r>
                  <a:rPr lang="en-US" sz="2200" b="0" dirty="0" smtClean="0"/>
                  <a:t>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charset="0"/>
                          </a:rPr>
                          <m:t>𝜌</m:t>
                        </m:r>
                      </m:e>
                      <m:sub>
                        <m:sSubSup>
                          <m:sSubSup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2200" i="1">
                                <a:latin typeface="Cambria Math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200" i="1"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200" i="1">
                                <a:latin typeface="Cambria Math" charset="0"/>
                              </a:rPr>
                              <m:t>𝑛</m:t>
                            </m:r>
                          </m:sup>
                        </m:sSubSup>
                        <m:r>
                          <a:rPr lang="en-US" sz="2200" i="1">
                            <a:latin typeface="Cambria Math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sz="2200" b="0" dirty="0" smtClean="0"/>
                  <a:t>, we have: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charset="0"/>
                      </a:rPr>
                      <m:t>𝐷</m:t>
                    </m:r>
                    <m:r>
                      <a:rPr lang="en-US" sz="2200" b="0" i="1" smtClean="0"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sz="22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charset="0"/>
                          </a:rPr>
                          <m:t>𝜌</m:t>
                        </m:r>
                      </m:e>
                      <m:sub>
                        <m:sSubSup>
                          <m:sSubSup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2200" i="1">
                                <a:latin typeface="Cambria Math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200" i="1"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200" i="1">
                                <a:latin typeface="Cambria Math" charset="0"/>
                              </a:rPr>
                              <m:t>𝑛</m:t>
                            </m:r>
                          </m:sup>
                        </m:sSubSup>
                        <m:r>
                          <a:rPr lang="en-US" sz="2200" i="1">
                            <a:latin typeface="Cambria Math" charset="0"/>
                          </a:rPr>
                          <m:t>𝐵</m:t>
                        </m:r>
                      </m:sub>
                    </m:sSub>
                    <m:r>
                      <a:rPr lang="en-US" sz="2200" b="0" i="1" smtClean="0">
                        <a:latin typeface="Cambria Math" charset="0"/>
                      </a:rPr>
                      <m:t>||</m:t>
                    </m:r>
                    <m:sSub>
                      <m:sSubPr>
                        <m:ctrlPr>
                          <a:rPr lang="en-US" sz="22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charset="0"/>
                          </a:rPr>
                          <m:t> </m:t>
                        </m:r>
                        <m:r>
                          <a:rPr lang="en-US" sz="2200" i="1">
                            <a:latin typeface="Cambria Math" charset="0"/>
                          </a:rPr>
                          <m:t>𝜌</m:t>
                        </m:r>
                      </m:e>
                      <m:sub>
                        <m:sSub>
                          <m:sSub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latin typeface="Cambria Math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200" i="1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en-US" sz="2200" i="1">
                        <a:latin typeface="Cambria Math" charset="0"/>
                      </a:rPr>
                      <m:t>⊗</m:t>
                    </m:r>
                    <m:sSub>
                      <m:sSubPr>
                        <m:ctrlPr>
                          <a:rPr lang="en-US" sz="22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charset="0"/>
                          </a:rPr>
                          <m:t>𝜌</m:t>
                        </m:r>
                      </m:e>
                      <m:sub>
                        <m:sSub>
                          <m:sSub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latin typeface="Cambria Math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200" i="1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sz="2200" i="1">
                        <a:latin typeface="Cambria Math" charset="0"/>
                      </a:rPr>
                      <m:t>⊗⋯</m:t>
                    </m:r>
                    <m:sSub>
                      <m:sSubPr>
                        <m:ctrlPr>
                          <a:rPr lang="en-US" sz="22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charset="0"/>
                          </a:rPr>
                          <m:t>⊗</m:t>
                        </m:r>
                        <m:r>
                          <a:rPr lang="en-US" sz="2200" i="1">
                            <a:latin typeface="Cambria Math" charset="0"/>
                          </a:rPr>
                          <m:t>𝜌</m:t>
                        </m:r>
                      </m:e>
                      <m:sub>
                        <m:r>
                          <a:rPr lang="en-US" sz="2200" i="1">
                            <a:latin typeface="Cambria Math" charset="0"/>
                          </a:rPr>
                          <m:t>𝐵</m:t>
                        </m:r>
                      </m:sub>
                    </m:sSub>
                    <m:r>
                      <a:rPr lang="en-US" sz="2200" b="0" i="1" smtClean="0">
                        <a:latin typeface="Cambria Math" charset="0"/>
                      </a:rPr>
                      <m:t>)</m:t>
                    </m:r>
                    <m:r>
                      <m:rPr>
                        <m:aln/>
                      </m:rPr>
                      <a:rPr lang="en-US" sz="2200" b="0" i="1" smtClean="0">
                        <a:latin typeface="Cambria Math" charset="0"/>
                      </a:rPr>
                      <m:t>≤</m:t>
                    </m:r>
                    <m:r>
                      <a:rPr lang="en-US" sz="2200" b="0" i="1" smtClean="0">
                        <a:latin typeface="Cambria Math" charset="0"/>
                      </a:rPr>
                      <m:t>𝑛𝑓</m:t>
                    </m:r>
                    <m:r>
                      <a:rPr lang="en-US" sz="2200" b="0" i="1" smtClean="0">
                        <a:latin typeface="Cambria Math" charset="0"/>
                      </a:rPr>
                      <m:t>(</m:t>
                    </m:r>
                    <m:r>
                      <a:rPr lang="en-US" sz="2200" b="0" i="1" smtClean="0">
                        <a:latin typeface="Cambria Math" charset="0"/>
                      </a:rPr>
                      <m:t>𝜖</m:t>
                    </m:r>
                    <m:r>
                      <a:rPr lang="en-US" sz="2200" b="0" i="1" smtClean="0">
                        <a:latin typeface="Cambria Math" charset="0"/>
                      </a:rPr>
                      <m:t>, </m:t>
                    </m:r>
                    <m:d>
                      <m:dPr>
                        <m:begChr m:val="|"/>
                        <m:endChr m:val="|"/>
                        <m:ctrlPr>
                          <a:rPr lang="en-US" sz="22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charset="0"/>
                          </a:rPr>
                          <m:t>𝐴</m:t>
                        </m:r>
                      </m:e>
                    </m:d>
                    <m:r>
                      <a:rPr lang="en-US" sz="2200" b="0" i="1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200" dirty="0" smtClean="0"/>
                  <a:t>.</a:t>
                </a:r>
              </a:p>
              <a:p>
                <a:endParaRPr lang="en-US" sz="2200" dirty="0"/>
              </a:p>
              <a:p>
                <a:endParaRPr lang="en-US" sz="2200" dirty="0" smtClean="0"/>
              </a:p>
              <a:p>
                <a:endParaRPr lang="en-US" sz="2200" dirty="0"/>
              </a:p>
              <a:p>
                <a:endParaRPr lang="en-US" sz="2200" dirty="0" smtClean="0"/>
              </a:p>
              <a:p>
                <a:endParaRPr lang="en-US" sz="2200" dirty="0" smtClean="0"/>
              </a:p>
              <a:p>
                <a:r>
                  <a:rPr lang="en-US" sz="2200" dirty="0" smtClean="0"/>
                  <a:t>This </a:t>
                </a:r>
                <a:r>
                  <a:rPr lang="en-US" sz="2200" dirty="0" smtClean="0">
                    <a:solidFill>
                      <a:schemeClr val="tx1"/>
                    </a:solidFill>
                  </a:rPr>
                  <a:t>implies for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𝛿</m:t>
                    </m:r>
                    <m:r>
                      <a:rPr lang="en-US" sz="2200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=</m:t>
                    </m:r>
                    <m:r>
                      <a:rPr lang="en-US" sz="2200" i="1">
                        <a:solidFill>
                          <a:schemeClr val="tx1"/>
                        </a:solidFill>
                        <a:latin typeface="Cambria Math" charset="0"/>
                      </a:rPr>
                      <m:t>𝑓</m:t>
                    </m:r>
                    <m:sSup>
                      <m:sSupPr>
                        <m:ctrlPr>
                          <a:rPr lang="en-US" sz="22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2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sz="22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𝜖</m:t>
                            </m:r>
                            <m:r>
                              <a:rPr lang="en-US" sz="22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, 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2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sz="22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𝐴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sz="22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1/4</m:t>
                        </m:r>
                      </m:sup>
                    </m:sSup>
                    <m:r>
                      <a:rPr lang="en-US" sz="2200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=</m:t>
                    </m:r>
                    <m:r>
                      <a:rPr lang="en-US" sz="2200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𝑂</m:t>
                    </m:r>
                    <m:sSup>
                      <m:sSupPr>
                        <m:ctrlPr>
                          <a:rPr lang="en-US" sz="22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200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sz="22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𝜖</m:t>
                            </m:r>
                            <m:r>
                              <a:rPr lang="en-US" sz="22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sz="220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log</m:t>
                            </m:r>
                            <m:f>
                              <m:fPr>
                                <m:ctrlPr>
                                  <a:rPr lang="bg-BG" sz="22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</m:ctrlPr>
                              </m:fPr>
                              <m:num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sz="2200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200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𝐴</m:t>
                                    </m:r>
                                  </m:e>
                                </m:d>
                              </m:num>
                              <m:den>
                                <m:r>
                                  <a:rPr lang="en-US" sz="22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𝜖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sz="22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1/4</m:t>
                        </m:r>
                      </m:sup>
                    </m:sSup>
                  </m:oMath>
                </a14:m>
                <a:r>
                  <a:rPr lang="en-US" sz="2200" dirty="0" smtClean="0">
                    <a:solidFill>
                      <a:schemeClr val="tx1"/>
                    </a:solidFill>
                  </a:rPr>
                  <a:t>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200" i="1">
                              <a:latin typeface="Cambria Math" charset="0"/>
                            </a:rPr>
                            <m:t>𝐷</m:t>
                          </m:r>
                        </m:e>
                        <m:sub>
                          <m:r>
                            <a:rPr lang="en-US" sz="2200" i="1">
                              <a:latin typeface="Cambria Math" charset="0"/>
                            </a:rPr>
                            <m:t>𝑚𝑎𝑥</m:t>
                          </m:r>
                        </m:sub>
                        <m:sup>
                          <m:r>
                            <a:rPr lang="en-US" sz="2200" i="1">
                              <a:latin typeface="Cambria Math" charset="0"/>
                            </a:rPr>
                            <m:t>𝛿</m:t>
                          </m:r>
                        </m:sup>
                      </m:sSubSup>
                      <m:r>
                        <a:rPr lang="en-US" sz="2200" i="1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charset="0"/>
                            </a:rPr>
                            <m:t>𝜌</m:t>
                          </m:r>
                        </m:e>
                        <m:sub>
                          <m:sSubSup>
                            <m:sSubSup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200" i="1">
                                  <a:latin typeface="Cambria Math" charset="0"/>
                                </a:rPr>
                                <m:t>𝑛</m:t>
                              </m:r>
                            </m:sup>
                          </m:sSubSup>
                          <m:r>
                            <a:rPr lang="en-US" sz="2200" i="1">
                              <a:latin typeface="Cambria Math" charset="0"/>
                            </a:rPr>
                            <m:t>𝐵</m:t>
                          </m:r>
                        </m:sub>
                      </m:sSub>
                      <m:r>
                        <a:rPr lang="en-US" sz="2200" i="1">
                          <a:latin typeface="Cambria Math" charset="0"/>
                        </a:rPr>
                        <m:t>||</m:t>
                      </m:r>
                      <m:sSub>
                        <m:sSub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charset="0"/>
                            </a:rPr>
                            <m:t> </m:t>
                          </m:r>
                          <m:r>
                            <a:rPr lang="en-US" sz="2200" i="1">
                              <a:latin typeface="Cambria Math" charset="0"/>
                            </a:rPr>
                            <m:t>𝜌</m:t>
                          </m:r>
                        </m:e>
                        <m:sub>
                          <m:sSub>
                            <m:sSub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r>
                        <a:rPr lang="en-US" sz="2200" i="1">
                          <a:latin typeface="Cambria Math" charset="0"/>
                        </a:rPr>
                        <m:t>⊗</m:t>
                      </m:r>
                      <m:sSub>
                        <m:sSub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charset="0"/>
                            </a:rPr>
                            <m:t>𝜌</m:t>
                          </m:r>
                        </m:e>
                        <m:sub>
                          <m:sSub>
                            <m:sSub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r>
                        <a:rPr lang="en-US" sz="2200" i="1">
                          <a:latin typeface="Cambria Math" charset="0"/>
                        </a:rPr>
                        <m:t>⊗⋯</m:t>
                      </m:r>
                      <m:sSub>
                        <m:sSub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charset="0"/>
                            </a:rPr>
                            <m:t>⊗</m:t>
                          </m:r>
                          <m:r>
                            <a:rPr lang="en-US" sz="2200" i="1">
                              <a:latin typeface="Cambria Math" charset="0"/>
                            </a:rPr>
                            <m:t>𝜌</m:t>
                          </m:r>
                        </m:e>
                        <m:sub>
                          <m:r>
                            <a:rPr lang="en-US" sz="2200" i="1">
                              <a:latin typeface="Cambria Math" charset="0"/>
                            </a:rPr>
                            <m:t>𝐵</m:t>
                          </m:r>
                        </m:sub>
                      </m:sSub>
                      <m:r>
                        <a:rPr lang="en-US" sz="2200" b="0" i="1" smtClean="0">
                          <a:latin typeface="Cambria Math" charset="0"/>
                        </a:rPr>
                        <m:t>)</m:t>
                      </m:r>
                      <m:r>
                        <a:rPr lang="en-US" sz="2200" i="1">
                          <a:latin typeface="Cambria Math" charset="0"/>
                        </a:rPr>
                        <m:t>≤</m:t>
                      </m:r>
                      <m:r>
                        <a:rPr lang="en-US" sz="2200" b="0" i="1" smtClean="0">
                          <a:latin typeface="Cambria Math" charset="0"/>
                        </a:rPr>
                        <m:t>𝑛</m:t>
                      </m:r>
                      <m:sSup>
                        <m:sSupPr>
                          <m:ctrlPr>
                            <a:rPr lang="en-US" sz="2200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200" b="0" i="1" smtClean="0">
                              <a:latin typeface="Cambria Math" charset="0"/>
                            </a:rPr>
                            <m:t>𝛿</m:t>
                          </m:r>
                        </m:e>
                        <m:sup>
                          <m:r>
                            <a:rPr lang="en-US" sz="2200" b="0" i="1" smtClean="0">
                              <a:latin typeface="Cambria Math" charset="0"/>
                            </a:rPr>
                            <m:t>2</m:t>
                          </m:r>
                        </m:sup>
                      </m:sSup>
                      <m:r>
                        <a:rPr lang="en-US" sz="2200" b="0" i="1" smtClean="0">
                          <a:latin typeface="Cambria Math" charset="0"/>
                        </a:rPr>
                        <m:t>+</m:t>
                      </m:r>
                      <m:r>
                        <a:rPr lang="en-US" sz="2200" b="0" i="1" smtClean="0">
                          <a:latin typeface="Cambria Math" charset="0"/>
                        </a:rPr>
                        <m:t>𝑂</m:t>
                      </m:r>
                      <m:d>
                        <m:dPr>
                          <m:ctrlPr>
                            <a:rPr lang="en-US" sz="2200" b="0" i="1" smtClean="0">
                              <a:latin typeface="Cambria Math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bg-BG" sz="2200" b="0" i="1" smtClean="0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200" b="0" i="1" smtClean="0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0" i="1" smtClean="0">
                                      <a:latin typeface="Cambria Math" charset="0"/>
                                    </a:rPr>
                                    <m:t>𝛿</m:t>
                                  </m:r>
                                </m:e>
                                <m:sup>
                                  <m:r>
                                    <a:rPr lang="en-US" sz="2200" b="0" i="1" smtClean="0"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oMath>
                  </m:oMathPara>
                </a14:m>
                <a:endParaRPr lang="en-US" sz="2200" b="0" dirty="0" smtClean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569995"/>
                <a:ext cx="10515600" cy="4616135"/>
              </a:xfrm>
              <a:prstGeom prst="rect">
                <a:avLst/>
              </a:prstGeom>
              <a:blipFill rotWithShape="0">
                <a:blip r:embed="rId2"/>
                <a:stretch>
                  <a:fillRect l="-754" t="-117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838200" y="3354425"/>
                <a:ext cx="10515600" cy="1426544"/>
              </a:xfrm>
              <a:prstGeom prst="rect">
                <a:avLst/>
              </a:prstGeom>
              <a:noFill/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sz="2200" b="1" u="sng" dirty="0" smtClean="0">
                    <a:solidFill>
                      <a:schemeClr val="tx1"/>
                    </a:solidFill>
                  </a:rPr>
                  <a:t>Substate theorem</a:t>
                </a:r>
                <a:r>
                  <a:rPr lang="en-US" sz="2200" b="1" dirty="0" smtClean="0">
                    <a:solidFill>
                      <a:schemeClr val="tx1"/>
                    </a:solidFill>
                  </a:rPr>
                  <a:t> [JRS02]:</a:t>
                </a:r>
                <a:r>
                  <a:rPr lang="en-US" sz="2200" dirty="0" smtClean="0">
                    <a:solidFill>
                      <a:schemeClr val="tx1"/>
                    </a:solidFill>
                  </a:rPr>
                  <a:t> For two state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charset="0"/>
                      </a:rPr>
                      <m:t>𝜌</m:t>
                    </m:r>
                  </m:oMath>
                </a14:m>
                <a:r>
                  <a:rPr lang="en-US" sz="2200" dirty="0" smtClean="0">
                    <a:solidFill>
                      <a:schemeClr val="tx1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charset="0"/>
                      </a:rPr>
                      <m:t>𝜎</m:t>
                    </m:r>
                  </m:oMath>
                </a14:m>
                <a:r>
                  <a:rPr lang="en-US" sz="2200" dirty="0" smtClean="0">
                    <a:solidFill>
                      <a:schemeClr val="tx1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charset="0"/>
                      </a:rPr>
                      <m:t>𝛿</m:t>
                    </m:r>
                    <m:r>
                      <a:rPr lang="en-US" sz="2200" b="0" i="1" smtClean="0">
                        <a:latin typeface="Cambria Math" charset="0"/>
                      </a:rPr>
                      <m:t>∈(0,1)</m:t>
                    </m:r>
                  </m:oMath>
                </a14:m>
                <a:r>
                  <a:rPr lang="en-US" sz="2200" dirty="0" smtClean="0">
                    <a:solidFill>
                      <a:schemeClr val="tx1"/>
                    </a:solidFill>
                  </a:rPr>
                  <a:t>, we have</a:t>
                </a:r>
              </a:p>
              <a:p>
                <a:endParaRPr lang="en-US" sz="2200" dirty="0" smtClean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2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2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𝐷</m:t>
                          </m:r>
                        </m:e>
                        <m:sub>
                          <m:r>
                            <a:rPr lang="en-US" sz="22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𝑚𝑎𝑥</m:t>
                          </m:r>
                        </m:sub>
                        <m:sup>
                          <m:r>
                            <a:rPr lang="en-US" sz="22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𝛿</m:t>
                          </m:r>
                        </m:sup>
                      </m:sSubSup>
                      <m:r>
                        <a:rPr lang="en-US" sz="2200" i="1">
                          <a:solidFill>
                            <a:schemeClr val="tx1"/>
                          </a:solidFill>
                          <a:latin typeface="Cambria Math" charset="0"/>
                        </a:rPr>
                        <m:t>(</m:t>
                      </m:r>
                      <m:r>
                        <a:rPr lang="en-US" sz="22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𝜌</m:t>
                      </m:r>
                      <m:r>
                        <a:rPr lang="en-US" sz="2200" i="1">
                          <a:solidFill>
                            <a:schemeClr val="tx1"/>
                          </a:solidFill>
                          <a:latin typeface="Cambria Math" charset="0"/>
                        </a:rPr>
                        <m:t>|</m:t>
                      </m:r>
                      <m:d>
                        <m:dPr>
                          <m:begChr m:val="|"/>
                          <m:ctrlPr>
                            <a:rPr lang="en-US" sz="22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𝜎</m:t>
                          </m:r>
                        </m:e>
                      </m:d>
                      <m:r>
                        <a:rPr lang="en-US" sz="22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≤ </m:t>
                      </m:r>
                      <m:f>
                        <m:fPr>
                          <m:ctrlPr>
                            <a:rPr lang="bg-BG" sz="2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𝐷</m:t>
                          </m:r>
                          <m: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(</m:t>
                          </m:r>
                          <m: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𝜌</m:t>
                          </m:r>
                          <m: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|</m:t>
                          </m:r>
                          <m:d>
                            <m:dPr>
                              <m:begChr m:val="|"/>
                              <m:ctrlPr>
                                <a:rPr lang="en-US" sz="22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2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𝜎</m:t>
                              </m:r>
                            </m:e>
                          </m:d>
                          <m: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+1</m:t>
                          </m:r>
                        </m:num>
                        <m:den>
                          <m:sSup>
                            <m:sSupPr>
                              <m:ctrlPr>
                                <a:rPr lang="en-US" sz="22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2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𝛿</m:t>
                              </m:r>
                            </m:e>
                            <m:sup>
                              <m:r>
                                <a:rPr lang="en-US" sz="22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2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sz="2200" b="0" i="0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small</m:t>
                          </m:r>
                          <m:r>
                            <m:rPr>
                              <m:nor/>
                            </m:rPr>
                            <a:rPr lang="en-US" sz="2200" b="0" i="0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2200" b="0" i="0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term</m:t>
                          </m:r>
                        </m:e>
                      </m:d>
                      <m:r>
                        <a:rPr lang="en-US" sz="2200" b="0" i="0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.</m:t>
                      </m:r>
                    </m:oMath>
                  </m:oMathPara>
                </a14:m>
                <a:endParaRPr lang="en-US" sz="2200" dirty="0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354425"/>
                <a:ext cx="10515600" cy="1426544"/>
              </a:xfrm>
              <a:prstGeom prst="rect">
                <a:avLst/>
              </a:prstGeom>
              <a:blipFill rotWithShape="0">
                <a:blip r:embed="rId3"/>
                <a:stretch>
                  <a:fillRect l="-695" t="-1695"/>
                </a:stretch>
              </a:blipFill>
              <a:ln>
                <a:solidFill>
                  <a:schemeClr val="accent1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10287000" cy="365125"/>
          </a:xfrm>
        </p:spPr>
        <p:txBody>
          <a:bodyPr/>
          <a:lstStyle/>
          <a:p>
            <a:r>
              <a:rPr lang="en-US" dirty="0"/>
              <a:t>[JRS02]: R. Jain, J. </a:t>
            </a:r>
            <a:r>
              <a:rPr lang="en-US" dirty="0" err="1"/>
              <a:t>Radhakrishnan</a:t>
            </a:r>
            <a:r>
              <a:rPr lang="en-US" dirty="0"/>
              <a:t>, and P. Sen. Privacy and interaction in </a:t>
            </a:r>
            <a:r>
              <a:rPr lang="en-US" dirty="0" smtClean="0"/>
              <a:t>quantum </a:t>
            </a:r>
            <a:r>
              <a:rPr lang="en-US" dirty="0"/>
              <a:t>communication complexity and a theorem about the relative </a:t>
            </a:r>
            <a:r>
              <a:rPr lang="en-US" dirty="0" smtClean="0"/>
              <a:t>entropy of </a:t>
            </a:r>
            <a:r>
              <a:rPr lang="en-US" dirty="0"/>
              <a:t>quantum states</a:t>
            </a:r>
            <a:r>
              <a:rPr lang="en-US" dirty="0" smtClean="0"/>
              <a:t>.</a:t>
            </a:r>
            <a:r>
              <a:rPr lang="en-US" dirty="0"/>
              <a:t> The 43rd Annual </a:t>
            </a:r>
            <a:r>
              <a:rPr lang="en-US" dirty="0" smtClean="0"/>
              <a:t>IEEE Symposium </a:t>
            </a:r>
            <a:r>
              <a:rPr lang="en-US" dirty="0"/>
              <a:t>on </a:t>
            </a:r>
            <a:r>
              <a:rPr lang="en-US" dirty="0" smtClean="0"/>
              <a:t>Foundations </a:t>
            </a:r>
            <a:r>
              <a:rPr lang="en-US" dirty="0"/>
              <a:t>of Computer Science, 2002. Proceedings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6107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9749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solidFill>
                  <a:schemeClr val="accent1">
                    <a:lumMod val="50000"/>
                  </a:schemeClr>
                </a:solidFill>
              </a:rPr>
              <a:t>Smooth min-</a:t>
            </a:r>
            <a:r>
              <a:rPr lang="en-US" sz="4000" dirty="0" smtClean="0"/>
              <a:t>e</a:t>
            </a:r>
            <a:r>
              <a:rPr lang="en-US" sz="4000" dirty="0" smtClean="0">
                <a:solidFill>
                  <a:schemeClr val="accent1">
                    <a:lumMod val="50000"/>
                  </a:schemeClr>
                </a:solidFill>
              </a:rPr>
              <a:t>ntropy</a:t>
            </a:r>
            <a:endParaRPr lang="en-US" sz="4000" dirty="0">
              <a:solidFill>
                <a:schemeClr val="accent1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838200" y="1569995"/>
                <a:ext cx="10515600" cy="47262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dirty="0" smtClean="0"/>
                  <a:t>Min-entropy </a:t>
                </a:r>
                <a:r>
                  <a:rPr lang="en-US" sz="2200" dirty="0"/>
                  <a:t>f</a:t>
                </a:r>
                <a:r>
                  <a:rPr lang="en-US" sz="2200" dirty="0" smtClean="0"/>
                  <a:t>or a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𝜌</m:t>
                        </m:r>
                      </m:e>
                      <m:sub>
                        <m:r>
                          <a:rPr lang="en-US" sz="22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𝐴𝐵</m:t>
                        </m:r>
                      </m:sub>
                    </m:sSub>
                  </m:oMath>
                </a14:m>
                <a:r>
                  <a:rPr lang="en-US" sz="2200" dirty="0" smtClean="0"/>
                  <a:t> is defined as </a:t>
                </a:r>
              </a:p>
              <a:p>
                <a:endParaRPr lang="en-US" sz="220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200" i="1" dirty="0" smtClean="0">
                              <a:latin typeface="Cambria Math" charset="0"/>
                            </a:rPr>
                            <m:t>𝐻</m:t>
                          </m:r>
                        </m:e>
                        <m:sub>
                          <m:r>
                            <a:rPr lang="en-US" sz="2200" b="0" i="1" dirty="0" smtClean="0">
                              <a:latin typeface="Cambria Math" charset="0"/>
                            </a:rPr>
                            <m:t>𝑚𝑖𝑛</m:t>
                          </m:r>
                        </m:sub>
                      </m:sSub>
                      <m:sSub>
                        <m:sSubPr>
                          <m:ctrlPr>
                            <a:rPr lang="en-US" sz="22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200" b="0" i="1" dirty="0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200" b="0" i="1" dirty="0" smtClean="0">
                                  <a:latin typeface="Cambria Math" charset="0"/>
                                </a:rPr>
                                <m:t>𝐴</m:t>
                              </m:r>
                            </m:e>
                            <m:e>
                              <m:r>
                                <a:rPr lang="en-US" sz="2200" b="0" i="1" dirty="0" smtClean="0">
                                  <a:latin typeface="Cambria Math" charset="0"/>
                                </a:rPr>
                                <m:t>𝐵</m:t>
                              </m:r>
                            </m:e>
                          </m:d>
                        </m:e>
                        <m:sub>
                          <m:r>
                            <a:rPr lang="en-US" sz="2200" b="0" i="1" dirty="0" smtClean="0">
                              <a:latin typeface="Cambria Math" charset="0"/>
                            </a:rPr>
                            <m:t>𝜌</m:t>
                          </m:r>
                        </m:sub>
                      </m:sSub>
                      <m:r>
                        <a:rPr lang="en-US" sz="2200" b="0" i="1" dirty="0" smtClean="0">
                          <a:latin typeface="Cambria Math" charset="0"/>
                        </a:rPr>
                        <m:t>≔−</m:t>
                      </m:r>
                      <m:func>
                        <m:funcPr>
                          <m:ctrlPr>
                            <a:rPr lang="en-US" sz="2200" b="0" i="1" dirty="0" smtClean="0">
                              <a:latin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200" b="0" i="0" dirty="0" smtClean="0">
                              <a:latin typeface="Cambria Math" charset="0"/>
                            </a:rPr>
                            <m:t>log</m:t>
                          </m:r>
                        </m:fName>
                        <m:e>
                          <m:func>
                            <m:funcPr>
                              <m:ctrlPr>
                                <a:rPr lang="en-US" sz="2200" b="0" i="1" dirty="0" smtClean="0">
                                  <a:latin typeface="Cambria Math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200" b="0" i="0" dirty="0" smtClean="0">
                                  <a:latin typeface="Cambria Math" charset="0"/>
                                </a:rPr>
                                <m:t>inf</m:t>
                              </m:r>
                            </m:fName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sz="2200" b="0" i="1" dirty="0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b="0" i="1" dirty="0" smtClean="0">
                                      <a:latin typeface="Cambria Math" charset="0"/>
                                    </a:rPr>
                                    <m:t>𝜆</m:t>
                                  </m:r>
                                  <m:r>
                                    <a:rPr lang="en-US" sz="2200" b="0" i="1" dirty="0" smtClean="0">
                                      <a:latin typeface="Cambria Math" charset="0"/>
                                    </a:rPr>
                                    <m:t>∈</m:t>
                                  </m:r>
                                  <m:r>
                                    <a:rPr lang="en-US" sz="2200" b="0" i="1" dirty="0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ℝ</m:t>
                                  </m:r>
                                  <m:r>
                                    <a:rPr lang="en-US" sz="2200" b="0" i="1" dirty="0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 :</m:t>
                                  </m:r>
                                  <m:sSub>
                                    <m:sSubPr>
                                      <m:ctrlPr>
                                        <a:rPr lang="en-US" sz="2200" b="0" i="1" dirty="0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n-US" sz="2200" b="0" i="0" dirty="0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there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 lang="en-US" sz="2200" b="0" i="0" dirty="0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 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 lang="en-US" sz="2200" b="0" i="0" dirty="0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exists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 lang="en-US" sz="2200" b="0" i="0" dirty="0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 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 lang="en-US" sz="2200" b="0" i="0" dirty="0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a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 lang="en-US" sz="2200" b="0" i="0" dirty="0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 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 lang="en-US" sz="2200" b="0" i="0" dirty="0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state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 lang="en-US" sz="2200" b="0" i="0" dirty="0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 </m:t>
                                      </m:r>
                                      <m:sSub>
                                        <m:sSubPr>
                                          <m:ctrlPr>
                                            <a:rPr lang="en-US" sz="2200" b="0" i="1" dirty="0" smtClean="0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b="0" i="1" dirty="0" smtClean="0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𝜎</m:t>
                                          </m:r>
                                        </m:e>
                                        <m:sub>
                                          <m:r>
                                            <a:rPr lang="en-US" sz="2200" b="0" i="1" dirty="0" smtClean="0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𝐵</m:t>
                                          </m:r>
                                        </m:sub>
                                      </m:sSub>
                                      <m:r>
                                        <a:rPr lang="en-US" sz="2200" b="0" i="1" dirty="0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 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 lang="en-US" sz="2200" b="0" i="0" dirty="0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such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 lang="en-US" sz="2200" b="0" i="0" dirty="0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 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 lang="en-US" sz="2200" b="0" i="0" dirty="0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that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 lang="en-US" sz="2200" b="0" i="0" dirty="0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 </m:t>
                                      </m:r>
                                      <m:r>
                                        <a:rPr lang="en-US" sz="2200" b="0" i="1" dirty="0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𝜌</m:t>
                                      </m:r>
                                    </m:e>
                                    <m:sub>
                                      <m:r>
                                        <a:rPr lang="en-US" sz="2200" b="0" i="1" dirty="0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𝐴𝐵</m:t>
                                      </m:r>
                                    </m:sub>
                                  </m:sSub>
                                  <m:r>
                                    <a:rPr lang="en-US" sz="2200" b="0" i="1" dirty="0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≤</m:t>
                                  </m:r>
                                  <m:r>
                                    <a:rPr lang="en-US" sz="2200" b="0" i="1" dirty="0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𝜆</m:t>
                                  </m:r>
                                  <m:r>
                                    <a:rPr lang="en-US" sz="2200" b="0" i="1" dirty="0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 </m:t>
                                  </m:r>
                                  <m:sSub>
                                    <m:sSubPr>
                                      <m:ctrlPr>
                                        <a:rPr lang="en-US" sz="2200" b="0" i="1" dirty="0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b="0" i="1" dirty="0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sz="2200" b="0" i="1" dirty="0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𝐴</m:t>
                                      </m:r>
                                    </m:sub>
                                  </m:sSub>
                                  <m:r>
                                    <a:rPr lang="en-US" sz="2200" b="0" i="1" dirty="0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⊗</m:t>
                                  </m:r>
                                  <m:sSub>
                                    <m:sSubPr>
                                      <m:ctrlPr>
                                        <a:rPr lang="en-US" sz="2200" b="0" i="1" dirty="0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b="0" i="1" dirty="0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sz="2200" b="0" i="1" dirty="0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𝐵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func>
                      <m:r>
                        <a:rPr lang="en-US" sz="2200" b="0" i="1" dirty="0" smtClean="0">
                          <a:latin typeface="Cambria Math" charset="0"/>
                        </a:rPr>
                        <m:t>.</m:t>
                      </m:r>
                    </m:oMath>
                  </m:oMathPara>
                </a14:m>
                <a:endParaRPr lang="en-US" sz="2200" b="0" dirty="0" smtClean="0"/>
              </a:p>
              <a:p>
                <a:endParaRPr lang="en-US" sz="2200" dirty="0" smtClean="0"/>
              </a:p>
              <a:p>
                <a:r>
                  <a:rPr lang="en-US" sz="2200" dirty="0" smtClean="0"/>
                  <a:t>Smooth min-entropy is defined as </a:t>
                </a:r>
              </a:p>
              <a:p>
                <a:endParaRPr lang="en-US" sz="220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2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200" i="1" dirty="0">
                              <a:latin typeface="Cambria Math" charset="0"/>
                            </a:rPr>
                            <m:t>𝐻</m:t>
                          </m:r>
                        </m:e>
                        <m:sub>
                          <m:r>
                            <a:rPr lang="en-US" sz="2200" i="1" dirty="0">
                              <a:latin typeface="Cambria Math" charset="0"/>
                            </a:rPr>
                            <m:t>𝑚𝑖𝑛</m:t>
                          </m:r>
                        </m:sub>
                        <m:sup>
                          <m:r>
                            <a:rPr lang="en-US" sz="2200" b="0" i="1" dirty="0" smtClean="0">
                              <a:latin typeface="Cambria Math" charset="0"/>
                            </a:rPr>
                            <m:t>𝜖</m:t>
                          </m:r>
                        </m:sup>
                      </m:sSubSup>
                      <m:sSub>
                        <m:sSubPr>
                          <m:ctrlPr>
                            <a:rPr lang="en-US" sz="2200" i="1" dirty="0">
                              <a:latin typeface="Cambria Math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200" i="1" dirty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200" i="1" dirty="0">
                                  <a:latin typeface="Cambria Math" charset="0"/>
                                </a:rPr>
                                <m:t>𝐴</m:t>
                              </m:r>
                            </m:e>
                            <m:e>
                              <m:r>
                                <a:rPr lang="en-US" sz="2200" i="1" dirty="0">
                                  <a:latin typeface="Cambria Math" charset="0"/>
                                </a:rPr>
                                <m:t>𝐵</m:t>
                              </m:r>
                            </m:e>
                          </m:d>
                        </m:e>
                        <m:sub>
                          <m:r>
                            <a:rPr lang="en-US" sz="2200" i="1" dirty="0">
                              <a:latin typeface="Cambria Math" charset="0"/>
                            </a:rPr>
                            <m:t>𝜌</m:t>
                          </m:r>
                        </m:sub>
                      </m:sSub>
                      <m:r>
                        <a:rPr lang="en-US" sz="2200" i="1" dirty="0">
                          <a:latin typeface="Cambria Math" charset="0"/>
                        </a:rPr>
                        <m:t>≔</m:t>
                      </m:r>
                      <m:func>
                        <m:funcPr>
                          <m:ctrlPr>
                            <a:rPr lang="en-US" sz="2200" b="0" i="1" dirty="0" smtClean="0">
                              <a:latin typeface="Cambria Math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200" b="0" i="1" dirty="0" smtClean="0">
                                  <a:latin typeface="Cambria Math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200" b="0" i="0" dirty="0" smtClean="0">
                                  <a:latin typeface="Cambria Math" charset="0"/>
                                </a:rPr>
                                <m:t>sup</m:t>
                              </m:r>
                            </m:e>
                            <m:lim>
                              <m:acc>
                                <m:accPr>
                                  <m:chr m:val="̃"/>
                                  <m:ctrlPr>
                                    <a:rPr lang="en-US" sz="2200" i="1" dirty="0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200" i="1" dirty="0">
                                      <a:latin typeface="Cambria Math" charset="0"/>
                                    </a:rPr>
                                    <m:t>𝜌</m:t>
                                  </m:r>
                                </m:e>
                              </m:acc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sz="2200" i="1" dirty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i="1" dirty="0">
                                  <a:latin typeface="Cambria Math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200" i="1" dirty="0">
                                  <a:latin typeface="Cambria Math" charset="0"/>
                                </a:rPr>
                                <m:t>𝑚𝑖𝑛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200" i="1" dirty="0">
                                  <a:latin typeface="Cambria Math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ctrlPr>
                                    <a:rPr lang="en-US" sz="2200" i="1" dirty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i="1" dirty="0">
                                      <a:latin typeface="Cambria Math" charset="0"/>
                                    </a:rPr>
                                    <m:t>𝐴</m:t>
                                  </m:r>
                                </m:e>
                                <m:e>
                                  <m:r>
                                    <a:rPr lang="en-US" sz="2200" i="1" dirty="0">
                                      <a:latin typeface="Cambria Math" charset="0"/>
                                    </a:rPr>
                                    <m:t>𝐵</m:t>
                                  </m:r>
                                </m:e>
                              </m:d>
                            </m:e>
                            <m:sub>
                              <m:acc>
                                <m:accPr>
                                  <m:chr m:val="̃"/>
                                  <m:ctrlPr>
                                    <a:rPr lang="en-US" sz="2200" b="0" i="1" dirty="0" smtClean="0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200" b="0" i="1" dirty="0" smtClean="0">
                                      <a:latin typeface="Cambria Math" charset="0"/>
                                    </a:rPr>
                                    <m:t>𝜌</m:t>
                                  </m:r>
                                </m:e>
                              </m:acc>
                            </m:sub>
                          </m:sSub>
                        </m:e>
                      </m:func>
                    </m:oMath>
                  </m:oMathPara>
                </a14:m>
                <a:endParaRPr lang="en-US" sz="2200" dirty="0" smtClean="0"/>
              </a:p>
              <a:p>
                <a:endParaRPr lang="en-US" sz="2200" dirty="0" smtClean="0"/>
              </a:p>
              <a:p>
                <a:r>
                  <a:rPr lang="en-US" sz="2200" dirty="0"/>
                  <a:t>w</a:t>
                </a:r>
                <a:r>
                  <a:rPr lang="en-US" sz="2200" dirty="0" smtClean="0"/>
                  <a:t>here the optimization is over states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200" b="0" i="1" dirty="0" smtClean="0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sz="2200" b="0" i="1" dirty="0" smtClean="0">
                            <a:latin typeface="Cambria Math" charset="0"/>
                          </a:rPr>
                          <m:t>𝜌</m:t>
                        </m:r>
                      </m:e>
                    </m:acc>
                  </m:oMath>
                </a14:m>
                <a:r>
                  <a:rPr lang="en-US" sz="2200" dirty="0" smtClean="0"/>
                  <a:t> which are </a:t>
                </a:r>
                <a14:m>
                  <m:oMath xmlns:m="http://schemas.openxmlformats.org/officeDocument/2006/math">
                    <m:r>
                      <a:rPr lang="en-US" sz="2200" i="1" dirty="0" smtClean="0">
                        <a:latin typeface="Cambria Math" charset="0"/>
                      </a:rPr>
                      <m:t>𝜖</m:t>
                    </m:r>
                  </m:oMath>
                </a14:m>
                <a:r>
                  <a:rPr lang="en-US" sz="2200" dirty="0" smtClean="0"/>
                  <a:t> close to </a:t>
                </a:r>
                <a14:m>
                  <m:oMath xmlns:m="http://schemas.openxmlformats.org/officeDocument/2006/math">
                    <m:r>
                      <a:rPr lang="en-US" sz="2200" i="1" dirty="0" smtClean="0">
                        <a:latin typeface="Cambria Math" charset="0"/>
                      </a:rPr>
                      <m:t>𝜌</m:t>
                    </m:r>
                  </m:oMath>
                </a14:m>
                <a:r>
                  <a:rPr lang="en-US" sz="2200" dirty="0" smtClean="0"/>
                  <a:t> (in purified distance). </a:t>
                </a:r>
              </a:p>
              <a:p>
                <a:endParaRPr lang="en-US" sz="2200" dirty="0" smtClean="0"/>
              </a:p>
              <a:p>
                <a:r>
                  <a:rPr lang="en-US" sz="2200" dirty="0" smtClean="0"/>
                  <a:t>The smooth min-entropy characterizes the amount of randomness one can extract from a state when part of it is correlated with a register held by the adversary. </a:t>
                </a:r>
                <a:endParaRPr lang="en-US" sz="2200" dirty="0"/>
              </a:p>
              <a:p>
                <a:endParaRPr lang="en-US" sz="22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569995"/>
                <a:ext cx="10515600" cy="4726294"/>
              </a:xfrm>
              <a:prstGeom prst="rect">
                <a:avLst/>
              </a:prstGeom>
              <a:blipFill rotWithShape="0">
                <a:blip r:embed="rId2"/>
                <a:stretch>
                  <a:fillRect l="-754" t="-774" r="-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37123-6D8C-8B4C-A1EE-4BA17BE8C320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0310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9749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solidFill>
                  <a:schemeClr val="accent1">
                    <a:lumMod val="50000"/>
                  </a:schemeClr>
                </a:solidFill>
              </a:rPr>
              <a:t>Approximate independence</a:t>
            </a:r>
            <a:endParaRPr lang="en-US" sz="4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37123-6D8C-8B4C-A1EE-4BA17BE8C320}" type="slidenum">
              <a:rPr lang="en-US" smtClean="0"/>
              <a:t>20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838200" y="1569995"/>
                <a:ext cx="10515600" cy="41588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b="0" i="1">
                            <a:latin typeface="Cambria Math" charset="0"/>
                          </a:rPr>
                          <m:t>𝜌</m:t>
                        </m:r>
                      </m:e>
                      <m:sub>
                        <m:sSubSup>
                          <m:sSubSup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2200" b="0" i="1">
                                <a:latin typeface="Cambria Math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200" b="0" i="1"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200" b="0" i="1">
                                <a:latin typeface="Cambria Math" charset="0"/>
                              </a:rPr>
                              <m:t>𝑛</m:t>
                            </m:r>
                          </m:sup>
                        </m:sSubSup>
                        <m:r>
                          <a:rPr lang="en-US" sz="2200" b="0" i="1">
                            <a:latin typeface="Cambria Math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sz="2200" dirty="0" smtClean="0"/>
                  <a:t> is such that for every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charset="0"/>
                      </a:rPr>
                      <m:t>𝑘</m:t>
                    </m:r>
                  </m:oMath>
                </a14:m>
                <a:r>
                  <a:rPr lang="en-US" sz="2200" dirty="0" smtClean="0"/>
                  <a:t>:</a:t>
                </a:r>
                <a:r>
                  <a:rPr lang="en-US" sz="2200" dirty="0"/>
                  <a:t>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charset="0"/>
                      </a:rPr>
                      <m:t>‖</m:t>
                    </m:r>
                    <m:sSub>
                      <m:sSubPr>
                        <m:ctrlPr>
                          <a:rPr lang="en-US" sz="22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charset="0"/>
                          </a:rPr>
                          <m:t>𝜌</m:t>
                        </m:r>
                      </m:e>
                      <m:sub>
                        <m:sSubSup>
                          <m:sSubSup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2200" i="1">
                                <a:latin typeface="Cambria Math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200" i="1"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200" b="0" i="1" smtClean="0">
                                <a:latin typeface="Cambria Math" charset="0"/>
                              </a:rPr>
                              <m:t>𝑘</m:t>
                            </m:r>
                          </m:sup>
                        </m:sSubSup>
                        <m:r>
                          <a:rPr lang="en-US" sz="2200" i="1">
                            <a:latin typeface="Cambria Math" charset="0"/>
                          </a:rPr>
                          <m:t>𝐵</m:t>
                        </m:r>
                      </m:sub>
                    </m:sSub>
                    <m:r>
                      <a:rPr lang="en-US" sz="2200" b="0" i="1" smtClean="0">
                        <a:latin typeface="Cambria Math" charset="0"/>
                      </a:rPr>
                      <m:t> −</m:t>
                    </m:r>
                    <m:sSub>
                      <m:sSubPr>
                        <m:ctrlPr>
                          <a:rPr lang="en-US" sz="2200" i="1">
                            <a:latin typeface="Cambria Math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22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 charset="0"/>
                              </a:rPr>
                              <m:t>𝜌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2200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b="0" i="1" smtClean="0">
                                    <a:latin typeface="Cambria Math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2200" b="0" i="1" smtClean="0">
                                    <a:latin typeface="Cambria Math" charset="0"/>
                                  </a:rPr>
                                  <m:t>𝑘</m:t>
                                </m:r>
                              </m:sub>
                            </m:sSub>
                          </m:sub>
                        </m:sSub>
                        <m:r>
                          <a:rPr lang="en-US" sz="2200" b="0" i="1" smtClean="0">
                            <a:latin typeface="Cambria Math" charset="0"/>
                          </a:rPr>
                          <m:t>⊗</m:t>
                        </m:r>
                        <m:r>
                          <a:rPr lang="en-US" sz="2200" i="1">
                            <a:latin typeface="Cambria Math" charset="0"/>
                          </a:rPr>
                          <m:t>𝜌</m:t>
                        </m:r>
                      </m:e>
                      <m:sub>
                        <m:sSubSup>
                          <m:sSubSup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2200" i="1">
                                <a:latin typeface="Cambria Math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200" i="1"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200" i="1">
                                <a:latin typeface="Cambria Math" charset="0"/>
                              </a:rPr>
                              <m:t>𝑘</m:t>
                            </m:r>
                            <m:r>
                              <a:rPr lang="en-US" sz="2200" b="0" i="1" smtClean="0">
                                <a:latin typeface="Cambria Math" charset="0"/>
                              </a:rPr>
                              <m:t>−1</m:t>
                            </m:r>
                          </m:sup>
                        </m:sSubSup>
                        <m:r>
                          <a:rPr lang="en-US" sz="2200" i="1">
                            <a:latin typeface="Cambria Math" charset="0"/>
                          </a:rPr>
                          <m:t>𝐵</m:t>
                        </m:r>
                      </m:sub>
                    </m:sSub>
                    <m:sSub>
                      <m:sSubPr>
                        <m:ctrlPr>
                          <a:rPr lang="en-US" sz="2200" b="0" i="1" smtClean="0">
                            <a:latin typeface="Cambria Math" charset="0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‖"/>
                            <m:ctrlPr>
                              <a:rPr lang="en-US" sz="2200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sz="2400">
                                <a:latin typeface="Cambria Math" charset="0"/>
                              </a:rPr>
                              <m:t>​</m:t>
                            </m:r>
                          </m:e>
                        </m:d>
                      </m:e>
                      <m:sub>
                        <m:r>
                          <a:rPr lang="en-US" sz="2200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sz="2200" b="0" i="1" smtClean="0">
                        <a:latin typeface="Cambria Math" charset="0"/>
                      </a:rPr>
                      <m:t>≤</m:t>
                    </m:r>
                    <m:r>
                      <a:rPr lang="en-US" sz="2200" b="0" i="1" smtClean="0">
                        <a:latin typeface="Cambria Math" charset="0"/>
                      </a:rPr>
                      <m:t>𝜖</m:t>
                    </m:r>
                  </m:oMath>
                </a14:m>
                <a:r>
                  <a:rPr lang="en-US" sz="2200" dirty="0" smtClean="0"/>
                  <a:t>. </a:t>
                </a:r>
              </a:p>
              <a:p>
                <a:r>
                  <a:rPr lang="en-US" sz="2200" dirty="0" smtClean="0"/>
                  <a:t>Need to prove that: </a:t>
                </a:r>
                <a:r>
                  <a:rPr lang="en-US" sz="2200" i="1" dirty="0" smtClean="0">
                    <a:latin typeface="Cambria Math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20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22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𝐻</m:t>
                        </m:r>
                      </m:e>
                      <m:sub>
                        <m:r>
                          <a:rPr lang="en-US" sz="22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𝑚𝑖𝑛</m:t>
                        </m:r>
                      </m:sub>
                      <m:sup>
                        <m:r>
                          <a:rPr lang="en-US" sz="22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𝑓</m:t>
                        </m:r>
                        <m:r>
                          <a:rPr lang="en-US" sz="22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en-US" sz="22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𝜖</m:t>
                        </m:r>
                        <m:r>
                          <a:rPr lang="en-US" sz="22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)</m:t>
                        </m:r>
                      </m:sup>
                    </m:sSubSup>
                    <m:sSub>
                      <m:sSubPr>
                        <m:ctrlPr>
                          <a:rPr lang="en-US" sz="22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22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22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2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22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sz="22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p>
                            </m:sSubSup>
                          </m:e>
                          <m:e>
                            <m:r>
                              <a:rPr lang="en-US" sz="22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𝐵</m:t>
                            </m:r>
                          </m:e>
                        </m:d>
                      </m:e>
                      <m:sub>
                        <m:r>
                          <a:rPr lang="en-US" sz="22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𝜌</m:t>
                        </m:r>
                      </m:sub>
                    </m:sSub>
                    <m:r>
                      <a:rPr lang="en-US" sz="2200" b="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≳</m:t>
                    </m:r>
                    <m:r>
                      <a:rPr lang="en-US" sz="2200" b="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𝑛𝐻</m:t>
                    </m:r>
                    <m:sSub>
                      <m:sSubPr>
                        <m:ctrlPr>
                          <a:rPr lang="en-US" sz="2200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2200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200" b="0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b="0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2200" b="0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sz="2200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𝜌</m:t>
                        </m:r>
                      </m:sub>
                    </m:sSub>
                    <m:r>
                      <a:rPr lang="en-US" sz="2200" b="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.</m:t>
                    </m:r>
                  </m:oMath>
                </a14:m>
                <a:endParaRPr lang="en-US" sz="2200" dirty="0" smtClean="0"/>
              </a:p>
              <a:p>
                <a:r>
                  <a:rPr lang="en-US" sz="2200" b="0" dirty="0" smtClean="0">
                    <a:solidFill>
                      <a:schemeClr val="tx1"/>
                    </a:solidFill>
                  </a:rPr>
                  <a:t>For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𝛿</m:t>
                    </m:r>
                    <m:r>
                      <a:rPr lang="en-US" sz="2200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=</m:t>
                    </m:r>
                    <m:r>
                      <a:rPr lang="en-US" sz="2200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𝑂</m:t>
                    </m:r>
                    <m:sSup>
                      <m:sSupPr>
                        <m:ctrlPr>
                          <a:rPr lang="en-US" sz="22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200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sz="22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𝜖</m:t>
                            </m:r>
                            <m:r>
                              <a:rPr lang="en-US" sz="22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sz="220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log</m:t>
                            </m:r>
                            <m:f>
                              <m:fPr>
                                <m:ctrlPr>
                                  <a:rPr lang="bg-BG" sz="22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</m:ctrlPr>
                              </m:fPr>
                              <m:num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sz="2200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200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𝐴</m:t>
                                    </m:r>
                                  </m:e>
                                </m:d>
                              </m:num>
                              <m:den>
                                <m:r>
                                  <a:rPr lang="en-US" sz="22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𝜖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sz="22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1/4</m:t>
                        </m:r>
                      </m:sup>
                    </m:sSup>
                    <m:r>
                      <a:rPr lang="en-US" sz="2200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:</m:t>
                    </m:r>
                  </m:oMath>
                </a14:m>
                <a:r>
                  <a:rPr lang="en-US" sz="2200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200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2200" i="1"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sz="2200" i="1">
                            <a:latin typeface="Cambria Math" charset="0"/>
                          </a:rPr>
                          <m:t>𝑚𝑎𝑥</m:t>
                        </m:r>
                      </m:sub>
                      <m:sup>
                        <m:r>
                          <a:rPr lang="en-US" sz="2200" i="1">
                            <a:latin typeface="Cambria Math" charset="0"/>
                          </a:rPr>
                          <m:t>𝛿</m:t>
                        </m:r>
                      </m:sup>
                    </m:sSubSup>
                    <m:r>
                      <a:rPr lang="en-US" sz="2200" i="1"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sz="22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charset="0"/>
                          </a:rPr>
                          <m:t>𝜌</m:t>
                        </m:r>
                      </m:e>
                      <m:sub>
                        <m:sSubSup>
                          <m:sSubSup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2200" i="1">
                                <a:latin typeface="Cambria Math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200" i="1"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200" i="1">
                                <a:latin typeface="Cambria Math" charset="0"/>
                              </a:rPr>
                              <m:t>𝑛</m:t>
                            </m:r>
                          </m:sup>
                        </m:sSubSup>
                        <m:r>
                          <a:rPr lang="en-US" sz="2200" i="1">
                            <a:latin typeface="Cambria Math" charset="0"/>
                          </a:rPr>
                          <m:t>𝐵</m:t>
                        </m:r>
                      </m:sub>
                    </m:sSub>
                    <m:r>
                      <a:rPr lang="en-US" sz="2200" i="1">
                        <a:latin typeface="Cambria Math" charset="0"/>
                      </a:rPr>
                      <m:t>||</m:t>
                    </m:r>
                    <m:sSub>
                      <m:sSubPr>
                        <m:ctrlPr>
                          <a:rPr lang="en-US" sz="22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charset="0"/>
                          </a:rPr>
                          <m:t> </m:t>
                        </m:r>
                        <m:r>
                          <a:rPr lang="en-US" sz="2200" i="1">
                            <a:latin typeface="Cambria Math" charset="0"/>
                          </a:rPr>
                          <m:t>𝜌</m:t>
                        </m:r>
                      </m:e>
                      <m:sub>
                        <m:sSub>
                          <m:sSub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latin typeface="Cambria Math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200" i="1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en-US" sz="2200" i="1">
                        <a:latin typeface="Cambria Math" charset="0"/>
                      </a:rPr>
                      <m:t>⊗</m:t>
                    </m:r>
                    <m:sSub>
                      <m:sSubPr>
                        <m:ctrlPr>
                          <a:rPr lang="en-US" sz="22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charset="0"/>
                          </a:rPr>
                          <m:t>𝜌</m:t>
                        </m:r>
                      </m:e>
                      <m:sub>
                        <m:sSub>
                          <m:sSub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latin typeface="Cambria Math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200" i="1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sz="2200" i="1">
                        <a:latin typeface="Cambria Math" charset="0"/>
                      </a:rPr>
                      <m:t>⊗⋯</m:t>
                    </m:r>
                    <m:sSub>
                      <m:sSubPr>
                        <m:ctrlPr>
                          <a:rPr lang="en-US" sz="22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charset="0"/>
                          </a:rPr>
                          <m:t>⊗</m:t>
                        </m:r>
                        <m:r>
                          <a:rPr lang="en-US" sz="2200" i="1">
                            <a:latin typeface="Cambria Math" charset="0"/>
                          </a:rPr>
                          <m:t>𝜌</m:t>
                        </m:r>
                      </m:e>
                      <m:sub>
                        <m:r>
                          <a:rPr lang="en-US" sz="2200" i="1">
                            <a:latin typeface="Cambria Math" charset="0"/>
                          </a:rPr>
                          <m:t>𝐵</m:t>
                        </m:r>
                      </m:sub>
                    </m:sSub>
                    <m:r>
                      <a:rPr lang="en-US" sz="2200" b="0" i="1" smtClean="0">
                        <a:latin typeface="Cambria Math" charset="0"/>
                      </a:rPr>
                      <m:t>)</m:t>
                    </m:r>
                    <m:r>
                      <a:rPr lang="en-US" sz="2200" i="1">
                        <a:latin typeface="Cambria Math" charset="0"/>
                      </a:rPr>
                      <m:t>≤</m:t>
                    </m:r>
                    <m:r>
                      <a:rPr lang="en-US" sz="2200" b="0" i="1" smtClean="0">
                        <a:latin typeface="Cambria Math" charset="0"/>
                      </a:rPr>
                      <m:t>𝑛</m:t>
                    </m:r>
                    <m:sSup>
                      <m:sSupPr>
                        <m:ctrlPr>
                          <a:rPr lang="en-US" sz="2200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200" b="0" i="1" smtClean="0">
                            <a:latin typeface="Cambria Math" charset="0"/>
                          </a:rPr>
                          <m:t>𝛿</m:t>
                        </m:r>
                      </m:e>
                      <m:sup>
                        <m:r>
                          <a:rPr lang="en-US" sz="2200" b="0" i="1" smtClean="0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sz="2200" b="0" i="1" smtClean="0">
                        <a:latin typeface="Cambria Math" charset="0"/>
                      </a:rPr>
                      <m:t>+</m:t>
                    </m:r>
                    <m:r>
                      <a:rPr lang="en-US" sz="2200" b="0" i="1" smtClean="0">
                        <a:latin typeface="Cambria Math" charset="0"/>
                      </a:rPr>
                      <m:t>𝑂</m:t>
                    </m:r>
                    <m:d>
                      <m:dPr>
                        <m:ctrlPr>
                          <a:rPr lang="en-US" sz="2200" b="0" i="1" smtClean="0">
                            <a:latin typeface="Cambria Math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bg-BG" sz="2200" b="0" i="1" smtClean="0"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lang="en-US" sz="2200" b="0" i="1" smtClean="0">
                                <a:latin typeface="Cambria Math" charset="0"/>
                              </a:rPr>
                              <m:t>1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sz="2200" b="0" i="1" smtClean="0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sz="2200" b="0" i="1" smtClean="0">
                                    <a:latin typeface="Cambria Math" charset="0"/>
                                  </a:rPr>
                                  <m:t>𝛿</m:t>
                                </m:r>
                              </m:e>
                              <m:sup>
                                <m:r>
                                  <a:rPr lang="en-US" sz="2200" b="0" i="1" smtClean="0">
                                    <a:latin typeface="Cambria Math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</m:oMath>
                </a14:m>
                <a:endParaRPr lang="en-US" sz="2200" b="0" dirty="0" smtClean="0"/>
              </a:p>
              <a:p>
                <a:endParaRPr lang="en-US" sz="2200" dirty="0"/>
              </a:p>
              <a:p>
                <a:r>
                  <a:rPr lang="en-US" sz="2200" b="0" dirty="0" smtClean="0"/>
                  <a:t>Using the entropic triangle inequality,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200" i="1" dirty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200" i="1" dirty="0">
                              <a:latin typeface="Cambria Math" charset="0"/>
                            </a:rPr>
                            <m:t>𝐻</m:t>
                          </m:r>
                        </m:e>
                        <m:sub>
                          <m:r>
                            <a:rPr lang="en-US" sz="2200" i="1" dirty="0">
                              <a:latin typeface="Cambria Math" charset="0"/>
                            </a:rPr>
                            <m:t>𝑚𝑖𝑛</m:t>
                          </m:r>
                        </m:sub>
                        <m:sup>
                          <m:r>
                            <a:rPr lang="en-US" sz="2200" b="0" i="1" dirty="0" smtClean="0">
                              <a:latin typeface="Cambria Math" charset="0"/>
                            </a:rPr>
                            <m:t>2</m:t>
                          </m:r>
                          <m:r>
                            <a:rPr lang="en-US" sz="2200" i="1" dirty="0">
                              <a:latin typeface="Cambria Math" charset="0"/>
                            </a:rPr>
                            <m:t>𝛿</m:t>
                          </m:r>
                        </m:sup>
                      </m:sSubSup>
                      <m:sSub>
                        <m:sSubPr>
                          <m:ctrlPr>
                            <a:rPr lang="en-US" sz="2200" i="1" dirty="0">
                              <a:latin typeface="Cambria Math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200" i="1" dirty="0">
                                  <a:latin typeface="Cambria Math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200" b="0" i="1" dirty="0" smtClean="0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200" i="1" dirty="0">
                                      <a:latin typeface="Cambria Math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200" b="0" i="1" dirty="0" smtClean="0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200" b="0" i="1" dirty="0" smtClean="0">
                                      <a:latin typeface="Cambria Math" charset="0"/>
                                    </a:rPr>
                                    <m:t>𝑛</m:t>
                                  </m:r>
                                </m:sup>
                              </m:sSubSup>
                            </m:e>
                            <m:e>
                              <m:r>
                                <a:rPr lang="en-US" sz="2200" i="1" dirty="0">
                                  <a:latin typeface="Cambria Math" charset="0"/>
                                </a:rPr>
                                <m:t>𝐵</m:t>
                              </m:r>
                            </m:e>
                          </m:d>
                        </m:e>
                        <m:sub>
                          <m:r>
                            <a:rPr lang="en-US" sz="2200" i="1" dirty="0">
                              <a:latin typeface="Cambria Math" charset="0"/>
                            </a:rPr>
                            <m:t>𝜌</m:t>
                          </m:r>
                        </m:sub>
                      </m:sSub>
                      <m:r>
                        <m:rPr>
                          <m:aln/>
                        </m:rPr>
                        <a:rPr lang="en-US" sz="2200" i="1" dirty="0">
                          <a:latin typeface="Cambria Math" charset="0"/>
                        </a:rPr>
                        <m:t>≥</m:t>
                      </m:r>
                      <m:sSub>
                        <m:sSub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charset="0"/>
                            </a:rPr>
                            <m:t>𝐻</m:t>
                          </m:r>
                        </m:e>
                        <m:sub>
                          <m:r>
                            <a:rPr lang="en-US" sz="2200" i="1">
                              <a:latin typeface="Cambria Math" charset="0"/>
                            </a:rPr>
                            <m:t>𝛼</m:t>
                          </m:r>
                        </m:sub>
                      </m:sSub>
                      <m:sSub>
                        <m:sSub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200" b="0" i="1" smtClean="0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200" b="0" i="1" smtClean="0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200" b="0" i="1" smtClean="0">
                                      <a:latin typeface="Cambria Math" charset="0"/>
                                    </a:rPr>
                                    <m:t>𝑛</m:t>
                                  </m:r>
                                </m:sup>
                              </m:sSubSup>
                            </m:e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𝐵</m:t>
                              </m:r>
                            </m:e>
                          </m:d>
                        </m:e>
                        <m:sub>
                          <m:r>
                            <a:rPr lang="en-US" sz="2200" i="1">
                              <a:latin typeface="Cambria Math" charset="0"/>
                            </a:rPr>
                            <m:t>𝜂</m:t>
                          </m:r>
                        </m:sub>
                      </m:sSub>
                      <m:r>
                        <a:rPr lang="en-US" sz="2200" i="1">
                          <a:latin typeface="Cambria Math" charset="0"/>
                        </a:rPr>
                        <m:t>−</m:t>
                      </m:r>
                      <m:sSubSup>
                        <m:sSubSup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bSupPr>
                        <m:e>
                          <m:f>
                            <m:fPr>
                              <m:ctrlPr>
                                <a:rPr lang="bg-BG" sz="2200" i="1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sz="2200" i="1">
                                  <a:latin typeface="Cambria Math" charset="0"/>
                                </a:rPr>
                                <m:t>𝛼</m:t>
                              </m:r>
                            </m:num>
                            <m:den>
                              <m:r>
                                <a:rPr lang="en-US" sz="2200" i="1">
                                  <a:latin typeface="Cambria Math" charset="0"/>
                                </a:rPr>
                                <m:t>𝛼</m:t>
                              </m:r>
                              <m:r>
                                <a:rPr lang="en-US" sz="2200" i="1">
                                  <a:latin typeface="Cambria Math" charset="0"/>
                                </a:rPr>
                                <m:t>−1</m:t>
                              </m:r>
                            </m:den>
                          </m:f>
                          <m:r>
                            <a:rPr lang="en-US" sz="2200" i="1">
                              <a:latin typeface="Cambria Math" charset="0"/>
                            </a:rPr>
                            <m:t>𝐷</m:t>
                          </m:r>
                        </m:e>
                        <m:sub>
                          <m:r>
                            <a:rPr lang="en-US" sz="2200" i="1">
                              <a:latin typeface="Cambria Math" charset="0"/>
                            </a:rPr>
                            <m:t>𝑚𝑎𝑥</m:t>
                          </m:r>
                        </m:sub>
                        <m:sup>
                          <m:r>
                            <a:rPr lang="en-US" sz="2200" i="1">
                              <a:latin typeface="Cambria Math" charset="0"/>
                            </a:rPr>
                            <m:t>𝛿</m:t>
                          </m:r>
                        </m:sup>
                      </m:sSubSup>
                      <m:r>
                        <a:rPr lang="en-US" sz="2200" i="1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charset="0"/>
                            </a:rPr>
                            <m:t>𝜌</m:t>
                          </m:r>
                        </m:e>
                        <m:sub>
                          <m:sSubSup>
                            <m:sSubSupPr>
                              <m:ctrlPr>
                                <a:rPr lang="en-US" sz="2200" b="0" i="1" smtClean="0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𝑛</m:t>
                              </m:r>
                            </m:sup>
                          </m:sSubSup>
                          <m:r>
                            <a:rPr lang="en-US" sz="2200" i="1">
                              <a:latin typeface="Cambria Math" charset="0"/>
                            </a:rPr>
                            <m:t>𝐵</m:t>
                          </m:r>
                        </m:sub>
                      </m:sSub>
                      <m:r>
                        <a:rPr lang="en-US" sz="2200" i="1">
                          <a:latin typeface="Cambria Math" charset="0"/>
                        </a:rPr>
                        <m:t>|</m:t>
                      </m:r>
                      <m:d>
                        <m:dPr>
                          <m:begChr m:val="|"/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𝜂</m:t>
                              </m:r>
                            </m:e>
                            <m:sub>
                              <m:sSubSup>
                                <m:sSubSupPr>
                                  <m:ctrlPr>
                                    <a:rPr lang="en-US" sz="2200" b="0" i="1" smtClean="0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200" b="0" i="1" smtClean="0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200" b="0" i="1" smtClean="0">
                                      <a:latin typeface="Cambria Math" charset="0"/>
                                    </a:rPr>
                                    <m:t>𝑛</m:t>
                                  </m:r>
                                </m:sup>
                              </m:sSubSup>
                              <m:r>
                                <a:rPr lang="en-US" sz="2200" i="1">
                                  <a:latin typeface="Cambria Math" charset="0"/>
                                </a:rPr>
                                <m:t>𝐵</m:t>
                              </m:r>
                            </m:sub>
                          </m:sSub>
                        </m:e>
                      </m:d>
                      <m:r>
                        <a:rPr lang="en-US" sz="2200">
                          <a:latin typeface="Cambria Math" charset="0"/>
                        </a:rPr>
                        <m:t>−</m:t>
                      </m:r>
                      <m:f>
                        <m:fPr>
                          <m:ctrlPr>
                            <a:rPr lang="bg-BG" sz="2200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200" i="1">
                              <a:latin typeface="Cambria Math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𝛿</m:t>
                              </m:r>
                              <m:r>
                                <a:rPr lang="en-US" sz="2200" i="1"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sz="2200" i="1">
                                  <a:latin typeface="Cambria Math" charset="0"/>
                                </a:rPr>
                                <m:t>𝛿</m:t>
                              </m:r>
                            </m:e>
                          </m:d>
                        </m:num>
                        <m:den>
                          <m:r>
                            <a:rPr lang="en-US" sz="2200" i="1">
                              <a:latin typeface="Cambria Math" charset="0"/>
                            </a:rPr>
                            <m:t>𝛼</m:t>
                          </m:r>
                          <m:r>
                            <a:rPr lang="en-US" sz="2200" i="1">
                              <a:latin typeface="Cambria Math" charset="0"/>
                            </a:rPr>
                            <m:t>−1</m:t>
                          </m:r>
                        </m:den>
                      </m:f>
                    </m:oMath>
                    <m:oMath xmlns:m="http://schemas.openxmlformats.org/officeDocument/2006/math">
                      <m:r>
                        <m:rPr>
                          <m:aln/>
                        </m:rP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≥</m:t>
                      </m:r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𝑛</m:t>
                      </m:r>
                      <m:sSub>
                        <m:sSubPr>
                          <m:ctrlP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𝐻</m:t>
                          </m:r>
                        </m:e>
                        <m:sub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𝛼</m:t>
                          </m:r>
                        </m:sub>
                      </m:sSub>
                      <m:sSub>
                        <m:sSubPr>
                          <m:ctrlP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200" b="0" i="1" smtClean="0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0" i="1" smtClean="0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200" b="0" i="1" smtClean="0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𝐵</m:t>
                              </m:r>
                            </m:e>
                          </m:d>
                        </m:e>
                        <m:sub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𝜌</m:t>
                          </m:r>
                        </m:sub>
                      </m:sSub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 −</m:t>
                      </m:r>
                      <m:f>
                        <m:fPr>
                          <m:ctrlPr>
                            <a:rPr lang="bg-BG" sz="22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𝛼</m:t>
                          </m:r>
                        </m:num>
                        <m:den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𝛼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−1 </m:t>
                          </m:r>
                        </m:den>
                      </m:f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𝑛</m:t>
                      </m:r>
                      <m:sSup>
                        <m:sSupPr>
                          <m:ctrlP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𝛿</m:t>
                          </m:r>
                        </m:e>
                        <m:sup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2</m:t>
                          </m:r>
                        </m:sup>
                      </m:sSup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 − </m:t>
                      </m:r>
                      <m:f>
                        <m:fPr>
                          <m:ctrlPr>
                            <a:rPr lang="bg-BG" sz="22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𝛼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−1</m:t>
                          </m:r>
                        </m:den>
                      </m:f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𝑂</m:t>
                      </m:r>
                      <m:d>
                        <m:dPr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bg-BG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𝛿</m:t>
                                  </m:r>
                                </m:e>
                                <m:sup>
                                  <m: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oMath>
                    <m:oMath xmlns:m="http://schemas.openxmlformats.org/officeDocument/2006/math">
                      <m:r>
                        <m:rPr>
                          <m:aln/>
                        </m:rP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≥</m:t>
                      </m:r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𝑛</m:t>
                      </m:r>
                      <m:d>
                        <m:dPr>
                          <m:ctrlP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𝐻</m:t>
                          </m:r>
                          <m:sSub>
                            <m:sSubPr>
                              <m:ctrlP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ctrlPr>
                                    <a:rPr lang="en-US" sz="2200" b="0" i="1" smtClean="0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2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sz="22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lang="en-US" sz="2200" b="0" i="1" smtClean="0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𝐵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𝜌</m:t>
                              </m:r>
                            </m:sub>
                          </m:sSub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−2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𝑛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𝛿</m:t>
                          </m:r>
                        </m:e>
                      </m:d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− </m:t>
                      </m:r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𝑂</m:t>
                      </m:r>
                      <m:d>
                        <m:dPr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bg-BG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𝛿</m:t>
                                  </m:r>
                                </m:e>
                                <m:sup>
                                  <m:r>
                                    <a:rPr lang="en-US" sz="2200" b="0" i="1" smtClean="0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3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oMath>
                  </m:oMathPara>
                </a14:m>
                <a:endParaRPr lang="en-US" sz="2200" b="0" dirty="0" smtClean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569995"/>
                <a:ext cx="10515600" cy="4158831"/>
              </a:xfrm>
              <a:prstGeom prst="rect">
                <a:avLst/>
              </a:prstGeom>
              <a:blipFill rotWithShape="0">
                <a:blip r:embed="rId2"/>
                <a:stretch>
                  <a:fillRect l="-754" t="-130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ight Brace 4"/>
          <p:cNvSpPr/>
          <p:nvPr/>
        </p:nvSpPr>
        <p:spPr>
          <a:xfrm rot="5400000">
            <a:off x="6371864" y="1862818"/>
            <a:ext cx="474559" cy="2476982"/>
          </a:xfrm>
          <a:prstGeom prst="rightBrac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6142298" y="3275402"/>
                <a:ext cx="1423686" cy="406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=:</m:t>
                          </m:r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𝜂</m:t>
                          </m:r>
                        </m:e>
                        <m:sub>
                          <m:sSubSup>
                            <m:sSubSupPr>
                              <m:ctrlP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p>
                          </m:sSubSup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2298" y="3275402"/>
                <a:ext cx="1423686" cy="40633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49038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9749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solidFill>
                  <a:schemeClr val="accent1">
                    <a:lumMod val="50000"/>
                  </a:schemeClr>
                </a:solidFill>
              </a:rPr>
              <a:t>Approximate independence</a:t>
            </a:r>
            <a:endParaRPr lang="en-US" sz="4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37123-6D8C-8B4C-A1EE-4BA17BE8C320}" type="slidenum">
              <a:rPr lang="en-US" smtClean="0"/>
              <a:t>21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838200" y="1569995"/>
                <a:ext cx="10515600" cy="41588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b="0" i="1">
                            <a:latin typeface="Cambria Math" charset="0"/>
                          </a:rPr>
                          <m:t>𝜌</m:t>
                        </m:r>
                      </m:e>
                      <m:sub>
                        <m:sSubSup>
                          <m:sSubSup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2200" b="0" i="1">
                                <a:latin typeface="Cambria Math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200" b="0" i="1"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200" b="0" i="1">
                                <a:latin typeface="Cambria Math" charset="0"/>
                              </a:rPr>
                              <m:t>𝑛</m:t>
                            </m:r>
                          </m:sup>
                        </m:sSubSup>
                        <m:r>
                          <a:rPr lang="en-US" sz="2200" b="0" i="1">
                            <a:latin typeface="Cambria Math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sz="2200" dirty="0" smtClean="0"/>
                  <a:t> is such that for every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charset="0"/>
                      </a:rPr>
                      <m:t>𝑘</m:t>
                    </m:r>
                  </m:oMath>
                </a14:m>
                <a:r>
                  <a:rPr lang="en-US" sz="2200" dirty="0" smtClean="0"/>
                  <a:t>:</a:t>
                </a:r>
                <a:r>
                  <a:rPr lang="en-US" sz="2200" dirty="0"/>
                  <a:t>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charset="0"/>
                      </a:rPr>
                      <m:t>‖</m:t>
                    </m:r>
                    <m:sSub>
                      <m:sSubPr>
                        <m:ctrlPr>
                          <a:rPr lang="en-US" sz="22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charset="0"/>
                          </a:rPr>
                          <m:t>𝜌</m:t>
                        </m:r>
                      </m:e>
                      <m:sub>
                        <m:sSubSup>
                          <m:sSubSup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2200" i="1">
                                <a:latin typeface="Cambria Math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200" i="1"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200" b="0" i="1" smtClean="0">
                                <a:latin typeface="Cambria Math" charset="0"/>
                              </a:rPr>
                              <m:t>𝑘</m:t>
                            </m:r>
                          </m:sup>
                        </m:sSubSup>
                        <m:r>
                          <a:rPr lang="en-US" sz="2200" i="1">
                            <a:latin typeface="Cambria Math" charset="0"/>
                          </a:rPr>
                          <m:t>𝐵</m:t>
                        </m:r>
                      </m:sub>
                    </m:sSub>
                    <m:r>
                      <a:rPr lang="en-US" sz="2200" b="0" i="1" smtClean="0">
                        <a:latin typeface="Cambria Math" charset="0"/>
                      </a:rPr>
                      <m:t> −</m:t>
                    </m:r>
                    <m:sSub>
                      <m:sSubPr>
                        <m:ctrlPr>
                          <a:rPr lang="en-US" sz="2200" i="1">
                            <a:latin typeface="Cambria Math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22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 charset="0"/>
                              </a:rPr>
                              <m:t>𝜌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2200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b="0" i="1" smtClean="0">
                                    <a:latin typeface="Cambria Math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2200" b="0" i="1" smtClean="0">
                                    <a:latin typeface="Cambria Math" charset="0"/>
                                  </a:rPr>
                                  <m:t>𝑘</m:t>
                                </m:r>
                              </m:sub>
                            </m:sSub>
                          </m:sub>
                        </m:sSub>
                        <m:r>
                          <a:rPr lang="en-US" sz="2200" b="0" i="1" smtClean="0">
                            <a:latin typeface="Cambria Math" charset="0"/>
                          </a:rPr>
                          <m:t>⊗</m:t>
                        </m:r>
                        <m:r>
                          <a:rPr lang="en-US" sz="2200" i="1">
                            <a:latin typeface="Cambria Math" charset="0"/>
                          </a:rPr>
                          <m:t>𝜌</m:t>
                        </m:r>
                      </m:e>
                      <m:sub>
                        <m:sSubSup>
                          <m:sSubSup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2200" i="1">
                                <a:latin typeface="Cambria Math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200" i="1"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200" i="1">
                                <a:latin typeface="Cambria Math" charset="0"/>
                              </a:rPr>
                              <m:t>𝑘</m:t>
                            </m:r>
                            <m:r>
                              <a:rPr lang="en-US" sz="2200" b="0" i="1" smtClean="0">
                                <a:latin typeface="Cambria Math" charset="0"/>
                              </a:rPr>
                              <m:t>−1</m:t>
                            </m:r>
                          </m:sup>
                        </m:sSubSup>
                        <m:r>
                          <a:rPr lang="en-US" sz="2200" i="1">
                            <a:latin typeface="Cambria Math" charset="0"/>
                          </a:rPr>
                          <m:t>𝐵</m:t>
                        </m:r>
                      </m:sub>
                    </m:sSub>
                    <m:sSub>
                      <m:sSubPr>
                        <m:ctrlPr>
                          <a:rPr lang="en-US" sz="2200" b="0" i="1" smtClean="0">
                            <a:latin typeface="Cambria Math" charset="0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‖"/>
                            <m:ctrlPr>
                              <a:rPr lang="en-US" sz="2200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sz="2400">
                                <a:latin typeface="Cambria Math" charset="0"/>
                              </a:rPr>
                              <m:t>​</m:t>
                            </m:r>
                          </m:e>
                        </m:d>
                      </m:e>
                      <m:sub>
                        <m:r>
                          <a:rPr lang="en-US" sz="2200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sz="2200" b="0" i="1" smtClean="0">
                        <a:latin typeface="Cambria Math" charset="0"/>
                      </a:rPr>
                      <m:t>≤</m:t>
                    </m:r>
                    <m:r>
                      <a:rPr lang="en-US" sz="2200" b="0" i="1" smtClean="0">
                        <a:latin typeface="Cambria Math" charset="0"/>
                      </a:rPr>
                      <m:t>𝜖</m:t>
                    </m:r>
                  </m:oMath>
                </a14:m>
                <a:r>
                  <a:rPr lang="en-US" sz="2200" dirty="0" smtClean="0"/>
                  <a:t>. </a:t>
                </a:r>
              </a:p>
              <a:p>
                <a:r>
                  <a:rPr lang="en-US" sz="2200" dirty="0" smtClean="0"/>
                  <a:t>Need to prove that: </a:t>
                </a:r>
                <a:r>
                  <a:rPr lang="en-US" sz="2200" i="1" dirty="0" smtClean="0">
                    <a:latin typeface="Cambria Math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20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22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𝐻</m:t>
                        </m:r>
                      </m:e>
                      <m:sub>
                        <m:r>
                          <a:rPr lang="en-US" sz="22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𝑚𝑖𝑛</m:t>
                        </m:r>
                      </m:sub>
                      <m:sup>
                        <m:r>
                          <a:rPr lang="en-US" sz="22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𝑓</m:t>
                        </m:r>
                        <m:r>
                          <a:rPr lang="en-US" sz="22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en-US" sz="22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𝜖</m:t>
                        </m:r>
                        <m:r>
                          <a:rPr lang="en-US" sz="22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)</m:t>
                        </m:r>
                      </m:sup>
                    </m:sSubSup>
                    <m:sSub>
                      <m:sSubPr>
                        <m:ctrlPr>
                          <a:rPr lang="en-US" sz="22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22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22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2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22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sz="22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p>
                            </m:sSubSup>
                          </m:e>
                          <m:e>
                            <m:r>
                              <a:rPr lang="en-US" sz="22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𝐵</m:t>
                            </m:r>
                          </m:e>
                        </m:d>
                      </m:e>
                      <m:sub>
                        <m:r>
                          <a:rPr lang="en-US" sz="22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𝜌</m:t>
                        </m:r>
                      </m:sub>
                    </m:sSub>
                    <m:r>
                      <a:rPr lang="en-US" sz="2200" b="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≳</m:t>
                    </m:r>
                    <m:r>
                      <a:rPr lang="en-US" sz="2200" b="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𝑛𝐻</m:t>
                    </m:r>
                    <m:sSub>
                      <m:sSubPr>
                        <m:ctrlPr>
                          <a:rPr lang="en-US" sz="2200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2200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200" b="0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b="0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2200" b="0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sz="2200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𝜌</m:t>
                        </m:r>
                      </m:sub>
                    </m:sSub>
                    <m:r>
                      <a:rPr lang="en-US" sz="2200" b="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.</m:t>
                    </m:r>
                  </m:oMath>
                </a14:m>
                <a:endParaRPr lang="en-US" sz="2200" dirty="0" smtClean="0"/>
              </a:p>
              <a:p>
                <a:r>
                  <a:rPr lang="en-US" sz="2200" b="0" dirty="0" smtClean="0">
                    <a:solidFill>
                      <a:schemeClr val="tx1"/>
                    </a:solidFill>
                  </a:rPr>
                  <a:t>For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𝛿</m:t>
                    </m:r>
                    <m:r>
                      <a:rPr lang="en-US" sz="2200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=</m:t>
                    </m:r>
                    <m:r>
                      <a:rPr lang="en-US" sz="2200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𝑂</m:t>
                    </m:r>
                    <m:sSup>
                      <m:sSupPr>
                        <m:ctrlPr>
                          <a:rPr lang="en-US" sz="22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200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sz="22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𝜖</m:t>
                            </m:r>
                            <m:r>
                              <a:rPr lang="en-US" sz="22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sz="220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log</m:t>
                            </m:r>
                            <m:f>
                              <m:fPr>
                                <m:ctrlPr>
                                  <a:rPr lang="bg-BG" sz="22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</m:ctrlPr>
                              </m:fPr>
                              <m:num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sz="2200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200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𝐴</m:t>
                                    </m:r>
                                  </m:e>
                                </m:d>
                              </m:num>
                              <m:den>
                                <m:r>
                                  <a:rPr lang="en-US" sz="22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𝜖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sz="22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1/4</m:t>
                        </m:r>
                      </m:sup>
                    </m:sSup>
                    <m:r>
                      <a:rPr lang="en-US" sz="2200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:</m:t>
                    </m:r>
                  </m:oMath>
                </a14:m>
                <a:r>
                  <a:rPr lang="en-US" sz="2200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200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2200" i="1"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sz="2200" i="1">
                            <a:latin typeface="Cambria Math" charset="0"/>
                          </a:rPr>
                          <m:t>𝑚𝑎𝑥</m:t>
                        </m:r>
                      </m:sub>
                      <m:sup>
                        <m:r>
                          <a:rPr lang="en-US" sz="2200" i="1">
                            <a:latin typeface="Cambria Math" charset="0"/>
                          </a:rPr>
                          <m:t>𝛿</m:t>
                        </m:r>
                      </m:sup>
                    </m:sSubSup>
                    <m:r>
                      <a:rPr lang="en-US" sz="2200" i="1"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sz="22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charset="0"/>
                          </a:rPr>
                          <m:t>𝜌</m:t>
                        </m:r>
                      </m:e>
                      <m:sub>
                        <m:sSubSup>
                          <m:sSubSup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2200" i="1">
                                <a:latin typeface="Cambria Math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200" i="1"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200" i="1">
                                <a:latin typeface="Cambria Math" charset="0"/>
                              </a:rPr>
                              <m:t>𝑛</m:t>
                            </m:r>
                          </m:sup>
                        </m:sSubSup>
                        <m:r>
                          <a:rPr lang="en-US" sz="2200" i="1">
                            <a:latin typeface="Cambria Math" charset="0"/>
                          </a:rPr>
                          <m:t>𝐵</m:t>
                        </m:r>
                      </m:sub>
                    </m:sSub>
                    <m:r>
                      <a:rPr lang="en-US" sz="2200" i="1">
                        <a:latin typeface="Cambria Math" charset="0"/>
                      </a:rPr>
                      <m:t>||</m:t>
                    </m:r>
                    <m:sSub>
                      <m:sSubPr>
                        <m:ctrlPr>
                          <a:rPr lang="en-US" sz="22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charset="0"/>
                          </a:rPr>
                          <m:t> </m:t>
                        </m:r>
                        <m:r>
                          <a:rPr lang="en-US" sz="2200" i="1">
                            <a:latin typeface="Cambria Math" charset="0"/>
                          </a:rPr>
                          <m:t>𝜌</m:t>
                        </m:r>
                      </m:e>
                      <m:sub>
                        <m:sSub>
                          <m:sSub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latin typeface="Cambria Math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200" i="1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en-US" sz="2200" i="1">
                        <a:latin typeface="Cambria Math" charset="0"/>
                      </a:rPr>
                      <m:t>⊗</m:t>
                    </m:r>
                    <m:sSub>
                      <m:sSubPr>
                        <m:ctrlPr>
                          <a:rPr lang="en-US" sz="22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charset="0"/>
                          </a:rPr>
                          <m:t>𝜌</m:t>
                        </m:r>
                      </m:e>
                      <m:sub>
                        <m:sSub>
                          <m:sSub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latin typeface="Cambria Math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200" i="1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sz="2200" i="1">
                        <a:latin typeface="Cambria Math" charset="0"/>
                      </a:rPr>
                      <m:t>⊗⋯</m:t>
                    </m:r>
                    <m:sSub>
                      <m:sSubPr>
                        <m:ctrlPr>
                          <a:rPr lang="en-US" sz="22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charset="0"/>
                          </a:rPr>
                          <m:t>⊗</m:t>
                        </m:r>
                        <m:r>
                          <a:rPr lang="en-US" sz="2200" i="1">
                            <a:latin typeface="Cambria Math" charset="0"/>
                          </a:rPr>
                          <m:t>𝜌</m:t>
                        </m:r>
                      </m:e>
                      <m:sub>
                        <m:r>
                          <a:rPr lang="en-US" sz="2200" i="1">
                            <a:latin typeface="Cambria Math" charset="0"/>
                          </a:rPr>
                          <m:t>𝐵</m:t>
                        </m:r>
                      </m:sub>
                    </m:sSub>
                    <m:r>
                      <a:rPr lang="en-US" sz="2200" b="0" i="1" smtClean="0">
                        <a:latin typeface="Cambria Math" charset="0"/>
                      </a:rPr>
                      <m:t>)</m:t>
                    </m:r>
                    <m:r>
                      <a:rPr lang="en-US" sz="2200" i="1">
                        <a:latin typeface="Cambria Math" charset="0"/>
                      </a:rPr>
                      <m:t>≤</m:t>
                    </m:r>
                    <m:r>
                      <a:rPr lang="en-US" sz="2200" b="0" i="1" smtClean="0">
                        <a:latin typeface="Cambria Math" charset="0"/>
                      </a:rPr>
                      <m:t>𝑛</m:t>
                    </m:r>
                    <m:sSup>
                      <m:sSupPr>
                        <m:ctrlPr>
                          <a:rPr lang="en-US" sz="2200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200" b="0" i="1" smtClean="0">
                            <a:latin typeface="Cambria Math" charset="0"/>
                          </a:rPr>
                          <m:t>𝛿</m:t>
                        </m:r>
                      </m:e>
                      <m:sup>
                        <m:r>
                          <a:rPr lang="en-US" sz="2200" b="0" i="1" smtClean="0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sz="2200" b="0" i="1" smtClean="0">
                        <a:latin typeface="Cambria Math" charset="0"/>
                      </a:rPr>
                      <m:t>+</m:t>
                    </m:r>
                    <m:r>
                      <a:rPr lang="en-US" sz="2200" b="0" i="1" smtClean="0">
                        <a:latin typeface="Cambria Math" charset="0"/>
                      </a:rPr>
                      <m:t>𝑂</m:t>
                    </m:r>
                    <m:d>
                      <m:dPr>
                        <m:ctrlPr>
                          <a:rPr lang="en-US" sz="2200" b="0" i="1" smtClean="0">
                            <a:latin typeface="Cambria Math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bg-BG" sz="2200" b="0" i="1" smtClean="0"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lang="en-US" sz="2200" b="0" i="1" smtClean="0">
                                <a:latin typeface="Cambria Math" charset="0"/>
                              </a:rPr>
                              <m:t>1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sz="2200" b="0" i="1" smtClean="0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sz="2200" b="0" i="1" smtClean="0">
                                    <a:latin typeface="Cambria Math" charset="0"/>
                                  </a:rPr>
                                  <m:t>𝛿</m:t>
                                </m:r>
                              </m:e>
                              <m:sup>
                                <m:r>
                                  <a:rPr lang="en-US" sz="2200" b="0" i="1" smtClean="0">
                                    <a:latin typeface="Cambria Math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</m:oMath>
                </a14:m>
                <a:endParaRPr lang="en-US" sz="2200" b="0" dirty="0" smtClean="0"/>
              </a:p>
              <a:p>
                <a:endParaRPr lang="en-US" sz="2200" dirty="0"/>
              </a:p>
              <a:p>
                <a:r>
                  <a:rPr lang="en-US" sz="2200" b="0" dirty="0" smtClean="0"/>
                  <a:t>Using the entropic triangle inequality,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200" i="1" dirty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200" i="1" dirty="0">
                              <a:latin typeface="Cambria Math" charset="0"/>
                            </a:rPr>
                            <m:t>𝐻</m:t>
                          </m:r>
                        </m:e>
                        <m:sub>
                          <m:r>
                            <a:rPr lang="en-US" sz="2200" i="1" dirty="0">
                              <a:latin typeface="Cambria Math" charset="0"/>
                            </a:rPr>
                            <m:t>𝑚𝑖𝑛</m:t>
                          </m:r>
                        </m:sub>
                        <m:sup>
                          <m:r>
                            <a:rPr lang="en-US" sz="2200" b="0" i="1" dirty="0" smtClean="0">
                              <a:latin typeface="Cambria Math" charset="0"/>
                            </a:rPr>
                            <m:t>2</m:t>
                          </m:r>
                          <m:r>
                            <a:rPr lang="en-US" sz="2200" i="1" dirty="0">
                              <a:latin typeface="Cambria Math" charset="0"/>
                            </a:rPr>
                            <m:t>𝛿</m:t>
                          </m:r>
                        </m:sup>
                      </m:sSubSup>
                      <m:sSub>
                        <m:sSubPr>
                          <m:ctrlPr>
                            <a:rPr lang="en-US" sz="2200" i="1" dirty="0">
                              <a:latin typeface="Cambria Math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200" i="1" dirty="0">
                                  <a:latin typeface="Cambria Math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200" b="0" i="1" dirty="0" smtClean="0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200" i="1" dirty="0">
                                      <a:latin typeface="Cambria Math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200" b="0" i="1" dirty="0" smtClean="0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200" b="0" i="1" dirty="0" smtClean="0">
                                      <a:latin typeface="Cambria Math" charset="0"/>
                                    </a:rPr>
                                    <m:t>𝑛</m:t>
                                  </m:r>
                                </m:sup>
                              </m:sSubSup>
                            </m:e>
                            <m:e>
                              <m:r>
                                <a:rPr lang="en-US" sz="2200" i="1" dirty="0">
                                  <a:latin typeface="Cambria Math" charset="0"/>
                                </a:rPr>
                                <m:t>𝐵</m:t>
                              </m:r>
                            </m:e>
                          </m:d>
                        </m:e>
                        <m:sub>
                          <m:r>
                            <a:rPr lang="en-US" sz="2200" i="1" dirty="0">
                              <a:latin typeface="Cambria Math" charset="0"/>
                            </a:rPr>
                            <m:t>𝜌</m:t>
                          </m:r>
                        </m:sub>
                      </m:sSub>
                      <m:r>
                        <m:rPr>
                          <m:aln/>
                        </m:rPr>
                        <a:rPr lang="en-US" sz="2200" i="1" dirty="0">
                          <a:latin typeface="Cambria Math" charset="0"/>
                        </a:rPr>
                        <m:t>≥</m:t>
                      </m:r>
                      <m:sSub>
                        <m:sSub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charset="0"/>
                            </a:rPr>
                            <m:t>𝐻</m:t>
                          </m:r>
                        </m:e>
                        <m:sub>
                          <m:r>
                            <a:rPr lang="en-US" sz="2200" i="1">
                              <a:latin typeface="Cambria Math" charset="0"/>
                            </a:rPr>
                            <m:t>𝛼</m:t>
                          </m:r>
                        </m:sub>
                      </m:sSub>
                      <m:sSub>
                        <m:sSub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200" b="0" i="1" smtClean="0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200" b="0" i="1" smtClean="0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200" b="0" i="1" smtClean="0">
                                      <a:latin typeface="Cambria Math" charset="0"/>
                                    </a:rPr>
                                    <m:t>𝑛</m:t>
                                  </m:r>
                                </m:sup>
                              </m:sSubSup>
                            </m:e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𝐵</m:t>
                              </m:r>
                            </m:e>
                          </m:d>
                        </m:e>
                        <m:sub>
                          <m:r>
                            <a:rPr lang="en-US" sz="2200" i="1">
                              <a:latin typeface="Cambria Math" charset="0"/>
                            </a:rPr>
                            <m:t>𝜂</m:t>
                          </m:r>
                        </m:sub>
                      </m:sSub>
                      <m:r>
                        <a:rPr lang="en-US" sz="2200" i="1">
                          <a:latin typeface="Cambria Math" charset="0"/>
                        </a:rPr>
                        <m:t>−</m:t>
                      </m:r>
                      <m:sSubSup>
                        <m:sSubSup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bSupPr>
                        <m:e>
                          <m:f>
                            <m:fPr>
                              <m:ctrlPr>
                                <a:rPr lang="bg-BG" sz="2200" i="1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sz="2200" i="1">
                                  <a:latin typeface="Cambria Math" charset="0"/>
                                </a:rPr>
                                <m:t>𝛼</m:t>
                              </m:r>
                            </m:num>
                            <m:den>
                              <m:r>
                                <a:rPr lang="en-US" sz="2200" i="1">
                                  <a:latin typeface="Cambria Math" charset="0"/>
                                </a:rPr>
                                <m:t>𝛼</m:t>
                              </m:r>
                              <m:r>
                                <a:rPr lang="en-US" sz="2200" i="1">
                                  <a:latin typeface="Cambria Math" charset="0"/>
                                </a:rPr>
                                <m:t>−1</m:t>
                              </m:r>
                            </m:den>
                          </m:f>
                          <m:r>
                            <a:rPr lang="en-US" sz="2200" i="1">
                              <a:latin typeface="Cambria Math" charset="0"/>
                            </a:rPr>
                            <m:t>𝐷</m:t>
                          </m:r>
                        </m:e>
                        <m:sub>
                          <m:r>
                            <a:rPr lang="en-US" sz="2200" i="1">
                              <a:latin typeface="Cambria Math" charset="0"/>
                            </a:rPr>
                            <m:t>𝑚𝑎𝑥</m:t>
                          </m:r>
                        </m:sub>
                        <m:sup>
                          <m:r>
                            <a:rPr lang="en-US" sz="2200" i="1">
                              <a:latin typeface="Cambria Math" charset="0"/>
                            </a:rPr>
                            <m:t>𝛿</m:t>
                          </m:r>
                        </m:sup>
                      </m:sSubSup>
                      <m:r>
                        <a:rPr lang="en-US" sz="2200" i="1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charset="0"/>
                            </a:rPr>
                            <m:t>𝜌</m:t>
                          </m:r>
                        </m:e>
                        <m:sub>
                          <m:sSubSup>
                            <m:sSubSupPr>
                              <m:ctrlPr>
                                <a:rPr lang="en-US" sz="2200" b="0" i="1" smtClean="0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𝑛</m:t>
                              </m:r>
                            </m:sup>
                          </m:sSubSup>
                          <m:r>
                            <a:rPr lang="en-US" sz="2200" i="1">
                              <a:latin typeface="Cambria Math" charset="0"/>
                            </a:rPr>
                            <m:t>𝐵</m:t>
                          </m:r>
                        </m:sub>
                      </m:sSub>
                      <m:r>
                        <a:rPr lang="en-US" sz="2200" i="1">
                          <a:latin typeface="Cambria Math" charset="0"/>
                        </a:rPr>
                        <m:t>|</m:t>
                      </m:r>
                      <m:d>
                        <m:dPr>
                          <m:begChr m:val="|"/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𝜂</m:t>
                              </m:r>
                            </m:e>
                            <m:sub>
                              <m:sSubSup>
                                <m:sSubSupPr>
                                  <m:ctrlPr>
                                    <a:rPr lang="en-US" sz="2200" b="0" i="1" smtClean="0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200" b="0" i="1" smtClean="0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200" b="0" i="1" smtClean="0">
                                      <a:latin typeface="Cambria Math" charset="0"/>
                                    </a:rPr>
                                    <m:t>𝑛</m:t>
                                  </m:r>
                                </m:sup>
                              </m:sSubSup>
                              <m:r>
                                <a:rPr lang="en-US" sz="2200" i="1">
                                  <a:latin typeface="Cambria Math" charset="0"/>
                                </a:rPr>
                                <m:t>𝐵</m:t>
                              </m:r>
                            </m:sub>
                          </m:sSub>
                        </m:e>
                      </m:d>
                      <m:r>
                        <a:rPr lang="en-US" sz="2200">
                          <a:latin typeface="Cambria Math" charset="0"/>
                        </a:rPr>
                        <m:t>−</m:t>
                      </m:r>
                      <m:f>
                        <m:fPr>
                          <m:ctrlPr>
                            <a:rPr lang="bg-BG" sz="2200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200" i="1">
                              <a:latin typeface="Cambria Math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𝛿</m:t>
                              </m:r>
                              <m:r>
                                <a:rPr lang="en-US" sz="2200" i="1"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sz="2200" i="1">
                                  <a:latin typeface="Cambria Math" charset="0"/>
                                </a:rPr>
                                <m:t>𝛿</m:t>
                              </m:r>
                            </m:e>
                          </m:d>
                        </m:num>
                        <m:den>
                          <m:r>
                            <a:rPr lang="en-US" sz="2200" i="1">
                              <a:latin typeface="Cambria Math" charset="0"/>
                            </a:rPr>
                            <m:t>𝛼</m:t>
                          </m:r>
                          <m:r>
                            <a:rPr lang="en-US" sz="2200" i="1">
                              <a:latin typeface="Cambria Math" charset="0"/>
                            </a:rPr>
                            <m:t>−1</m:t>
                          </m:r>
                        </m:den>
                      </m:f>
                    </m:oMath>
                    <m:oMath xmlns:m="http://schemas.openxmlformats.org/officeDocument/2006/math">
                      <m:r>
                        <m:rPr>
                          <m:aln/>
                        </m:rPr>
                        <a:rPr lang="en-US" sz="2200" b="0" i="1" smtClean="0">
                          <a:latin typeface="Cambria Math" charset="0"/>
                        </a:rPr>
                        <m:t>≥</m:t>
                      </m:r>
                      <m:r>
                        <a:rPr lang="en-US" sz="2200" b="0" i="1" smtClean="0">
                          <a:latin typeface="Cambria Math" charset="0"/>
                        </a:rPr>
                        <m:t>𝑛</m:t>
                      </m:r>
                      <m:sSub>
                        <m:sSubPr>
                          <m:ctrlPr>
                            <a:rPr lang="en-US" sz="22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charset="0"/>
                            </a:rPr>
                            <m:t>𝐻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charset="0"/>
                            </a:rPr>
                            <m:t>𝛼</m:t>
                          </m:r>
                        </m:sub>
                      </m:sSub>
                      <m:sSub>
                        <m:sSubPr>
                          <m:ctrlPr>
                            <a:rPr lang="en-US" sz="22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2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200" b="0" i="1" smtClean="0">
                              <a:latin typeface="Cambria Math" charset="0"/>
                            </a:rPr>
                            <m:t>)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charset="0"/>
                            </a:rPr>
                            <m:t>𝜌</m:t>
                          </m:r>
                        </m:sub>
                      </m:sSub>
                      <m:r>
                        <a:rPr lang="en-US" sz="2200" b="0" i="1" smtClean="0">
                          <a:latin typeface="Cambria Math" charset="0"/>
                        </a:rPr>
                        <m:t> −</m:t>
                      </m:r>
                      <m:f>
                        <m:fPr>
                          <m:ctrlPr>
                            <a:rPr lang="bg-BG" sz="22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200" b="0" i="1" smtClean="0">
                              <a:latin typeface="Cambria Math" charset="0"/>
                            </a:rPr>
                            <m:t>𝛼</m:t>
                          </m:r>
                        </m:num>
                        <m:den>
                          <m:r>
                            <a:rPr lang="en-US" sz="2200" b="0" i="1" smtClean="0">
                              <a:latin typeface="Cambria Math" charset="0"/>
                            </a:rPr>
                            <m:t>𝛼</m:t>
                          </m:r>
                          <m:r>
                            <a:rPr lang="en-US" sz="2200" b="0" i="1" smtClean="0">
                              <a:latin typeface="Cambria Math" charset="0"/>
                            </a:rPr>
                            <m:t>−1 </m:t>
                          </m:r>
                        </m:den>
                      </m:f>
                      <m:r>
                        <a:rPr lang="en-US" sz="2200" b="0" i="1" smtClean="0">
                          <a:latin typeface="Cambria Math" charset="0"/>
                        </a:rPr>
                        <m:t>𝑛</m:t>
                      </m:r>
                      <m:sSup>
                        <m:sSupPr>
                          <m:ctrlPr>
                            <a:rPr lang="en-US" sz="2200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200" b="0" i="1" smtClean="0">
                              <a:latin typeface="Cambria Math" charset="0"/>
                            </a:rPr>
                            <m:t>𝛿</m:t>
                          </m:r>
                        </m:e>
                        <m:sup>
                          <m:r>
                            <a:rPr lang="en-US" sz="2200" b="0" i="1" smtClean="0">
                              <a:latin typeface="Cambria Math" charset="0"/>
                            </a:rPr>
                            <m:t>2</m:t>
                          </m:r>
                        </m:sup>
                      </m:sSup>
                      <m:r>
                        <a:rPr lang="en-US" sz="2200" b="0" i="1" smtClean="0">
                          <a:latin typeface="Cambria Math" charset="0"/>
                        </a:rPr>
                        <m:t> − </m:t>
                      </m:r>
                      <m:f>
                        <m:fPr>
                          <m:ctrlPr>
                            <a:rPr lang="bg-BG" sz="22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200" b="0" i="1" smtClean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200" b="0" i="1" smtClean="0">
                              <a:latin typeface="Cambria Math" charset="0"/>
                            </a:rPr>
                            <m:t>𝛼</m:t>
                          </m:r>
                          <m:r>
                            <a:rPr lang="en-US" sz="2200" b="0" i="1" smtClean="0">
                              <a:latin typeface="Cambria Math" charset="0"/>
                            </a:rPr>
                            <m:t>−1</m:t>
                          </m:r>
                        </m:den>
                      </m:f>
                      <m:r>
                        <a:rPr lang="en-US" sz="2200" i="1">
                          <a:latin typeface="Cambria Math" charset="0"/>
                        </a:rPr>
                        <m:t>𝑂</m:t>
                      </m:r>
                      <m:d>
                        <m:d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bg-BG" sz="2200" i="1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sz="2200" i="1">
                                  <a:latin typeface="Cambria Math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200" i="1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𝛿</m:t>
                                  </m:r>
                                </m:e>
                                <m:sup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oMath>
                    <m:oMath xmlns:m="http://schemas.openxmlformats.org/officeDocument/2006/math">
                      <m:r>
                        <m:rPr>
                          <m:aln/>
                        </m:rP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≥</m:t>
                      </m:r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𝑛</m:t>
                      </m:r>
                      <m:d>
                        <m:dPr>
                          <m:ctrlP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𝐻</m:t>
                          </m:r>
                          <m:sSub>
                            <m:sSubPr>
                              <m:ctrlP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ctrlPr>
                                    <a:rPr lang="en-US" sz="2200" b="0" i="1" smtClean="0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2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sz="22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lang="en-US" sz="2200" b="0" i="1" smtClean="0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𝐵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𝜌</m:t>
                              </m:r>
                            </m:sub>
                          </m:sSub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−2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𝑛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𝛿</m:t>
                          </m:r>
                        </m:e>
                      </m:d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− </m:t>
                      </m:r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𝑂</m:t>
                      </m:r>
                      <m:d>
                        <m:dPr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bg-BG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𝛿</m:t>
                                  </m:r>
                                </m:e>
                                <m:sup>
                                  <m:r>
                                    <a:rPr lang="en-US" sz="2200" b="0" i="1" smtClean="0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3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oMath>
                  </m:oMathPara>
                </a14:m>
                <a:endParaRPr lang="en-US" sz="2200" b="0" dirty="0" smtClean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569995"/>
                <a:ext cx="10515600" cy="4158831"/>
              </a:xfrm>
              <a:prstGeom prst="rect">
                <a:avLst/>
              </a:prstGeom>
              <a:blipFill rotWithShape="0">
                <a:blip r:embed="rId2"/>
                <a:stretch>
                  <a:fillRect l="-754" t="-130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ight Brace 4"/>
          <p:cNvSpPr/>
          <p:nvPr/>
        </p:nvSpPr>
        <p:spPr>
          <a:xfrm rot="5400000">
            <a:off x="6371864" y="1862818"/>
            <a:ext cx="474559" cy="2476982"/>
          </a:xfrm>
          <a:prstGeom prst="rightBrac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6142298" y="3275402"/>
                <a:ext cx="1423686" cy="406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=:</m:t>
                          </m:r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𝜂</m:t>
                          </m:r>
                        </m:e>
                        <m:sub>
                          <m:sSubSup>
                            <m:sSubSupPr>
                              <m:ctrlP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p>
                          </m:sSubSup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2298" y="3275402"/>
                <a:ext cx="1423686" cy="40633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08600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9749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solidFill>
                  <a:schemeClr val="accent1">
                    <a:lumMod val="50000"/>
                  </a:schemeClr>
                </a:solidFill>
              </a:rPr>
              <a:t>Approximate independence</a:t>
            </a:r>
            <a:endParaRPr lang="en-US" sz="4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37123-6D8C-8B4C-A1EE-4BA17BE8C320}" type="slidenum">
              <a:rPr lang="en-US" smtClean="0"/>
              <a:t>22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/>
              <p:cNvSpPr txBox="1"/>
              <p:nvPr/>
            </p:nvSpPr>
            <p:spPr>
              <a:xfrm>
                <a:off x="838200" y="1569995"/>
                <a:ext cx="10515600" cy="41588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b="0" i="1">
                            <a:latin typeface="Cambria Math" charset="0"/>
                          </a:rPr>
                          <m:t>𝜌</m:t>
                        </m:r>
                      </m:e>
                      <m:sub>
                        <m:sSubSup>
                          <m:sSubSup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2200" b="0" i="1">
                                <a:latin typeface="Cambria Math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200" b="0" i="1"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200" b="0" i="1">
                                <a:latin typeface="Cambria Math" charset="0"/>
                              </a:rPr>
                              <m:t>𝑛</m:t>
                            </m:r>
                          </m:sup>
                        </m:sSubSup>
                        <m:r>
                          <a:rPr lang="en-US" sz="2200" b="0" i="1">
                            <a:latin typeface="Cambria Math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sz="2200" dirty="0" smtClean="0"/>
                  <a:t> is such that for every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charset="0"/>
                      </a:rPr>
                      <m:t>𝑘</m:t>
                    </m:r>
                  </m:oMath>
                </a14:m>
                <a:r>
                  <a:rPr lang="en-US" sz="2200" dirty="0" smtClean="0"/>
                  <a:t>:</a:t>
                </a:r>
                <a:r>
                  <a:rPr lang="en-US" sz="2200" dirty="0"/>
                  <a:t>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charset="0"/>
                      </a:rPr>
                      <m:t>‖</m:t>
                    </m:r>
                    <m:sSub>
                      <m:sSubPr>
                        <m:ctrlPr>
                          <a:rPr lang="en-US" sz="22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charset="0"/>
                          </a:rPr>
                          <m:t>𝜌</m:t>
                        </m:r>
                      </m:e>
                      <m:sub>
                        <m:sSubSup>
                          <m:sSubSup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2200" i="1">
                                <a:latin typeface="Cambria Math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200" i="1"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200" b="0" i="1" smtClean="0">
                                <a:latin typeface="Cambria Math" charset="0"/>
                              </a:rPr>
                              <m:t>𝑘</m:t>
                            </m:r>
                          </m:sup>
                        </m:sSubSup>
                        <m:r>
                          <a:rPr lang="en-US" sz="2200" i="1">
                            <a:latin typeface="Cambria Math" charset="0"/>
                          </a:rPr>
                          <m:t>𝐵</m:t>
                        </m:r>
                      </m:sub>
                    </m:sSub>
                    <m:r>
                      <a:rPr lang="en-US" sz="2200" b="0" i="1" smtClean="0">
                        <a:latin typeface="Cambria Math" charset="0"/>
                      </a:rPr>
                      <m:t> −</m:t>
                    </m:r>
                    <m:sSub>
                      <m:sSubPr>
                        <m:ctrlPr>
                          <a:rPr lang="en-US" sz="2200" i="1">
                            <a:latin typeface="Cambria Math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22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 charset="0"/>
                              </a:rPr>
                              <m:t>𝜌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2200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b="0" i="1" smtClean="0">
                                    <a:latin typeface="Cambria Math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2200" b="0" i="1" smtClean="0">
                                    <a:latin typeface="Cambria Math" charset="0"/>
                                  </a:rPr>
                                  <m:t>𝑘</m:t>
                                </m:r>
                              </m:sub>
                            </m:sSub>
                          </m:sub>
                        </m:sSub>
                        <m:r>
                          <a:rPr lang="en-US" sz="2200" b="0" i="1" smtClean="0">
                            <a:latin typeface="Cambria Math" charset="0"/>
                          </a:rPr>
                          <m:t>⊗</m:t>
                        </m:r>
                        <m:r>
                          <a:rPr lang="en-US" sz="2200" i="1">
                            <a:latin typeface="Cambria Math" charset="0"/>
                          </a:rPr>
                          <m:t>𝜌</m:t>
                        </m:r>
                      </m:e>
                      <m:sub>
                        <m:sSubSup>
                          <m:sSubSup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2200" i="1">
                                <a:latin typeface="Cambria Math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200" i="1"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200" i="1">
                                <a:latin typeface="Cambria Math" charset="0"/>
                              </a:rPr>
                              <m:t>𝑘</m:t>
                            </m:r>
                            <m:r>
                              <a:rPr lang="en-US" sz="2200" b="0" i="1" smtClean="0">
                                <a:latin typeface="Cambria Math" charset="0"/>
                              </a:rPr>
                              <m:t>−1</m:t>
                            </m:r>
                          </m:sup>
                        </m:sSubSup>
                        <m:r>
                          <a:rPr lang="en-US" sz="2200" i="1">
                            <a:latin typeface="Cambria Math" charset="0"/>
                          </a:rPr>
                          <m:t>𝐵</m:t>
                        </m:r>
                      </m:sub>
                    </m:sSub>
                    <m:sSub>
                      <m:sSubPr>
                        <m:ctrlPr>
                          <a:rPr lang="en-US" sz="2200" b="0" i="1" smtClean="0">
                            <a:latin typeface="Cambria Math" charset="0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‖"/>
                            <m:ctrlPr>
                              <a:rPr lang="en-US" sz="2200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sz="2400">
                                <a:latin typeface="Cambria Math" charset="0"/>
                              </a:rPr>
                              <m:t>​</m:t>
                            </m:r>
                          </m:e>
                        </m:d>
                      </m:e>
                      <m:sub>
                        <m:r>
                          <a:rPr lang="en-US" sz="2200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sz="2200" b="0" i="1" smtClean="0">
                        <a:latin typeface="Cambria Math" charset="0"/>
                      </a:rPr>
                      <m:t>≤</m:t>
                    </m:r>
                    <m:r>
                      <a:rPr lang="en-US" sz="2200" b="0" i="1" smtClean="0">
                        <a:latin typeface="Cambria Math" charset="0"/>
                      </a:rPr>
                      <m:t>𝜖</m:t>
                    </m:r>
                  </m:oMath>
                </a14:m>
                <a:r>
                  <a:rPr lang="en-US" sz="2200" dirty="0" smtClean="0"/>
                  <a:t>. </a:t>
                </a:r>
              </a:p>
              <a:p>
                <a:r>
                  <a:rPr lang="en-US" sz="2200" dirty="0" smtClean="0"/>
                  <a:t>Need to prove that: </a:t>
                </a:r>
                <a:r>
                  <a:rPr lang="en-US" sz="2200" i="1" dirty="0" smtClean="0">
                    <a:latin typeface="Cambria Math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20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22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𝐻</m:t>
                        </m:r>
                      </m:e>
                      <m:sub>
                        <m:r>
                          <a:rPr lang="en-US" sz="22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𝑚𝑖𝑛</m:t>
                        </m:r>
                      </m:sub>
                      <m:sup>
                        <m:r>
                          <a:rPr lang="en-US" sz="22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𝑓</m:t>
                        </m:r>
                        <m:r>
                          <a:rPr lang="en-US" sz="22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en-US" sz="22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𝜖</m:t>
                        </m:r>
                        <m:r>
                          <a:rPr lang="en-US" sz="22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)</m:t>
                        </m:r>
                      </m:sup>
                    </m:sSubSup>
                    <m:sSub>
                      <m:sSubPr>
                        <m:ctrlPr>
                          <a:rPr lang="en-US" sz="22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22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22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2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22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sz="22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p>
                            </m:sSubSup>
                          </m:e>
                          <m:e>
                            <m:r>
                              <a:rPr lang="en-US" sz="22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𝐵</m:t>
                            </m:r>
                          </m:e>
                        </m:d>
                      </m:e>
                      <m:sub>
                        <m:r>
                          <a:rPr lang="en-US" sz="22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𝜌</m:t>
                        </m:r>
                      </m:sub>
                    </m:sSub>
                    <m:r>
                      <a:rPr lang="en-US" sz="2200" b="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≳</m:t>
                    </m:r>
                    <m:r>
                      <a:rPr lang="en-US" sz="2200" b="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𝑛𝐻</m:t>
                    </m:r>
                    <m:sSub>
                      <m:sSubPr>
                        <m:ctrlPr>
                          <a:rPr lang="en-US" sz="2200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2200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200" b="0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b="0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2200" b="0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sz="2200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𝜌</m:t>
                        </m:r>
                      </m:sub>
                    </m:sSub>
                    <m:r>
                      <a:rPr lang="en-US" sz="2200" b="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.</m:t>
                    </m:r>
                  </m:oMath>
                </a14:m>
                <a:endParaRPr lang="en-US" sz="2200" dirty="0" smtClean="0"/>
              </a:p>
              <a:p>
                <a:r>
                  <a:rPr lang="en-US" sz="2200" b="0" dirty="0" smtClean="0">
                    <a:solidFill>
                      <a:schemeClr val="tx1"/>
                    </a:solidFill>
                  </a:rPr>
                  <a:t>For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𝛿</m:t>
                    </m:r>
                    <m:r>
                      <a:rPr lang="en-US" sz="2200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=</m:t>
                    </m:r>
                    <m:r>
                      <a:rPr lang="en-US" sz="2200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𝑂</m:t>
                    </m:r>
                    <m:sSup>
                      <m:sSupPr>
                        <m:ctrlPr>
                          <a:rPr lang="en-US" sz="22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200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sz="22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𝜖</m:t>
                            </m:r>
                            <m:r>
                              <a:rPr lang="en-US" sz="22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sz="220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log</m:t>
                            </m:r>
                            <m:f>
                              <m:fPr>
                                <m:ctrlPr>
                                  <a:rPr lang="bg-BG" sz="22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</m:ctrlPr>
                              </m:fPr>
                              <m:num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sz="2200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200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𝐴</m:t>
                                    </m:r>
                                  </m:e>
                                </m:d>
                              </m:num>
                              <m:den>
                                <m:r>
                                  <a:rPr lang="en-US" sz="22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𝜖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sz="22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1/4</m:t>
                        </m:r>
                      </m:sup>
                    </m:sSup>
                    <m:r>
                      <a:rPr lang="en-US" sz="2200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:</m:t>
                    </m:r>
                  </m:oMath>
                </a14:m>
                <a:r>
                  <a:rPr lang="en-US" sz="2200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200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2200" i="1"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sz="2200" i="1">
                            <a:latin typeface="Cambria Math" charset="0"/>
                          </a:rPr>
                          <m:t>𝑚𝑎𝑥</m:t>
                        </m:r>
                      </m:sub>
                      <m:sup>
                        <m:r>
                          <a:rPr lang="en-US" sz="2200" i="1">
                            <a:latin typeface="Cambria Math" charset="0"/>
                          </a:rPr>
                          <m:t>𝛿</m:t>
                        </m:r>
                      </m:sup>
                    </m:sSubSup>
                    <m:r>
                      <a:rPr lang="en-US" sz="2200" i="1"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sz="22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charset="0"/>
                          </a:rPr>
                          <m:t>𝜌</m:t>
                        </m:r>
                      </m:e>
                      <m:sub>
                        <m:sSubSup>
                          <m:sSubSup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2200" i="1">
                                <a:latin typeface="Cambria Math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200" i="1"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200" i="1">
                                <a:latin typeface="Cambria Math" charset="0"/>
                              </a:rPr>
                              <m:t>𝑛</m:t>
                            </m:r>
                          </m:sup>
                        </m:sSubSup>
                        <m:r>
                          <a:rPr lang="en-US" sz="2200" i="1">
                            <a:latin typeface="Cambria Math" charset="0"/>
                          </a:rPr>
                          <m:t>𝐵</m:t>
                        </m:r>
                      </m:sub>
                    </m:sSub>
                    <m:r>
                      <a:rPr lang="en-US" sz="2200" i="1">
                        <a:latin typeface="Cambria Math" charset="0"/>
                      </a:rPr>
                      <m:t>||</m:t>
                    </m:r>
                    <m:sSub>
                      <m:sSubPr>
                        <m:ctrlPr>
                          <a:rPr lang="en-US" sz="22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charset="0"/>
                          </a:rPr>
                          <m:t> </m:t>
                        </m:r>
                        <m:r>
                          <a:rPr lang="en-US" sz="2200" i="1">
                            <a:latin typeface="Cambria Math" charset="0"/>
                          </a:rPr>
                          <m:t>𝜌</m:t>
                        </m:r>
                      </m:e>
                      <m:sub>
                        <m:sSub>
                          <m:sSub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latin typeface="Cambria Math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200" i="1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en-US" sz="2200" i="1">
                        <a:latin typeface="Cambria Math" charset="0"/>
                      </a:rPr>
                      <m:t>⊗</m:t>
                    </m:r>
                    <m:sSub>
                      <m:sSubPr>
                        <m:ctrlPr>
                          <a:rPr lang="en-US" sz="22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charset="0"/>
                          </a:rPr>
                          <m:t>𝜌</m:t>
                        </m:r>
                      </m:e>
                      <m:sub>
                        <m:sSub>
                          <m:sSub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latin typeface="Cambria Math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200" i="1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sz="2200" i="1">
                        <a:latin typeface="Cambria Math" charset="0"/>
                      </a:rPr>
                      <m:t>⊗⋯</m:t>
                    </m:r>
                    <m:sSub>
                      <m:sSubPr>
                        <m:ctrlPr>
                          <a:rPr lang="en-US" sz="22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charset="0"/>
                          </a:rPr>
                          <m:t>⊗</m:t>
                        </m:r>
                        <m:r>
                          <a:rPr lang="en-US" sz="2200" i="1">
                            <a:latin typeface="Cambria Math" charset="0"/>
                          </a:rPr>
                          <m:t>𝜌</m:t>
                        </m:r>
                      </m:e>
                      <m:sub>
                        <m:r>
                          <a:rPr lang="en-US" sz="2200" i="1">
                            <a:latin typeface="Cambria Math" charset="0"/>
                          </a:rPr>
                          <m:t>𝐵</m:t>
                        </m:r>
                      </m:sub>
                    </m:sSub>
                    <m:r>
                      <a:rPr lang="en-US" sz="2200" b="0" i="1" smtClean="0">
                        <a:latin typeface="Cambria Math" charset="0"/>
                      </a:rPr>
                      <m:t>)</m:t>
                    </m:r>
                    <m:r>
                      <a:rPr lang="en-US" sz="2200" i="1">
                        <a:latin typeface="Cambria Math" charset="0"/>
                      </a:rPr>
                      <m:t>≤</m:t>
                    </m:r>
                    <m:r>
                      <a:rPr lang="en-US" sz="2200" b="0" i="1" smtClean="0">
                        <a:latin typeface="Cambria Math" charset="0"/>
                      </a:rPr>
                      <m:t>𝑛</m:t>
                    </m:r>
                    <m:sSup>
                      <m:sSupPr>
                        <m:ctrlPr>
                          <a:rPr lang="en-US" sz="2200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200" b="0" i="1" smtClean="0">
                            <a:latin typeface="Cambria Math" charset="0"/>
                          </a:rPr>
                          <m:t>𝛿</m:t>
                        </m:r>
                      </m:e>
                      <m:sup>
                        <m:r>
                          <a:rPr lang="en-US" sz="2200" b="0" i="1" smtClean="0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sz="2200" b="0" i="1" smtClean="0">
                        <a:latin typeface="Cambria Math" charset="0"/>
                      </a:rPr>
                      <m:t>+</m:t>
                    </m:r>
                    <m:r>
                      <a:rPr lang="en-US" sz="2200" b="0" i="1" smtClean="0">
                        <a:latin typeface="Cambria Math" charset="0"/>
                      </a:rPr>
                      <m:t>𝑂</m:t>
                    </m:r>
                    <m:d>
                      <m:dPr>
                        <m:ctrlPr>
                          <a:rPr lang="en-US" sz="2200" b="0" i="1" smtClean="0">
                            <a:latin typeface="Cambria Math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bg-BG" sz="2200" b="0" i="1" smtClean="0"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lang="en-US" sz="2200" b="0" i="1" smtClean="0">
                                <a:latin typeface="Cambria Math" charset="0"/>
                              </a:rPr>
                              <m:t>1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sz="2200" b="0" i="1" smtClean="0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sz="2200" b="0" i="1" smtClean="0">
                                    <a:latin typeface="Cambria Math" charset="0"/>
                                  </a:rPr>
                                  <m:t>𝛿</m:t>
                                </m:r>
                              </m:e>
                              <m:sup>
                                <m:r>
                                  <a:rPr lang="en-US" sz="2200" b="0" i="1" smtClean="0">
                                    <a:latin typeface="Cambria Math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</m:oMath>
                </a14:m>
                <a:endParaRPr lang="en-US" sz="2200" b="0" dirty="0" smtClean="0"/>
              </a:p>
              <a:p>
                <a:endParaRPr lang="en-US" sz="2200" dirty="0"/>
              </a:p>
              <a:p>
                <a:r>
                  <a:rPr lang="en-US" sz="2200" b="0" dirty="0" smtClean="0"/>
                  <a:t>Using the entropic triangle inequality,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200" i="1" dirty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200" i="1" dirty="0">
                              <a:latin typeface="Cambria Math" charset="0"/>
                            </a:rPr>
                            <m:t>𝐻</m:t>
                          </m:r>
                        </m:e>
                        <m:sub>
                          <m:r>
                            <a:rPr lang="en-US" sz="2200" i="1" dirty="0">
                              <a:latin typeface="Cambria Math" charset="0"/>
                            </a:rPr>
                            <m:t>𝑚𝑖𝑛</m:t>
                          </m:r>
                        </m:sub>
                        <m:sup>
                          <m:r>
                            <a:rPr lang="en-US" sz="2200" b="0" i="1" dirty="0" smtClean="0">
                              <a:latin typeface="Cambria Math" charset="0"/>
                            </a:rPr>
                            <m:t>2</m:t>
                          </m:r>
                          <m:r>
                            <a:rPr lang="en-US" sz="2200" i="1" dirty="0">
                              <a:latin typeface="Cambria Math" charset="0"/>
                            </a:rPr>
                            <m:t>𝛿</m:t>
                          </m:r>
                        </m:sup>
                      </m:sSubSup>
                      <m:sSub>
                        <m:sSubPr>
                          <m:ctrlPr>
                            <a:rPr lang="en-US" sz="2200" i="1" dirty="0">
                              <a:latin typeface="Cambria Math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200" i="1" dirty="0">
                                  <a:latin typeface="Cambria Math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200" b="0" i="1" dirty="0" smtClean="0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200" i="1" dirty="0">
                                      <a:latin typeface="Cambria Math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200" b="0" i="1" dirty="0" smtClean="0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200" b="0" i="1" dirty="0" smtClean="0">
                                      <a:latin typeface="Cambria Math" charset="0"/>
                                    </a:rPr>
                                    <m:t>𝑛</m:t>
                                  </m:r>
                                </m:sup>
                              </m:sSubSup>
                            </m:e>
                            <m:e>
                              <m:r>
                                <a:rPr lang="en-US" sz="2200" i="1" dirty="0">
                                  <a:latin typeface="Cambria Math" charset="0"/>
                                </a:rPr>
                                <m:t>𝐵</m:t>
                              </m:r>
                            </m:e>
                          </m:d>
                        </m:e>
                        <m:sub>
                          <m:r>
                            <a:rPr lang="en-US" sz="2200" i="1" dirty="0">
                              <a:latin typeface="Cambria Math" charset="0"/>
                            </a:rPr>
                            <m:t>𝜌</m:t>
                          </m:r>
                        </m:sub>
                      </m:sSub>
                      <m:r>
                        <m:rPr>
                          <m:aln/>
                        </m:rPr>
                        <a:rPr lang="en-US" sz="2200" i="1" dirty="0">
                          <a:latin typeface="Cambria Math" charset="0"/>
                        </a:rPr>
                        <m:t>≥</m:t>
                      </m:r>
                      <m:sSub>
                        <m:sSub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charset="0"/>
                            </a:rPr>
                            <m:t>𝐻</m:t>
                          </m:r>
                        </m:e>
                        <m:sub>
                          <m:r>
                            <a:rPr lang="en-US" sz="2200" i="1">
                              <a:latin typeface="Cambria Math" charset="0"/>
                            </a:rPr>
                            <m:t>𝛼</m:t>
                          </m:r>
                        </m:sub>
                      </m:sSub>
                      <m:sSub>
                        <m:sSub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200" b="0" i="1" smtClean="0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200" b="0" i="1" smtClean="0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200" b="0" i="1" smtClean="0">
                                      <a:latin typeface="Cambria Math" charset="0"/>
                                    </a:rPr>
                                    <m:t>𝑛</m:t>
                                  </m:r>
                                </m:sup>
                              </m:sSubSup>
                            </m:e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𝐵</m:t>
                              </m:r>
                            </m:e>
                          </m:d>
                        </m:e>
                        <m:sub>
                          <m:r>
                            <a:rPr lang="en-US" sz="2200" i="1">
                              <a:latin typeface="Cambria Math" charset="0"/>
                            </a:rPr>
                            <m:t>𝜂</m:t>
                          </m:r>
                        </m:sub>
                      </m:sSub>
                      <m:r>
                        <a:rPr lang="en-US" sz="2200" i="1">
                          <a:latin typeface="Cambria Math" charset="0"/>
                        </a:rPr>
                        <m:t>−</m:t>
                      </m:r>
                      <m:sSubSup>
                        <m:sSubSup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bSupPr>
                        <m:e>
                          <m:f>
                            <m:fPr>
                              <m:ctrlPr>
                                <a:rPr lang="bg-BG" sz="2200" i="1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sz="2200" i="1">
                                  <a:latin typeface="Cambria Math" charset="0"/>
                                </a:rPr>
                                <m:t>𝛼</m:t>
                              </m:r>
                            </m:num>
                            <m:den>
                              <m:r>
                                <a:rPr lang="en-US" sz="2200" i="1">
                                  <a:latin typeface="Cambria Math" charset="0"/>
                                </a:rPr>
                                <m:t>𝛼</m:t>
                              </m:r>
                              <m:r>
                                <a:rPr lang="en-US" sz="2200" i="1">
                                  <a:latin typeface="Cambria Math" charset="0"/>
                                </a:rPr>
                                <m:t>−1</m:t>
                              </m:r>
                            </m:den>
                          </m:f>
                          <m:r>
                            <a:rPr lang="en-US" sz="2200" i="1">
                              <a:latin typeface="Cambria Math" charset="0"/>
                            </a:rPr>
                            <m:t>𝐷</m:t>
                          </m:r>
                        </m:e>
                        <m:sub>
                          <m:r>
                            <a:rPr lang="en-US" sz="2200" i="1">
                              <a:latin typeface="Cambria Math" charset="0"/>
                            </a:rPr>
                            <m:t>𝑚𝑎𝑥</m:t>
                          </m:r>
                        </m:sub>
                        <m:sup>
                          <m:r>
                            <a:rPr lang="en-US" sz="2200" i="1">
                              <a:latin typeface="Cambria Math" charset="0"/>
                            </a:rPr>
                            <m:t>𝛿</m:t>
                          </m:r>
                        </m:sup>
                      </m:sSubSup>
                      <m:r>
                        <a:rPr lang="en-US" sz="2200" i="1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charset="0"/>
                            </a:rPr>
                            <m:t>𝜌</m:t>
                          </m:r>
                        </m:e>
                        <m:sub>
                          <m:sSubSup>
                            <m:sSubSupPr>
                              <m:ctrlPr>
                                <a:rPr lang="en-US" sz="2200" b="0" i="1" smtClean="0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𝑛</m:t>
                              </m:r>
                            </m:sup>
                          </m:sSubSup>
                          <m:r>
                            <a:rPr lang="en-US" sz="2200" i="1">
                              <a:latin typeface="Cambria Math" charset="0"/>
                            </a:rPr>
                            <m:t>𝐵</m:t>
                          </m:r>
                        </m:sub>
                      </m:sSub>
                      <m:r>
                        <a:rPr lang="en-US" sz="2200" i="1">
                          <a:latin typeface="Cambria Math" charset="0"/>
                        </a:rPr>
                        <m:t>|</m:t>
                      </m:r>
                      <m:d>
                        <m:dPr>
                          <m:begChr m:val="|"/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𝜂</m:t>
                              </m:r>
                            </m:e>
                            <m:sub>
                              <m:sSubSup>
                                <m:sSubSupPr>
                                  <m:ctrlPr>
                                    <a:rPr lang="en-US" sz="2200" b="0" i="1" smtClean="0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200" b="0" i="1" smtClean="0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200" b="0" i="1" smtClean="0">
                                      <a:latin typeface="Cambria Math" charset="0"/>
                                    </a:rPr>
                                    <m:t>𝑛</m:t>
                                  </m:r>
                                </m:sup>
                              </m:sSubSup>
                              <m:r>
                                <a:rPr lang="en-US" sz="2200" i="1">
                                  <a:latin typeface="Cambria Math" charset="0"/>
                                </a:rPr>
                                <m:t>𝐵</m:t>
                              </m:r>
                            </m:sub>
                          </m:sSub>
                        </m:e>
                      </m:d>
                      <m:r>
                        <a:rPr lang="en-US" sz="2200">
                          <a:latin typeface="Cambria Math" charset="0"/>
                        </a:rPr>
                        <m:t>−</m:t>
                      </m:r>
                      <m:f>
                        <m:fPr>
                          <m:ctrlPr>
                            <a:rPr lang="bg-BG" sz="2200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200" i="1">
                              <a:latin typeface="Cambria Math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𝛿</m:t>
                              </m:r>
                              <m:r>
                                <a:rPr lang="en-US" sz="2200" i="1"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sz="2200" i="1">
                                  <a:latin typeface="Cambria Math" charset="0"/>
                                </a:rPr>
                                <m:t>𝛿</m:t>
                              </m:r>
                            </m:e>
                          </m:d>
                        </m:num>
                        <m:den>
                          <m:r>
                            <a:rPr lang="en-US" sz="2200" i="1">
                              <a:latin typeface="Cambria Math" charset="0"/>
                            </a:rPr>
                            <m:t>𝛼</m:t>
                          </m:r>
                          <m:r>
                            <a:rPr lang="en-US" sz="2200" i="1">
                              <a:latin typeface="Cambria Math" charset="0"/>
                            </a:rPr>
                            <m:t>−1</m:t>
                          </m:r>
                        </m:den>
                      </m:f>
                    </m:oMath>
                    <m:oMath xmlns:m="http://schemas.openxmlformats.org/officeDocument/2006/math">
                      <m:r>
                        <m:rPr>
                          <m:aln/>
                        </m:rPr>
                        <a:rPr lang="en-US" sz="2200" b="0" i="1" smtClean="0">
                          <a:latin typeface="Cambria Math" charset="0"/>
                        </a:rPr>
                        <m:t>≥</m:t>
                      </m:r>
                      <m:r>
                        <a:rPr lang="en-US" sz="2200" b="0" i="1" smtClean="0">
                          <a:latin typeface="Cambria Math" charset="0"/>
                        </a:rPr>
                        <m:t>𝑛</m:t>
                      </m:r>
                      <m:sSub>
                        <m:sSubPr>
                          <m:ctrlPr>
                            <a:rPr lang="en-US" sz="22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charset="0"/>
                            </a:rPr>
                            <m:t>𝐻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charset="0"/>
                            </a:rPr>
                            <m:t>𝛼</m:t>
                          </m:r>
                        </m:sub>
                      </m:sSub>
                      <m:sSub>
                        <m:sSubPr>
                          <m:ctrlPr>
                            <a:rPr lang="en-US" sz="22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200" i="1">
                              <a:latin typeface="Cambria Math" charset="0"/>
                            </a:rPr>
                            <m:t>)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charset="0"/>
                            </a:rPr>
                            <m:t>𝜌</m:t>
                          </m:r>
                        </m:sub>
                      </m:sSub>
                      <m:r>
                        <a:rPr lang="en-US" sz="2200" b="0" i="1" smtClean="0">
                          <a:latin typeface="Cambria Math" charset="0"/>
                        </a:rPr>
                        <m:t> −</m:t>
                      </m:r>
                      <m:f>
                        <m:fPr>
                          <m:ctrlPr>
                            <a:rPr lang="bg-BG" sz="22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200" b="0" i="1" smtClean="0">
                              <a:latin typeface="Cambria Math" charset="0"/>
                            </a:rPr>
                            <m:t>𝛼</m:t>
                          </m:r>
                        </m:num>
                        <m:den>
                          <m:r>
                            <a:rPr lang="en-US" sz="2200" b="0" i="1" smtClean="0">
                              <a:latin typeface="Cambria Math" charset="0"/>
                            </a:rPr>
                            <m:t>𝛼</m:t>
                          </m:r>
                          <m:r>
                            <a:rPr lang="en-US" sz="2200" b="0" i="1" smtClean="0">
                              <a:latin typeface="Cambria Math" charset="0"/>
                            </a:rPr>
                            <m:t>−1 </m:t>
                          </m:r>
                        </m:den>
                      </m:f>
                      <m:r>
                        <a:rPr lang="en-US" sz="2200" b="0" i="1" smtClean="0">
                          <a:latin typeface="Cambria Math" charset="0"/>
                        </a:rPr>
                        <m:t>𝑛</m:t>
                      </m:r>
                      <m:sSup>
                        <m:sSupPr>
                          <m:ctrlPr>
                            <a:rPr lang="en-US" sz="2200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200" b="0" i="1" smtClean="0">
                              <a:latin typeface="Cambria Math" charset="0"/>
                            </a:rPr>
                            <m:t>𝛿</m:t>
                          </m:r>
                        </m:e>
                        <m:sup>
                          <m:r>
                            <a:rPr lang="en-US" sz="2200" b="0" i="1" smtClean="0">
                              <a:latin typeface="Cambria Math" charset="0"/>
                            </a:rPr>
                            <m:t>2</m:t>
                          </m:r>
                        </m:sup>
                      </m:sSup>
                      <m:r>
                        <a:rPr lang="en-US" sz="2200" b="0" i="1" smtClean="0">
                          <a:latin typeface="Cambria Math" charset="0"/>
                        </a:rPr>
                        <m:t> − </m:t>
                      </m:r>
                      <m:f>
                        <m:fPr>
                          <m:ctrlPr>
                            <a:rPr lang="bg-BG" sz="22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200" b="0" i="1" smtClean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200" b="0" i="1" smtClean="0">
                              <a:latin typeface="Cambria Math" charset="0"/>
                            </a:rPr>
                            <m:t>𝛼</m:t>
                          </m:r>
                          <m:r>
                            <a:rPr lang="en-US" sz="2200" b="0" i="1" smtClean="0">
                              <a:latin typeface="Cambria Math" charset="0"/>
                            </a:rPr>
                            <m:t>−1</m:t>
                          </m:r>
                        </m:den>
                      </m:f>
                      <m:r>
                        <a:rPr lang="en-US" sz="2200" i="1">
                          <a:latin typeface="Cambria Math" charset="0"/>
                        </a:rPr>
                        <m:t>𝑂</m:t>
                      </m:r>
                      <m:d>
                        <m:d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bg-BG" sz="2200" i="1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sz="2200" i="1">
                                  <a:latin typeface="Cambria Math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200" i="1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𝛿</m:t>
                                  </m:r>
                                </m:e>
                                <m:sup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oMath>
                    <m:oMath xmlns:m="http://schemas.openxmlformats.org/officeDocument/2006/math">
                      <m:r>
                        <m:rPr>
                          <m:aln/>
                        </m:rPr>
                        <a:rPr lang="en-US" sz="2200" b="0" i="1" smtClean="0">
                          <a:latin typeface="Cambria Math" charset="0"/>
                        </a:rPr>
                        <m:t>≥</m:t>
                      </m:r>
                      <m:r>
                        <a:rPr lang="en-US" sz="2200" b="0" i="1" smtClean="0">
                          <a:latin typeface="Cambria Math" charset="0"/>
                        </a:rPr>
                        <m:t>𝑛</m:t>
                      </m:r>
                      <m:d>
                        <m:dPr>
                          <m:ctrlPr>
                            <a:rPr lang="en-US" sz="22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latin typeface="Cambria Math" charset="0"/>
                            </a:rPr>
                            <m:t>𝐻</m:t>
                          </m:r>
                          <m:sSub>
                            <m:sSubPr>
                              <m:ctrlPr>
                                <a:rPr lang="en-US" sz="22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2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200" i="1">
                                  <a:latin typeface="Cambria Math" charset="0"/>
                                </a:rPr>
                                <m:t>)</m:t>
                              </m:r>
                            </m:e>
                            <m:sub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𝜌</m:t>
                              </m:r>
                            </m:sub>
                          </m:sSub>
                          <m:r>
                            <a:rPr lang="en-US" sz="2200" b="0" i="1" smtClean="0">
                              <a:latin typeface="Cambria Math" charset="0"/>
                            </a:rPr>
                            <m:t>−2</m:t>
                          </m:r>
                          <m:r>
                            <a:rPr lang="en-US" sz="2200" b="0" i="1" smtClean="0">
                              <a:latin typeface="Cambria Math" charset="0"/>
                            </a:rPr>
                            <m:t>𝛿</m:t>
                          </m:r>
                        </m:e>
                      </m:d>
                      <m:r>
                        <a:rPr lang="en-US" sz="2200" b="0" i="1" smtClean="0">
                          <a:latin typeface="Cambria Math" charset="0"/>
                        </a:rPr>
                        <m:t>− </m:t>
                      </m:r>
                      <m:r>
                        <a:rPr lang="en-US" sz="2200" i="1">
                          <a:latin typeface="Cambria Math" charset="0"/>
                        </a:rPr>
                        <m:t>𝑂</m:t>
                      </m:r>
                      <m:d>
                        <m:d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bg-BG" sz="2200" i="1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sz="2200" i="1">
                                  <a:latin typeface="Cambria Math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200" i="1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𝛿</m:t>
                                  </m:r>
                                </m:e>
                                <m:sup>
                                  <m:r>
                                    <a:rPr lang="en-US" sz="2200" b="0" i="1" smtClean="0">
                                      <a:latin typeface="Cambria Math" charset="0"/>
                                    </a:rPr>
                                    <m:t>3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oMath>
                  </m:oMathPara>
                </a14:m>
                <a:endParaRPr lang="en-US" sz="2200" b="0" dirty="0" smtClean="0"/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569995"/>
                <a:ext cx="10515600" cy="4158831"/>
              </a:xfrm>
              <a:prstGeom prst="rect">
                <a:avLst/>
              </a:prstGeom>
              <a:blipFill rotWithShape="0">
                <a:blip r:embed="rId2"/>
                <a:stretch>
                  <a:fillRect l="-754" t="-130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ight Brace 4"/>
          <p:cNvSpPr/>
          <p:nvPr/>
        </p:nvSpPr>
        <p:spPr>
          <a:xfrm rot="5400000">
            <a:off x="6371864" y="1862818"/>
            <a:ext cx="474559" cy="2476982"/>
          </a:xfrm>
          <a:prstGeom prst="rightBrac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6142298" y="3275402"/>
                <a:ext cx="1423686" cy="406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=:</m:t>
                          </m:r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𝜂</m:t>
                          </m:r>
                        </m:e>
                        <m:sub>
                          <m:sSubSup>
                            <m:sSubSupPr>
                              <m:ctrlP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p>
                          </m:sSubSup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2298" y="3275402"/>
                <a:ext cx="1423686" cy="40633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1064871" y="5267161"/>
                <a:ext cx="2199190" cy="923330"/>
              </a:xfrm>
              <a:prstGeom prst="rect">
                <a:avLst/>
              </a:prstGeom>
              <a:noFill/>
              <a:ln w="19050">
                <a:solidFill>
                  <a:srgbClr val="C0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0" dirty="0" smtClean="0">
                    <a:solidFill>
                      <a:srgbClr val="C00000"/>
                    </a:solidFill>
                  </a:rPr>
                  <a:t>Choose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𝛼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=1+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𝛿</m:t>
                    </m:r>
                  </m:oMath>
                </a14:m>
                <a:r>
                  <a:rPr lang="en-US" dirty="0" smtClean="0">
                    <a:solidFill>
                      <a:srgbClr val="C00000"/>
                    </a:solidFill>
                  </a:rPr>
                  <a:t> and use continuity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𝛼</m:t>
                        </m:r>
                      </m:sub>
                    </m:sSub>
                  </m:oMath>
                </a14:m>
                <a:r>
                  <a:rPr lang="en-US" dirty="0" smtClean="0">
                    <a:solidFill>
                      <a:srgbClr val="C00000"/>
                    </a:solidFill>
                  </a:rPr>
                  <a:t>:</a:t>
                </a:r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4871" y="5267161"/>
                <a:ext cx="2199190" cy="923330"/>
              </a:xfrm>
              <a:prstGeom prst="rect">
                <a:avLst/>
              </a:prstGeom>
              <a:blipFill rotWithShape="0">
                <a:blip r:embed="rId4"/>
                <a:stretch>
                  <a:fillRect l="-2204" t="-1935" r="-1928" b="-8387"/>
                </a:stretch>
              </a:blipFill>
              <a:ln w="19050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/>
          <p:cNvCxnSpPr/>
          <p:nvPr/>
        </p:nvCxnSpPr>
        <p:spPr>
          <a:xfrm flipV="1">
            <a:off x="3264060" y="5370653"/>
            <a:ext cx="601884" cy="358174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5904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9749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Quick and dirty proofs of </a:t>
            </a:r>
            <a:r>
              <a:rPr lang="en-US" sz="4000" dirty="0" smtClean="0"/>
              <a:t>security</a:t>
            </a:r>
            <a:endParaRPr lang="en-US" sz="4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37123-6D8C-8B4C-A1EE-4BA17BE8C320}" type="slidenum">
              <a:rPr lang="en-US" smtClean="0"/>
              <a:t>23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838200" y="1569995"/>
                <a:ext cx="10515600" cy="45968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dirty="0" smtClean="0"/>
                  <a:t>For CHSH based sequential device-independent quantum key distribution (DIQKD), it can easily be shown that there exists a winning threshold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i="1" smtClean="0">
                            <a:latin typeface="Cambria Math" charset="0"/>
                          </a:rPr>
                          <m:t>𝜔</m:t>
                        </m:r>
                      </m:e>
                      <m:sub>
                        <m:r>
                          <a:rPr lang="en-US" sz="2200" b="0" i="1" smtClean="0">
                            <a:latin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200" b="0" dirty="0" smtClean="0"/>
                  <a:t>, such that if the protocol does not abort:</a:t>
                </a:r>
              </a:p>
              <a:p>
                <a:endParaRPr lang="en-US" sz="2200" b="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charset="0"/>
                        </a:rPr>
                        <m:t>𝐻</m:t>
                      </m:r>
                      <m:sSub>
                        <m:sSubPr>
                          <m:ctrlPr>
                            <a:rPr lang="en-US" sz="2200" b="0" i="1" smtClean="0">
                              <a:latin typeface="Cambria Math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2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2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0" i="1" smtClean="0">
                                      <a:latin typeface="Cambria Math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200" b="0" i="1" smtClean="0">
                                      <a:latin typeface="Cambria Math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  <m:e>
                              <m:sSubSup>
                                <m:sSubSupPr>
                                  <m:ctrlPr>
                                    <a:rPr lang="en-US" sz="2200" b="0" i="1" smtClean="0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200" b="0" i="1" smtClean="0">
                                      <a:latin typeface="Cambria Math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200" b="0" i="1" smtClean="0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200" b="0" i="1" smtClean="0">
                                      <a:latin typeface="Cambria Math" charset="0"/>
                                    </a:rPr>
                                    <m:t>𝑘</m:t>
                                  </m:r>
                                  <m:r>
                                    <a:rPr lang="en-US" sz="2200" b="0" i="1" smtClean="0">
                                      <a:latin typeface="Cambria Math" charset="0"/>
                                    </a:rPr>
                                    <m:t>−1</m:t>
                                  </m:r>
                                </m:sup>
                              </m:sSub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200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200" b="0" i="0" smtClean="0">
                                      <a:latin typeface="Cambria Math" charset="0"/>
                                    </a:rPr>
                                    <m:t>Ev</m:t>
                                  </m:r>
                                  <m:sSup>
                                    <m:sSupPr>
                                      <m:ctrlPr>
                                        <a:rPr lang="en-US" sz="2200" b="0" i="1" smtClean="0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n-US" sz="2200" b="0" i="0" smtClean="0">
                                          <a:latin typeface="Cambria Math" charset="0"/>
                                        </a:rPr>
                                        <m:t>e</m:t>
                                      </m:r>
                                    </m:e>
                                    <m:sup>
                                      <m:r>
                                        <m:rPr>
                                          <m:nor/>
                                        </m:rPr>
                                        <a:rPr lang="en-US" sz="2200" b="0" i="0" smtClean="0">
                                          <a:latin typeface="Cambria Math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m:rPr>
                                      <m:nor/>
                                    </m:rPr>
                                    <a:rPr lang="en-US" sz="2200" b="0" i="0" smtClean="0">
                                      <a:latin typeface="Cambria Math" charset="0"/>
                                    </a:rPr>
                                    <m:t>s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sz="2200" b="0" i="0" smtClean="0">
                                      <a:latin typeface="Cambria Math" charset="0"/>
                                    </a:rPr>
                                    <m:t> 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sz="2200" b="0" i="0" smtClean="0">
                                      <a:latin typeface="Cambria Math" charset="0"/>
                                    </a:rPr>
                                    <m:t>info</m:t>
                                  </m:r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sz="2200" b="0" i="1" smtClean="0">
                              <a:latin typeface="Cambria Math" charset="0"/>
                            </a:rPr>
                            <m:t>𝜌</m:t>
                          </m:r>
                        </m:sub>
                      </m:sSub>
                      <m:r>
                        <a:rPr lang="en-US" sz="2200" i="1">
                          <a:latin typeface="Cambria Math" charset="0"/>
                        </a:rPr>
                        <m:t>≥</m:t>
                      </m:r>
                      <m:r>
                        <a:rPr lang="en-US" sz="2200" b="0" i="1" smtClean="0">
                          <a:latin typeface="Cambria Math" charset="0"/>
                        </a:rPr>
                        <m:t>1−</m:t>
                      </m:r>
                      <m:r>
                        <a:rPr lang="en-US" sz="2200" b="0" i="1" smtClean="0">
                          <a:latin typeface="Cambria Math" charset="0"/>
                        </a:rPr>
                        <m:t>𝜖</m:t>
                      </m:r>
                    </m:oMath>
                  </m:oMathPara>
                </a14:m>
                <a:endParaRPr lang="en-US" sz="2200" b="0" dirty="0" smtClean="0"/>
              </a:p>
              <a:p>
                <a:endParaRPr lang="en-US" sz="2200" dirty="0"/>
              </a:p>
              <a:p>
                <a:r>
                  <a:rPr lang="en-US" sz="2200" dirty="0"/>
                  <a:t>f</a:t>
                </a:r>
                <a:r>
                  <a:rPr lang="en-US" sz="2200" b="0" dirty="0" smtClean="0"/>
                  <a:t>or every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charset="0"/>
                      </a:rPr>
                      <m:t>𝑘</m:t>
                    </m:r>
                  </m:oMath>
                </a14:m>
                <a:r>
                  <a:rPr lang="en-US" sz="2200" b="0" dirty="0" smtClean="0"/>
                  <a:t>. </a:t>
                </a:r>
              </a:p>
              <a:p>
                <a:r>
                  <a:rPr lang="en-US" sz="2200" b="0" dirty="0" smtClean="0"/>
                  <a:t>This implies that: </a:t>
                </a:r>
              </a:p>
              <a:p>
                <a:endParaRPr lang="en-US" sz="2200" b="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>
                          <a:latin typeface="Cambria Math" charset="0"/>
                        </a:rPr>
                        <m:t>‖</m:t>
                      </m:r>
                      <m:sSub>
                        <m:sSub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charset="0"/>
                            </a:rPr>
                            <m:t>𝜌</m:t>
                          </m:r>
                        </m:e>
                        <m:sub>
                          <m:sSubSup>
                            <m:sSubSup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200" i="1">
                                  <a:latin typeface="Cambria Math" charset="0"/>
                                </a:rPr>
                                <m:t>𝑘</m:t>
                              </m:r>
                            </m:sup>
                          </m:sSubSup>
                          <m:r>
                            <a:rPr lang="en-US" sz="2200" b="0" i="1" smtClean="0">
                              <a:latin typeface="Cambria Math" charset="0"/>
                            </a:rPr>
                            <m:t>𝐸</m:t>
                          </m:r>
                        </m:sub>
                      </m:sSub>
                      <m:r>
                        <a:rPr lang="en-US" sz="2200" i="1">
                          <a:latin typeface="Cambria Math" charset="0"/>
                        </a:rPr>
                        <m:t> −</m:t>
                      </m:r>
                      <m:sSub>
                        <m:sSub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𝜌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2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𝑘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sz="2200" i="1">
                              <a:latin typeface="Cambria Math" charset="0"/>
                            </a:rPr>
                            <m:t>⊗</m:t>
                          </m:r>
                          <m:r>
                            <a:rPr lang="en-US" sz="2200" i="1">
                              <a:latin typeface="Cambria Math" charset="0"/>
                            </a:rPr>
                            <m:t>𝜌</m:t>
                          </m:r>
                        </m:e>
                        <m:sub>
                          <m:sSubSup>
                            <m:sSubSup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200" i="1">
                                  <a:latin typeface="Cambria Math" charset="0"/>
                                </a:rPr>
                                <m:t>𝑘</m:t>
                              </m:r>
                              <m:r>
                                <a:rPr lang="en-US" sz="2200" i="1">
                                  <a:latin typeface="Cambria Math" charset="0"/>
                                </a:rPr>
                                <m:t>−1</m:t>
                              </m:r>
                            </m:sup>
                          </m:sSubSup>
                          <m:r>
                            <a:rPr lang="en-US" sz="2200" b="0" i="1" smtClean="0">
                              <a:latin typeface="Cambria Math" charset="0"/>
                            </a:rPr>
                            <m:t>𝐸</m:t>
                          </m:r>
                        </m:sub>
                      </m:sSub>
                      <m:sSub>
                        <m:sSub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‖"/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400">
                                  <a:latin typeface="Cambria Math" charset="0"/>
                                </a:rPr>
                                <m:t>​</m:t>
                              </m:r>
                            </m:e>
                          </m:d>
                        </m:e>
                        <m:sub>
                          <m:r>
                            <a:rPr lang="en-US" sz="2200" i="1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sz="2200" i="1">
                          <a:latin typeface="Cambria Math" charset="0"/>
                        </a:rPr>
                        <m:t>≤</m:t>
                      </m:r>
                      <m:r>
                        <m:rPr>
                          <m:nor/>
                        </m:rPr>
                        <a:rPr lang="en-US" sz="2200" b="0" i="0" smtClean="0">
                          <a:latin typeface="Cambria Math" charset="0"/>
                        </a:rPr>
                        <m:t>small</m:t>
                      </m:r>
                      <m:d>
                        <m:dPr>
                          <m:ctrlPr>
                            <a:rPr lang="en-US" sz="22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200" i="1">
                              <a:latin typeface="Cambria Math" charset="0"/>
                            </a:rPr>
                            <m:t>𝜖</m:t>
                          </m:r>
                        </m:e>
                      </m:d>
                    </m:oMath>
                  </m:oMathPara>
                </a14:m>
                <a:endParaRPr lang="en-US" sz="2200" dirty="0" smtClean="0"/>
              </a:p>
              <a:p>
                <a:endParaRPr lang="en-US" sz="2200" dirty="0" smtClean="0"/>
              </a:p>
              <a:p>
                <a:r>
                  <a:rPr lang="en-US" sz="2200" dirty="0" smtClean="0"/>
                  <a:t>which in turn implies: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200" i="1" dirty="0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2200" i="1" dirty="0">
                            <a:latin typeface="Cambria Math" charset="0"/>
                          </a:rPr>
                          <m:t>𝐻</m:t>
                        </m:r>
                      </m:e>
                      <m:sub>
                        <m:r>
                          <a:rPr lang="en-US" sz="2200" i="1" dirty="0">
                            <a:latin typeface="Cambria Math" charset="0"/>
                          </a:rPr>
                          <m:t>𝑚𝑖𝑛</m:t>
                        </m:r>
                      </m:sub>
                      <m:sup>
                        <m:r>
                          <a:rPr lang="en-US" sz="2200" b="0" i="1" dirty="0" smtClean="0">
                            <a:latin typeface="Cambria Math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2200" b="0" i="1" dirty="0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sz="2200" b="0" i="1" dirty="0" smtClean="0">
                                <a:latin typeface="Cambria Math" charset="0"/>
                              </a:rPr>
                              <m:t>𝜖</m:t>
                            </m:r>
                          </m:e>
                        </m:d>
                      </m:sup>
                    </m:sSubSup>
                    <m:sSub>
                      <m:sSubPr>
                        <m:ctrlPr>
                          <a:rPr lang="en-US" sz="2200" i="1" dirty="0">
                            <a:latin typeface="Cambria Math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2200" i="1" dirty="0">
                                <a:latin typeface="Cambria Math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2200" i="1" dirty="0">
                                    <a:latin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200" i="1" dirty="0">
                                    <a:latin typeface="Cambria Math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2200" i="1" dirty="0"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sz="2200" i="1" dirty="0">
                                    <a:latin typeface="Cambria Math" charset="0"/>
                                  </a:rPr>
                                  <m:t>𝑛</m:t>
                                </m:r>
                              </m:sup>
                            </m:sSubSup>
                          </m:e>
                          <m:e>
                            <m:r>
                              <a:rPr lang="en-US" sz="2200" b="0" i="1" dirty="0" smtClean="0">
                                <a:latin typeface="Cambria Math" charset="0"/>
                              </a:rPr>
                              <m:t>𝐸</m:t>
                            </m:r>
                          </m:e>
                        </m:d>
                      </m:e>
                      <m:sub>
                        <m:r>
                          <a:rPr lang="en-US" sz="2200" i="1" dirty="0">
                            <a:latin typeface="Cambria Math" charset="0"/>
                          </a:rPr>
                          <m:t>𝜌</m:t>
                        </m:r>
                      </m:sub>
                    </m:sSub>
                    <m:r>
                      <m:rPr>
                        <m:aln/>
                      </m:rPr>
                      <a:rPr lang="en-US" sz="2200" i="1" dirty="0">
                        <a:latin typeface="Cambria Math" charset="0"/>
                      </a:rPr>
                      <m:t>≥</m:t>
                    </m:r>
                    <m:r>
                      <m:rPr>
                        <m:sty m:val="p"/>
                      </m:rPr>
                      <a:rPr lang="en-US" sz="2200" b="0" i="0" dirty="0" smtClean="0">
                        <a:latin typeface="Cambria Math" charset="0"/>
                      </a:rPr>
                      <m:t>Ω</m:t>
                    </m:r>
                    <m:d>
                      <m:dPr>
                        <m:ctrlPr>
                          <a:rPr lang="en-US" sz="2200" b="0" i="1" dirty="0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200" b="0" i="1" dirty="0" smtClean="0">
                            <a:latin typeface="Cambria Math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sz="2200" b="0" dirty="0" smtClean="0"/>
                  <a:t>.</a:t>
                </a: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569995"/>
                <a:ext cx="10515600" cy="4596836"/>
              </a:xfrm>
              <a:prstGeom prst="rect">
                <a:avLst/>
              </a:prstGeom>
              <a:blipFill rotWithShape="0">
                <a:blip r:embed="rId2"/>
                <a:stretch>
                  <a:fillRect l="-754" t="-928" r="-58" b="-1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Freeform 14"/>
          <p:cNvSpPr/>
          <p:nvPr/>
        </p:nvSpPr>
        <p:spPr>
          <a:xfrm>
            <a:off x="3204100" y="3462323"/>
            <a:ext cx="1365813" cy="277793"/>
          </a:xfrm>
          <a:custGeom>
            <a:avLst/>
            <a:gdLst>
              <a:gd name="connsiteX0" fmla="*/ 1342663 w 1342663"/>
              <a:gd name="connsiteY0" fmla="*/ 0 h 300942"/>
              <a:gd name="connsiteX1" fmla="*/ 717630 w 1342663"/>
              <a:gd name="connsiteY1" fmla="*/ 300942 h 300942"/>
              <a:gd name="connsiteX2" fmla="*/ 0 w 1342663"/>
              <a:gd name="connsiteY2" fmla="*/ 0 h 300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42663" h="300942">
                <a:moveTo>
                  <a:pt x="1342663" y="0"/>
                </a:moveTo>
                <a:cubicBezTo>
                  <a:pt x="1142035" y="150471"/>
                  <a:pt x="941407" y="300942"/>
                  <a:pt x="717630" y="300942"/>
                </a:cubicBezTo>
                <a:cubicBezTo>
                  <a:pt x="493853" y="300942"/>
                  <a:pt x="0" y="0"/>
                  <a:pt x="0" y="0"/>
                </a:cubicBezTo>
              </a:path>
            </a:pathLst>
          </a:custGeom>
          <a:noFill/>
          <a:ln w="19050">
            <a:solidFill>
              <a:srgbClr val="C0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1004910" y="2797480"/>
                <a:ext cx="2199190" cy="923330"/>
              </a:xfrm>
              <a:prstGeom prst="rect">
                <a:avLst/>
              </a:prstGeom>
              <a:noFill/>
              <a:ln w="19050">
                <a:solidFill>
                  <a:srgbClr val="C0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0" dirty="0" smtClean="0">
                    <a:solidFill>
                      <a:srgbClr val="C00000"/>
                    </a:solidFill>
                  </a:rPr>
                  <a:t>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 smtClean="0">
                    <a:solidFill>
                      <a:srgbClr val="C00000"/>
                    </a:solidFill>
                  </a:rPr>
                  <a:t> is Alice’s answer in the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</a:rPr>
                      <m:t>𝑘</m:t>
                    </m:r>
                  </m:oMath>
                </a14:m>
                <a:r>
                  <a:rPr lang="en-US" dirty="0" err="1" smtClean="0">
                    <a:solidFill>
                      <a:srgbClr val="C00000"/>
                    </a:solidFill>
                  </a:rPr>
                  <a:t>th</a:t>
                </a:r>
                <a:r>
                  <a:rPr lang="en-US" dirty="0" smtClean="0">
                    <a:solidFill>
                      <a:srgbClr val="C00000"/>
                    </a:solidFill>
                  </a:rPr>
                  <a:t> round</a:t>
                </a:r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4910" y="2797480"/>
                <a:ext cx="2199190" cy="923330"/>
              </a:xfrm>
              <a:prstGeom prst="rect">
                <a:avLst/>
              </a:prstGeom>
              <a:blipFill rotWithShape="0">
                <a:blip r:embed="rId3"/>
                <a:stretch>
                  <a:fillRect l="-2198" t="-2597" b="-8442"/>
                </a:stretch>
              </a:blipFill>
              <a:ln w="19050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/>
          <p:cNvSpPr txBox="1"/>
          <p:nvPr/>
        </p:nvSpPr>
        <p:spPr>
          <a:xfrm>
            <a:off x="9154610" y="3462323"/>
            <a:ext cx="2199190" cy="1754326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b="0" dirty="0" smtClean="0">
                <a:solidFill>
                  <a:srgbClr val="C00000"/>
                </a:solidFill>
              </a:rPr>
              <a:t>Problem is that the </a:t>
            </a:r>
            <a:r>
              <a:rPr lang="en-US" dirty="0">
                <a:solidFill>
                  <a:srgbClr val="C00000"/>
                </a:solidFill>
              </a:rPr>
              <a:t>winning </a:t>
            </a:r>
            <a:r>
              <a:rPr lang="en-US" dirty="0" smtClean="0">
                <a:solidFill>
                  <a:srgbClr val="C00000"/>
                </a:solidFill>
              </a:rPr>
              <a:t>threshold depends on the smoothing parameter (/security parameter).</a:t>
            </a:r>
            <a:endParaRPr lang="en-US" dirty="0">
              <a:solidFill>
                <a:srgbClr val="C00000"/>
              </a:solidFill>
            </a:endParaRPr>
          </a:p>
        </p:txBody>
      </p:sp>
      <p:cxnSp>
        <p:nvCxnSpPr>
          <p:cNvPr id="22" name="Straight Arrow Connector 21"/>
          <p:cNvCxnSpPr>
            <a:stCxn id="19" idx="1"/>
          </p:cNvCxnSpPr>
          <p:nvPr/>
        </p:nvCxnSpPr>
        <p:spPr>
          <a:xfrm flipH="1" flipV="1">
            <a:off x="7352978" y="2321244"/>
            <a:ext cx="1801632" cy="2018242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>
            <a:off x="3975100" y="4339486"/>
            <a:ext cx="5179511" cy="1312014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964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9749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solidFill>
                  <a:schemeClr val="accent1">
                    <a:lumMod val="50000"/>
                  </a:schemeClr>
                </a:solidFill>
              </a:rPr>
              <a:t>Source correlations</a:t>
            </a:r>
            <a:endParaRPr lang="en-US" sz="4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37123-6D8C-8B4C-A1EE-4BA17BE8C320}" type="slidenum">
              <a:rPr lang="en-US" smtClean="0"/>
              <a:t>24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8585" y="2992410"/>
            <a:ext cx="1657975" cy="1929669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>
            <a:off x="4577975" y="3920939"/>
            <a:ext cx="694482" cy="115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3111815" y="3590813"/>
                <a:ext cx="1599458" cy="6399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002060"/>
                          </a:solidFill>
                          <a:latin typeface="Cambria Math" charset="0"/>
                        </a:rPr>
                        <m:t>𝑥</m:t>
                      </m:r>
                      <m:sSub>
                        <m:sSubPr>
                          <m:ctrlPr>
                            <a:rPr lang="en-US" b="0" i="1" dirty="0" smtClean="0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∈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𝑅</m:t>
                          </m:r>
                        </m:sub>
                      </m:sSub>
                      <m:d>
                        <m:dPr>
                          <m:begChr m:val="{"/>
                          <m:endChr m:val="}"/>
                          <m:ctrlPr>
                            <a:rPr lang="en-US" b="0" i="1" dirty="0" smtClean="0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0,1</m:t>
                          </m:r>
                        </m:e>
                      </m:d>
                      <m:r>
                        <a:rPr lang="en-US" b="0" i="1" dirty="0" smtClean="0">
                          <a:solidFill>
                            <a:srgbClr val="002060"/>
                          </a:solidFill>
                          <a:latin typeface="Cambria Math" charset="0"/>
                        </a:rPr>
                        <m:t>,  </m:t>
                      </m:r>
                      <m:r>
                        <a:rPr lang="en-US" b="0" i="1" dirty="0" smtClean="0">
                          <a:solidFill>
                            <a:srgbClr val="002060"/>
                          </a:solidFill>
                          <a:latin typeface="Cambria Math" charset="0"/>
                        </a:rPr>
                        <m:t>𝜃</m:t>
                      </m:r>
                      <m:sSub>
                        <m:sSubPr>
                          <m:ctrlPr>
                            <a:rPr lang="en-US" b="0" i="1" dirty="0" smtClean="0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∈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𝑅</m:t>
                          </m:r>
                        </m:sub>
                      </m:sSub>
                      <m:r>
                        <a:rPr lang="en-US" b="0" i="1" dirty="0" smtClean="0">
                          <a:solidFill>
                            <a:srgbClr val="002060"/>
                          </a:solidFill>
                          <a:latin typeface="Cambria Math" charset="0"/>
                        </a:rPr>
                        <m:t>{</m:t>
                      </m:r>
                      <m:r>
                        <a:rPr lang="en-US" b="0" i="1" dirty="0" smtClean="0">
                          <a:solidFill>
                            <a:srgbClr val="002060"/>
                          </a:solidFill>
                          <a:latin typeface="Cambria Math" charset="0"/>
                        </a:rPr>
                        <m:t>𝑋</m:t>
                      </m:r>
                      <m:r>
                        <a:rPr lang="en-US" b="0" i="1" dirty="0" smtClean="0">
                          <a:solidFill>
                            <a:srgbClr val="002060"/>
                          </a:solidFill>
                          <a:latin typeface="Cambria Math" charset="0"/>
                        </a:rPr>
                        <m:t>,</m:t>
                      </m:r>
                      <m:r>
                        <a:rPr lang="en-US" b="0" i="1" dirty="0" smtClean="0">
                          <a:solidFill>
                            <a:srgbClr val="002060"/>
                          </a:solidFill>
                          <a:latin typeface="Cambria Math" charset="0"/>
                        </a:rPr>
                        <m:t>𝑍</m:t>
                      </m:r>
                      <m:r>
                        <a:rPr lang="en-US" b="0" i="1" dirty="0" smtClean="0">
                          <a:solidFill>
                            <a:srgbClr val="002060"/>
                          </a:solidFill>
                          <a:latin typeface="Cambria Math" charset="0"/>
                        </a:rPr>
                        <m:t>}</m:t>
                      </m:r>
                    </m:oMath>
                  </m:oMathPara>
                </a14:m>
                <a:endParaRPr lang="en-US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1815" y="3590813"/>
                <a:ext cx="1599458" cy="639983"/>
              </a:xfrm>
              <a:prstGeom prst="rect">
                <a:avLst/>
              </a:prstGeom>
              <a:blipFill rotWithShape="0">
                <a:blip r:embed="rId3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6888625" y="3757189"/>
                <a:ext cx="159945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d>
                            <m:dPr>
                              <m:begChr m:val="|"/>
                              <m:endChr m:val="⟩"/>
                              <m:ctrlPr>
                                <a:rPr lang="en-US" sz="2000" b="0" i="1" smtClean="0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e>
                          </m:d>
                        </m:e>
                        <m:sub>
                          <m:r>
                            <a:rPr lang="en-US" sz="2000" b="0" i="1" smtClean="0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𝜃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8625" y="3757189"/>
                <a:ext cx="1599458" cy="40011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/>
          <p:cNvCxnSpPr/>
          <p:nvPr/>
        </p:nvCxnSpPr>
        <p:spPr>
          <a:xfrm>
            <a:off x="6586372" y="3945667"/>
            <a:ext cx="694482" cy="115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/>
          <p:cNvSpPr/>
          <p:nvPr/>
        </p:nvSpPr>
        <p:spPr>
          <a:xfrm>
            <a:off x="5272457" y="3299410"/>
            <a:ext cx="1313915" cy="1222788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5427298" y="3761001"/>
            <a:ext cx="1004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Source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8070318" y="2525136"/>
                <a:ext cx="3469641" cy="27713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State produced by Alice in every round: </a:t>
                </a:r>
              </a:p>
              <a:p>
                <a:endParaRPr lang="en-US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𝜌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𝑋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charset="0"/>
                            </a:rPr>
                            <m:t>Θ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𝐴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 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𝜃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bg-BG" b="0" i="1" smtClean="0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charset="0"/>
                                </a:rPr>
                                <m:t>4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𝜃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⟩⟨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𝜃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|⊗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𝐻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charset="0"/>
                                </a:rPr>
                                <m:t>𝜃</m:t>
                              </m:r>
                            </m:sup>
                          </m:sSup>
                          <m:r>
                            <a:rPr lang="en-US" i="1">
                              <a:latin typeface="Cambria Math" charset="0"/>
                            </a:rPr>
                            <m:t>|</m:t>
                          </m:r>
                          <m:r>
                            <a:rPr lang="en-US" i="1">
                              <a:latin typeface="Cambria Math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charset="0"/>
                            </a:rPr>
                            <m:t>⟩⟨</m:t>
                          </m:r>
                          <m:r>
                            <a:rPr lang="en-US" i="1">
                              <a:latin typeface="Cambria Math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charset="0"/>
                            </a:rPr>
                            <m:t>|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𝐻</m:t>
                              </m:r>
                            </m:e>
                            <m:sup>
                              <m:r>
                                <a:rPr lang="en-US" i="1">
                                  <a:latin typeface="Cambria Math" charset="0"/>
                                </a:rPr>
                                <m:t>𝜃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 smtClean="0"/>
              </a:p>
              <a:p>
                <a:endParaRPr lang="en-US" dirty="0" smtClean="0"/>
              </a:p>
              <a:p>
                <a:r>
                  <a:rPr lang="en-US" dirty="0" smtClean="0"/>
                  <a:t>and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𝑛</m:t>
                    </m:r>
                  </m:oMath>
                </a14:m>
                <a:r>
                  <a:rPr lang="en-US" dirty="0" smtClean="0"/>
                  <a:t> rounds, Alice produces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𝜌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𝑋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charset="0"/>
                          </a:rPr>
                          <m:t>Θ</m:t>
                        </m:r>
                        <m:r>
                          <a:rPr lang="en-US" i="1">
                            <a:latin typeface="Cambria Math" charset="0"/>
                          </a:rPr>
                          <m:t>𝐴</m:t>
                        </m:r>
                      </m:sub>
                      <m:sup>
                        <m:r>
                          <a:rPr lang="en-US" b="0" i="1" smtClean="0">
                            <a:latin typeface="Cambria Math" charset="0"/>
                          </a:rPr>
                          <m:t>⊗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𝑛</m:t>
                        </m:r>
                      </m:sup>
                    </m:sSubSup>
                  </m:oMath>
                </a14:m>
                <a:r>
                  <a:rPr lang="en-US" dirty="0" smtClean="0"/>
                  <a:t>.</a:t>
                </a: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0318" y="2525136"/>
                <a:ext cx="3469641" cy="2771336"/>
              </a:xfrm>
              <a:prstGeom prst="rect">
                <a:avLst/>
              </a:prstGeom>
              <a:blipFill rotWithShape="0">
                <a:blip r:embed="rId5"/>
                <a:stretch>
                  <a:fillRect l="-1582" t="-1099" b="-26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/>
          <p:cNvSpPr txBox="1"/>
          <p:nvPr/>
        </p:nvSpPr>
        <p:spPr>
          <a:xfrm>
            <a:off x="838200" y="1285516"/>
            <a:ext cx="105156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smtClean="0">
                <a:solidFill>
                  <a:srgbClr val="002060"/>
                </a:solidFill>
              </a:rPr>
              <a:t>BB84 QKD protocol with perfect source: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1198585" y="2329782"/>
                <a:ext cx="244225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solidFill>
                      <a:schemeClr val="tx1"/>
                    </a:solidFill>
                  </a:rPr>
                  <a:t>In each round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charset="0"/>
                      </a:rPr>
                      <m:t>: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585" y="2329782"/>
                <a:ext cx="2442258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2250" t="-6557"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4265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9749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solidFill>
                  <a:schemeClr val="accent1">
                    <a:lumMod val="50000"/>
                  </a:schemeClr>
                </a:solidFill>
              </a:rPr>
              <a:t>Approximate independence: applications</a:t>
            </a:r>
            <a:endParaRPr lang="en-US" sz="4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37123-6D8C-8B4C-A1EE-4BA17BE8C320}" type="slidenum">
              <a:rPr lang="en-US" smtClean="0"/>
              <a:t>25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838200" y="1569995"/>
                <a:ext cx="10515600" cy="25389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b="1" u="sng" dirty="0" smtClean="0"/>
                  <a:t>Dealing with source correlations:</a:t>
                </a:r>
              </a:p>
              <a:p>
                <a:endParaRPr lang="en-US" sz="2200" dirty="0"/>
              </a:p>
              <a:p>
                <a:r>
                  <a:rPr lang="en-US" sz="2200" dirty="0" smtClean="0"/>
                  <a:t>Suppose the source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charset="0"/>
                          </a:rPr>
                          <m:t>𝜌</m:t>
                        </m:r>
                      </m:e>
                      <m:sub>
                        <m:sSubSup>
                          <m:sSubSupPr>
                            <m:ctrlPr>
                              <a:rPr lang="en-US" sz="2200" b="0" i="1" smtClean="0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2200" b="0" i="1" smtClean="0">
                                <a:latin typeface="Cambria Math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200" b="0" i="1" smtClean="0">
                                <a:latin typeface="Cambria Math" charset="0"/>
                              </a:rPr>
                              <m:t>𝑛</m:t>
                            </m:r>
                          </m:sup>
                        </m:sSubSup>
                        <m:sSubSup>
                          <m:sSubSupPr>
                            <m:ctrlPr>
                              <a:rPr lang="en-US" sz="2200" b="0" i="1" smtClean="0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sz="2200" b="0" i="0" smtClean="0">
                                <a:latin typeface="Cambria Math" charset="0"/>
                              </a:rPr>
                              <m:t>Θ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200" b="0" i="1" smtClean="0">
                                <a:latin typeface="Cambria Math" charset="0"/>
                              </a:rPr>
                              <m:t>𝑛</m:t>
                            </m:r>
                          </m:sup>
                        </m:sSubSup>
                        <m:sSubSup>
                          <m:sSubSupPr>
                            <m:ctrlPr>
                              <a:rPr lang="en-US" sz="2200" b="0" i="1" smtClean="0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2200" b="0" i="1" smtClean="0">
                                <a:latin typeface="Cambria Math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200" b="0" i="1" smtClean="0">
                                <a:latin typeface="Cambria Math" charset="0"/>
                              </a:rPr>
                              <m:t>𝑛</m:t>
                            </m:r>
                          </m:sup>
                        </m:sSubSup>
                      </m:sub>
                    </m:sSub>
                  </m:oMath>
                </a14:m>
                <a:r>
                  <a:rPr lang="en-US" sz="2200" dirty="0" smtClean="0"/>
                  <a:t> satisfies the assumptions: </a:t>
                </a:r>
              </a:p>
              <a:p>
                <a:endParaRPr lang="en-US" sz="2200" dirty="0" smtClean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200" dirty="0" smtClean="0"/>
                  <a:t>Local states are approximately correct: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charset="0"/>
                          </a:rPr>
                          <m:t>‖</m:t>
                        </m:r>
                        <m:sSub>
                          <m:sSubPr>
                            <m:ctrlPr>
                              <a:rPr lang="en-US" sz="22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 charset="0"/>
                              </a:rPr>
                              <m:t>𝜌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2200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i="1">
                                    <a:latin typeface="Cambria Math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2200" b="0" i="1" smtClean="0">
                                    <a:latin typeface="Cambria Math" charset="0"/>
                                  </a:rPr>
                                  <m:t>𝑘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200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2200">
                                    <a:latin typeface="Cambria Math" charset="0"/>
                                  </a:rPr>
                                  <m:t>Θ</m:t>
                                </m:r>
                              </m:e>
                              <m:sub>
                                <m:r>
                                  <a:rPr lang="en-US" sz="2200" b="0" i="1" smtClean="0">
                                    <a:latin typeface="Cambria Math" charset="0"/>
                                  </a:rPr>
                                  <m:t>𝑘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200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i="1">
                                    <a:latin typeface="Cambria Math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2200" b="0" i="1" smtClean="0">
                                    <a:latin typeface="Cambria Math" charset="0"/>
                                  </a:rPr>
                                  <m:t>𝑘</m:t>
                                </m:r>
                              </m:sub>
                            </m:sSub>
                          </m:sub>
                        </m:sSub>
                        <m:r>
                          <a:rPr lang="en-US" sz="2200" b="0" i="1" smtClean="0">
                            <a:latin typeface="Cambria Math" charset="0"/>
                          </a:rPr>
                          <m:t> − </m:t>
                        </m:r>
                        <m:acc>
                          <m:accPr>
                            <m:chr m:val="̂"/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latin typeface="Cambria Math" charset="0"/>
                              </a:rPr>
                              <m:t>𝜌</m:t>
                            </m:r>
                          </m:e>
                        </m:acc>
                      </m:e>
                      <m:sub>
                        <m:r>
                          <a:rPr lang="en-US" sz="2200" i="1">
                            <a:latin typeface="Cambria Math" charset="0"/>
                          </a:rPr>
                          <m:t>𝑋</m:t>
                        </m:r>
                        <m:r>
                          <m:rPr>
                            <m:sty m:val="p"/>
                          </m:rPr>
                          <a:rPr lang="en-US" sz="2200">
                            <a:latin typeface="Cambria Math" charset="0"/>
                          </a:rPr>
                          <m:t>Θ</m:t>
                        </m:r>
                        <m:r>
                          <a:rPr lang="en-US" sz="2200" i="1">
                            <a:latin typeface="Cambria Math" charset="0"/>
                          </a:rPr>
                          <m:t>𝐴</m:t>
                        </m:r>
                      </m:sub>
                    </m:sSub>
                    <m:sSub>
                      <m:sSubPr>
                        <m:ctrlPr>
                          <a:rPr lang="en-US" sz="2200" b="0" i="1" smtClean="0">
                            <a:latin typeface="Cambria Math" charset="0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‖"/>
                            <m:ctrlPr>
                              <a:rPr lang="en-US" sz="2200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sz="2400">
                                <a:latin typeface="Cambria Math" charset="0"/>
                              </a:rPr>
                              <m:t>​</m:t>
                            </m:r>
                          </m:e>
                        </m:d>
                      </m:e>
                      <m:sub>
                        <m:r>
                          <a:rPr lang="en-US" sz="2200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sz="2200" b="0" i="1" smtClean="0">
                        <a:latin typeface="Cambria Math" charset="0"/>
                      </a:rPr>
                      <m:t>≤</m:t>
                    </m:r>
                    <m:r>
                      <a:rPr lang="en-US" sz="2200" b="0" i="1" smtClean="0">
                        <a:latin typeface="Cambria Math" charset="0"/>
                      </a:rPr>
                      <m:t>𝜖</m:t>
                    </m:r>
                  </m:oMath>
                </a14:m>
                <a:r>
                  <a:rPr lang="en-US" sz="2200" dirty="0" smtClean="0"/>
                  <a:t>.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200" dirty="0" smtClean="0"/>
                  <a:t>Classical random variables are perfectly produced</a:t>
                </a:r>
              </a:p>
              <a:p>
                <a:endParaRPr lang="en-US" sz="2200" dirty="0" smtClean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569995"/>
                <a:ext cx="10515600" cy="2538965"/>
              </a:xfrm>
              <a:prstGeom prst="rect">
                <a:avLst/>
              </a:prstGeom>
              <a:blipFill rotWithShape="0">
                <a:blip r:embed="rId2"/>
                <a:stretch>
                  <a:fillRect l="-754" t="-1683" b="-4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14154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9749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solidFill>
                  <a:schemeClr val="accent1">
                    <a:lumMod val="50000"/>
                  </a:schemeClr>
                </a:solidFill>
              </a:rPr>
              <a:t>Approximate independence: applications</a:t>
            </a:r>
            <a:endParaRPr lang="en-US" sz="4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37123-6D8C-8B4C-A1EE-4BA17BE8C320}" type="slidenum">
              <a:rPr lang="en-US" smtClean="0"/>
              <a:t>26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838200" y="1569994"/>
                <a:ext cx="10515600" cy="40764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b="1" u="sng" dirty="0" smtClean="0">
                    <a:solidFill>
                      <a:schemeClr val="tx1"/>
                    </a:solidFill>
                  </a:rPr>
                  <a:t>Dealing with source correlations:</a:t>
                </a:r>
              </a:p>
              <a:p>
                <a:r>
                  <a:rPr lang="en-US" sz="2200" dirty="0" smtClean="0"/>
                  <a:t> </a:t>
                </a:r>
              </a:p>
              <a:p>
                <a:r>
                  <a:rPr lang="en-US" sz="2200" b="0" dirty="0" smtClean="0"/>
                  <a:t>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charset="0"/>
                          </a:rPr>
                          <m:t>𝜖</m:t>
                        </m:r>
                      </m:e>
                      <m:sub>
                        <m:r>
                          <a:rPr lang="en-US" sz="2200" b="0" i="1" smtClean="0">
                            <a:latin typeface="Cambria Math" charset="0"/>
                          </a:rPr>
                          <m:t>𝑠</m:t>
                        </m:r>
                      </m:sub>
                    </m:sSub>
                    <m:r>
                      <a:rPr lang="en-US" sz="2200" b="0" i="1" smtClean="0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sz="2200" b="0" i="1" smtClean="0">
                            <a:latin typeface="Cambria Math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200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200" i="1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sz="2200" i="1">
                                    <a:latin typeface="Cambria Math" charset="0"/>
                                  </a:rPr>
                                  <m:t>𝑔</m:t>
                                </m:r>
                              </m:e>
                              <m:sup>
                                <m:r>
                                  <a:rPr lang="en-US" sz="2200" i="1"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US" sz="2200" b="0" i="1" smtClean="0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sz="2200" b="0" i="1" smtClean="0">
                                    <a:latin typeface="Cambria Math" charset="0"/>
                                  </a:rPr>
                                  <m:t>𝜖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sz="2200" b="0" i="1" smtClean="0">
                            <a:latin typeface="Cambria Math" charset="0"/>
                          </a:rPr>
                          <m:t>1/4</m:t>
                        </m:r>
                      </m:sup>
                    </m:sSup>
                  </m:oMath>
                </a14:m>
                <a:r>
                  <a:rPr lang="en-US" sz="2200" dirty="0" smtClean="0"/>
                  <a:t>:</a:t>
                </a:r>
              </a:p>
              <a:p>
                <a:endParaRPr lang="en-US" sz="22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200" b="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200" i="1">
                              <a:latin typeface="Cambria Math" charset="0"/>
                            </a:rPr>
                            <m:t>𝐷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charset="0"/>
                            </a:rPr>
                            <m:t>𝑚𝑎𝑥</m:t>
                          </m:r>
                        </m:sub>
                        <m:sup>
                          <m:sSub>
                            <m:sSub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𝜖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charset="0"/>
                                </a:rPr>
                                <m:t>𝑠</m:t>
                              </m:r>
                            </m:sub>
                          </m:sSub>
                        </m:sup>
                      </m:sSubSup>
                      <m:d>
                        <m:d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𝜌</m:t>
                              </m:r>
                            </m:e>
                            <m:sub>
                              <m:sSubSup>
                                <m:sSubSupPr>
                                  <m:ctrlPr>
                                    <a:rPr lang="en-US" sz="2200" i="1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𝑛</m:t>
                                  </m:r>
                                </m:sup>
                              </m:sSubSup>
                              <m:sSubSup>
                                <m:sSubSupPr>
                                  <m:ctrlPr>
                                    <a:rPr lang="en-US" sz="2200" i="1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200">
                                      <a:latin typeface="Cambria Math" charset="0"/>
                                    </a:rPr>
                                    <m:t>Θ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𝑛</m:t>
                                  </m:r>
                                </m:sup>
                              </m:sSubSup>
                              <m:sSubSup>
                                <m:sSubSupPr>
                                  <m:ctrlPr>
                                    <a:rPr lang="en-US" sz="2200" i="1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𝑛</m:t>
                                  </m:r>
                                </m:sup>
                              </m:sSubSup>
                            </m:sub>
                          </m:sSub>
                          <m:r>
                            <a:rPr lang="en-US" sz="2200" i="1">
                              <a:latin typeface="Cambria Math" charset="0"/>
                            </a:rPr>
                            <m:t> ||</m:t>
                          </m:r>
                          <m:sSubSup>
                            <m:sSubSup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2200" i="1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𝜌</m:t>
                                  </m:r>
                                </m:e>
                              </m:acc>
                            </m:e>
                            <m:sub>
                              <m:sSub>
                                <m:sSubPr>
                                  <m:ctrlPr>
                                    <a:rPr lang="en-US" sz="22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2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200">
                                      <a:latin typeface="Cambria Math" charset="0"/>
                                    </a:rPr>
                                    <m:t>Θ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2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  <m:sup>
                              <m:d>
                                <m:dPr>
                                  <m:ctrlPr>
                                    <a:rPr lang="en-US" sz="2200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𝜖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sz="2200" i="1">
                              <a:latin typeface="Cambria Math" charset="0"/>
                            </a:rPr>
                            <m:t>⊗⋯⊗</m:t>
                          </m:r>
                          <m:sSubSup>
                            <m:sSubSup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2200" i="1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𝜌</m:t>
                                  </m:r>
                                </m:e>
                              </m:acc>
                            </m:e>
                            <m:sub>
                              <m:sSub>
                                <m:sSubPr>
                                  <m:ctrlPr>
                                    <a:rPr lang="en-US" sz="22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𝑛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2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200">
                                      <a:latin typeface="Cambria Math" charset="0"/>
                                    </a:rPr>
                                    <m:t>Θ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𝑛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2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𝑛</m:t>
                                  </m:r>
                                </m:sub>
                              </m:sSub>
                            </m:sub>
                            <m:sup>
                              <m:d>
                                <m:dPr>
                                  <m:ctrlPr>
                                    <a:rPr lang="en-US" sz="2200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𝜖</m:t>
                                  </m:r>
                                </m:e>
                              </m:d>
                            </m:sup>
                          </m:sSubSup>
                        </m:e>
                      </m:d>
                      <m:r>
                        <a:rPr lang="en-US" sz="2200" i="1">
                          <a:latin typeface="Cambria Math" charset="0"/>
                        </a:rPr>
                        <m:t>≤</m:t>
                      </m:r>
                      <m:r>
                        <a:rPr lang="en-US" sz="2200" i="1">
                          <a:latin typeface="Cambria Math" charset="0"/>
                        </a:rPr>
                        <m:t>𝑛</m:t>
                      </m:r>
                      <m:rad>
                        <m:radPr>
                          <m:degHide m:val="on"/>
                          <m:ctrlPr>
                            <a:rPr lang="en-US" sz="2200" i="1" smtClean="0">
                              <a:latin typeface="Cambria Math" charset="0"/>
                            </a:rPr>
                          </m:ctrlPr>
                        </m:radPr>
                        <m:deg/>
                        <m:e>
                          <m:r>
                            <a:rPr lang="en-US" sz="2200" i="1">
                              <a:latin typeface="Cambria Math" charset="0"/>
                            </a:rPr>
                            <m:t>𝑔</m:t>
                          </m:r>
                          <m:r>
                            <a:rPr lang="en-US" sz="2200" i="1">
                              <a:latin typeface="Cambria Math" charset="0"/>
                            </a:rPr>
                            <m:t>′</m:t>
                          </m:r>
                          <m:d>
                            <m:d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𝜖</m:t>
                              </m:r>
                            </m:e>
                          </m:d>
                        </m:e>
                      </m:rad>
                      <m:r>
                        <a:rPr lang="en-US" sz="2200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sz="22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charset="0"/>
                            </a:rPr>
                            <m:t>𝑂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charset="0"/>
                            </a:rPr>
                            <m:t>𝜖</m:t>
                          </m:r>
                        </m:sub>
                      </m:sSub>
                      <m:r>
                        <a:rPr lang="en-US" sz="2200" b="0" i="1" smtClean="0">
                          <a:latin typeface="Cambria Math" charset="0"/>
                        </a:rPr>
                        <m:t>(1)</m:t>
                      </m:r>
                    </m:oMath>
                  </m:oMathPara>
                </a14:m>
                <a:endParaRPr lang="en-US" sz="2200" dirty="0" smtClean="0"/>
              </a:p>
              <a:p>
                <a:endParaRPr lang="en-US" sz="2200" dirty="0" smtClean="0"/>
              </a:p>
              <a:p>
                <a:r>
                  <a:rPr lang="en-US" sz="2200" dirty="0" smtClean="0"/>
                  <a:t>Using the triangle inequality: </a:t>
                </a:r>
              </a:p>
              <a:p>
                <a:endParaRPr lang="en-US" sz="220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200" i="1" dirty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200" i="1" dirty="0">
                              <a:latin typeface="Cambria Math" charset="0"/>
                            </a:rPr>
                            <m:t>𝐻</m:t>
                          </m:r>
                        </m:e>
                        <m:sub>
                          <m:r>
                            <a:rPr lang="en-US" sz="2200" i="1" dirty="0">
                              <a:latin typeface="Cambria Math" charset="0"/>
                            </a:rPr>
                            <m:t>𝑚𝑖𝑛</m:t>
                          </m:r>
                        </m:sub>
                        <m:sup>
                          <m:sSub>
                            <m:sSubPr>
                              <m:ctrlPr>
                                <a:rPr lang="en-US" sz="2200" b="0" i="1" dirty="0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i="1" dirty="0">
                                  <a:latin typeface="Cambria Math" charset="0"/>
                                </a:rPr>
                                <m:t>𝜖</m:t>
                              </m:r>
                            </m:e>
                            <m:sub>
                              <m:r>
                                <a:rPr lang="en-US" sz="2200" b="0" i="1" dirty="0" smtClean="0">
                                  <a:latin typeface="Cambria Math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sz="2200" i="1" dirty="0">
                              <a:latin typeface="Cambria Math" charset="0"/>
                            </a:rPr>
                            <m:t>+</m:t>
                          </m:r>
                          <m:r>
                            <a:rPr lang="en-US" sz="2200" i="1" dirty="0">
                              <a:latin typeface="Cambria Math" charset="0"/>
                            </a:rPr>
                            <m:t>𝛿</m:t>
                          </m:r>
                        </m:sup>
                      </m:sSubSup>
                      <m:sSub>
                        <m:sSubPr>
                          <m:ctrlPr>
                            <a:rPr lang="en-US" sz="2200" i="1" dirty="0">
                              <a:latin typeface="Cambria Math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200" i="1" dirty="0">
                                  <a:latin typeface="Cambria Math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200" b="0" i="1" dirty="0" smtClean="0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200" b="0" i="1" dirty="0" smtClean="0">
                                      <a:latin typeface="Cambria Math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200" b="0" i="1" dirty="0" smtClean="0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200" b="0" i="1" dirty="0" smtClean="0">
                                      <a:latin typeface="Cambria Math" charset="0"/>
                                    </a:rPr>
                                    <m:t>𝑛</m:t>
                                  </m:r>
                                </m:sup>
                              </m:sSubSup>
                            </m:e>
                            <m:e>
                              <m:r>
                                <a:rPr lang="en-US" sz="2200" b="0" i="1" dirty="0" smtClean="0">
                                  <a:latin typeface="Cambria Math" charset="0"/>
                                </a:rPr>
                                <m:t>𝐸</m:t>
                              </m:r>
                              <m:sSubSup>
                                <m:sSubSupPr>
                                  <m:ctrlPr>
                                    <a:rPr lang="en-US" sz="2200" b="0" i="1" dirty="0" smtClean="0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200" b="0" i="0" dirty="0" smtClean="0">
                                      <a:latin typeface="Cambria Math" charset="0"/>
                                    </a:rPr>
                                    <m:t>Θ</m:t>
                                  </m:r>
                                </m:e>
                                <m:sub>
                                  <m:r>
                                    <a:rPr lang="en-US" sz="2200" b="0" i="1" dirty="0" smtClean="0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200" b="0" i="1" dirty="0" smtClean="0">
                                      <a:latin typeface="Cambria Math" charset="0"/>
                                    </a:rPr>
                                    <m:t>𝑛</m:t>
                                  </m:r>
                                </m:sup>
                              </m:sSubSup>
                              <m:sSubSup>
                                <m:sSubSupPr>
                                  <m:ctrlPr>
                                    <a:rPr lang="en-US" sz="2200" b="0" i="1" dirty="0" smtClean="0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200" b="0" i="1" dirty="0" smtClean="0">
                                          <a:latin typeface="Cambria Math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200" b="0" i="0" dirty="0" smtClean="0">
                                          <a:latin typeface="Cambria Math" charset="0"/>
                                        </a:rPr>
                                        <m:t>Θ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200" b="0" i="1" dirty="0" smtClean="0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200" b="0" i="1" dirty="0" smtClean="0">
                                      <a:latin typeface="Cambria Math" charset="0"/>
                                    </a:rPr>
                                    <m:t>𝑛</m:t>
                                  </m:r>
                                </m:sup>
                              </m:sSubSup>
                            </m:e>
                          </m:d>
                        </m:e>
                        <m:sub>
                          <m:r>
                            <a:rPr lang="en-US" sz="2200" b="0" i="1" dirty="0" smtClean="0">
                              <a:latin typeface="Cambria Math" charset="0"/>
                            </a:rPr>
                            <m:t>𝑄𝐾𝐷</m:t>
                          </m:r>
                          <m:r>
                            <a:rPr lang="en-US" sz="2200" b="0" i="1" dirty="0" smtClean="0">
                              <a:latin typeface="Cambria Math" charset="0"/>
                            </a:rPr>
                            <m:t>(</m:t>
                          </m:r>
                          <m:r>
                            <a:rPr lang="en-US" sz="2200" i="1" dirty="0">
                              <a:latin typeface="Cambria Math" charset="0"/>
                            </a:rPr>
                            <m:t>𝜌</m:t>
                          </m:r>
                          <m:r>
                            <a:rPr lang="en-US" sz="2200" b="0" i="1" dirty="0" smtClean="0">
                              <a:latin typeface="Cambria Math" charset="0"/>
                            </a:rPr>
                            <m:t>)</m:t>
                          </m:r>
                        </m:sub>
                      </m:sSub>
                      <m:r>
                        <a:rPr lang="en-US" sz="2200" i="1" dirty="0">
                          <a:latin typeface="Cambria Math" charset="0"/>
                        </a:rPr>
                        <m:t>≥</m:t>
                      </m:r>
                      <m:sSub>
                        <m:sSub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charset="0"/>
                            </a:rPr>
                            <m:t>𝐻</m:t>
                          </m:r>
                        </m:e>
                        <m:sub>
                          <m:r>
                            <a:rPr lang="en-US" sz="2200" i="1">
                              <a:latin typeface="Cambria Math" charset="0"/>
                            </a:rPr>
                            <m:t>𝛼</m:t>
                          </m:r>
                        </m:sub>
                      </m:sSub>
                      <m:sSub>
                        <m:sSub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200" i="1" dirty="0">
                                  <a:latin typeface="Cambria Math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200" i="1" dirty="0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200" i="1" dirty="0">
                                      <a:latin typeface="Cambria Math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200" i="1" dirty="0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200" i="1" dirty="0">
                                      <a:latin typeface="Cambria Math" charset="0"/>
                                    </a:rPr>
                                    <m:t>𝑛</m:t>
                                  </m:r>
                                </m:sup>
                              </m:sSubSup>
                            </m:e>
                            <m:e>
                              <m:r>
                                <a:rPr lang="en-US" sz="2200" i="1" dirty="0">
                                  <a:latin typeface="Cambria Math" charset="0"/>
                                </a:rPr>
                                <m:t>𝐸</m:t>
                              </m:r>
                              <m:sSubSup>
                                <m:sSubSupPr>
                                  <m:ctrlPr>
                                    <a:rPr lang="en-US" sz="2200" i="1" dirty="0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200" dirty="0">
                                      <a:latin typeface="Cambria Math" charset="0"/>
                                    </a:rPr>
                                    <m:t>Θ</m:t>
                                  </m:r>
                                </m:e>
                                <m:sub>
                                  <m:r>
                                    <a:rPr lang="en-US" sz="2200" i="1" dirty="0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200" i="1" dirty="0">
                                      <a:latin typeface="Cambria Math" charset="0"/>
                                    </a:rPr>
                                    <m:t>𝑛</m:t>
                                  </m:r>
                                </m:sup>
                              </m:sSubSup>
                              <m:sSubSup>
                                <m:sSubSupPr>
                                  <m:ctrlPr>
                                    <a:rPr lang="en-US" sz="2200" i="1" dirty="0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200" i="1" dirty="0">
                                          <a:latin typeface="Cambria Math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200" dirty="0">
                                          <a:latin typeface="Cambria Math" charset="0"/>
                                        </a:rPr>
                                        <m:t>Θ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200" i="1" dirty="0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200" i="1" dirty="0">
                                      <a:latin typeface="Cambria Math" charset="0"/>
                                    </a:rPr>
                                    <m:t>𝑛</m:t>
                                  </m:r>
                                </m:sup>
                              </m:sSubSup>
                            </m:e>
                          </m:d>
                        </m:e>
                        <m:sub>
                          <m:r>
                            <a:rPr lang="en-US" sz="2200" b="0" i="1" smtClean="0">
                              <a:latin typeface="Cambria Math" charset="0"/>
                            </a:rPr>
                            <m:t>𝑄𝐾𝐷</m:t>
                          </m:r>
                          <m:d>
                            <m:dPr>
                              <m:ctrlPr>
                                <a:rPr lang="en-US" sz="22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𝜂</m:t>
                              </m:r>
                            </m:e>
                          </m:d>
                        </m:sub>
                      </m:sSub>
                      <m:r>
                        <a:rPr lang="en-US" sz="2200" i="1">
                          <a:latin typeface="Cambria Math" charset="0"/>
                        </a:rPr>
                        <m:t>−</m:t>
                      </m:r>
                      <m:sSubSup>
                        <m:sSubSup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bSupPr>
                        <m:e>
                          <m:f>
                            <m:fPr>
                              <m:ctrlPr>
                                <a:rPr lang="bg-BG" sz="2200" i="1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sz="2200" i="1">
                                  <a:latin typeface="Cambria Math" charset="0"/>
                                </a:rPr>
                                <m:t>𝛼</m:t>
                              </m:r>
                            </m:num>
                            <m:den>
                              <m:r>
                                <a:rPr lang="en-US" sz="2200" i="1">
                                  <a:latin typeface="Cambria Math" charset="0"/>
                                </a:rPr>
                                <m:t>𝛼</m:t>
                              </m:r>
                              <m:r>
                                <a:rPr lang="en-US" sz="2200" i="1">
                                  <a:latin typeface="Cambria Math" charset="0"/>
                                </a:rPr>
                                <m:t>−1</m:t>
                              </m:r>
                            </m:den>
                          </m:f>
                          <m:r>
                            <a:rPr lang="en-US" sz="2200" i="1">
                              <a:latin typeface="Cambria Math" charset="0"/>
                            </a:rPr>
                            <m:t>𝐷</m:t>
                          </m:r>
                        </m:e>
                        <m:sub>
                          <m:r>
                            <a:rPr lang="en-US" sz="2200" i="1">
                              <a:latin typeface="Cambria Math" charset="0"/>
                            </a:rPr>
                            <m:t>𝑚𝑎𝑥</m:t>
                          </m:r>
                        </m:sub>
                        <m:sup>
                          <m:sSub>
                            <m:sSubPr>
                              <m:ctrlPr>
                                <a:rPr lang="en-US" sz="22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𝜖</m:t>
                              </m:r>
                            </m:e>
                            <m:sub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𝑠</m:t>
                              </m:r>
                            </m:sub>
                          </m:sSub>
                        </m:sup>
                      </m:sSubSup>
                      <m:r>
                        <a:rPr lang="en-US" sz="2200" i="1">
                          <a:latin typeface="Cambria Math" charset="0"/>
                        </a:rPr>
                        <m:t>(</m:t>
                      </m:r>
                      <m:r>
                        <a:rPr lang="en-US" sz="2200" b="0" i="1" smtClean="0">
                          <a:latin typeface="Cambria Math" charset="0"/>
                        </a:rPr>
                        <m:t>𝜌</m:t>
                      </m:r>
                      <m:r>
                        <a:rPr lang="en-US" sz="2200" b="0" i="0" smtClean="0">
                          <a:latin typeface="Cambria Math" charset="0"/>
                        </a:rPr>
                        <m:t>||</m:t>
                      </m:r>
                      <m:r>
                        <a:rPr lang="en-US" sz="2200" b="0" i="1" smtClean="0">
                          <a:latin typeface="Cambria Math" charset="0"/>
                        </a:rPr>
                        <m:t>𝜂</m:t>
                      </m:r>
                      <m:r>
                        <a:rPr lang="en-US" sz="2200" b="0" i="1" smtClean="0">
                          <a:latin typeface="Cambria Math" charset="0"/>
                        </a:rPr>
                        <m:t>)</m:t>
                      </m:r>
                      <m:r>
                        <a:rPr lang="en-US" sz="2200">
                          <a:latin typeface="Cambria Math" charset="0"/>
                        </a:rPr>
                        <m:t>−</m:t>
                      </m:r>
                      <m:r>
                        <a:rPr lang="en-US" sz="2200" b="0" i="1" smtClean="0">
                          <a:latin typeface="Cambria Math" charset="0"/>
                        </a:rPr>
                        <m:t>𝑂</m:t>
                      </m:r>
                      <m:r>
                        <a:rPr lang="en-US" sz="2200" b="0" i="1" smtClean="0">
                          <a:latin typeface="Cambria Math" charset="0"/>
                        </a:rPr>
                        <m:t>(1)</m:t>
                      </m:r>
                    </m:oMath>
                  </m:oMathPara>
                </a14:m>
                <a:endParaRPr lang="en-US" sz="2200" dirty="0"/>
              </a:p>
              <a:p>
                <a:endParaRPr lang="en-US" sz="22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569994"/>
                <a:ext cx="10515600" cy="4076437"/>
              </a:xfrm>
              <a:prstGeom prst="rect">
                <a:avLst/>
              </a:prstGeom>
              <a:blipFill rotWithShape="0">
                <a:blip r:embed="rId2"/>
                <a:stretch>
                  <a:fillRect l="-754" t="-10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ight Brace 4"/>
          <p:cNvSpPr/>
          <p:nvPr/>
        </p:nvSpPr>
        <p:spPr>
          <a:xfrm rot="5400000">
            <a:off x="5584946" y="2167137"/>
            <a:ext cx="474559" cy="2909747"/>
          </a:xfrm>
          <a:prstGeom prst="rightBrac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5138997" y="3796103"/>
                <a:ext cx="167242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=:</m:t>
                      </m:r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𝜂</m:t>
                      </m:r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8997" y="3796103"/>
                <a:ext cx="1672425" cy="369332"/>
              </a:xfrm>
              <a:prstGeom prst="rect">
                <a:avLst/>
              </a:prstGeom>
              <a:blipFill rotWithShape="0">
                <a:blip r:embed="rId3"/>
                <a:stretch>
                  <a:fillRect b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ight Brace 7"/>
          <p:cNvSpPr/>
          <p:nvPr/>
        </p:nvSpPr>
        <p:spPr>
          <a:xfrm rot="5400000">
            <a:off x="3861419" y="4786105"/>
            <a:ext cx="375539" cy="812798"/>
          </a:xfrm>
          <a:prstGeom prst="rightBrac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634078" y="5242013"/>
            <a:ext cx="28617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QKD protocol performed on the state produced by the source 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360586" y="5334001"/>
            <a:ext cx="28617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QKD protocol performed on </a:t>
            </a:r>
            <a:r>
              <a:rPr lang="en-US" dirty="0" err="1" smtClean="0">
                <a:solidFill>
                  <a:srgbClr val="C00000"/>
                </a:solidFill>
              </a:rPr>
              <a:t>i.i.d</a:t>
            </a:r>
            <a:r>
              <a:rPr lang="en-US" dirty="0" smtClean="0">
                <a:solidFill>
                  <a:srgbClr val="C00000"/>
                </a:solidFill>
              </a:rPr>
              <a:t> </a:t>
            </a:r>
            <a:r>
              <a:rPr lang="en-US" dirty="0" err="1" smtClean="0">
                <a:solidFill>
                  <a:srgbClr val="C00000"/>
                </a:solidFill>
              </a:rPr>
              <a:t>depolarised</a:t>
            </a:r>
            <a:r>
              <a:rPr lang="en-US" dirty="0" smtClean="0">
                <a:solidFill>
                  <a:srgbClr val="C00000"/>
                </a:solidFill>
              </a:rPr>
              <a:t> perfect states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3" name="Right Brace 12"/>
          <p:cNvSpPr/>
          <p:nvPr/>
        </p:nvSpPr>
        <p:spPr>
          <a:xfrm rot="5400000">
            <a:off x="6870248" y="4786105"/>
            <a:ext cx="375539" cy="812798"/>
          </a:xfrm>
          <a:prstGeom prst="rightBrac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687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0" grpId="0"/>
      <p:bldP spid="13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9749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solidFill>
                  <a:schemeClr val="accent1">
                    <a:lumMod val="50000"/>
                  </a:schemeClr>
                </a:solidFill>
              </a:rPr>
              <a:t>Approximate independence: applications</a:t>
            </a:r>
            <a:endParaRPr lang="en-US" sz="4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37123-6D8C-8B4C-A1EE-4BA17BE8C320}" type="slidenum">
              <a:rPr lang="en-US" smtClean="0"/>
              <a:t>27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838200" y="1569994"/>
                <a:ext cx="10515600" cy="40764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b="1" u="sng" dirty="0" smtClean="0">
                    <a:solidFill>
                      <a:schemeClr val="tx1"/>
                    </a:solidFill>
                  </a:rPr>
                  <a:t>Dealing with source correlations:</a:t>
                </a:r>
              </a:p>
              <a:p>
                <a:r>
                  <a:rPr lang="en-US" sz="2200" dirty="0" smtClean="0"/>
                  <a:t> </a:t>
                </a:r>
              </a:p>
              <a:p>
                <a:r>
                  <a:rPr lang="en-US" sz="2200" b="0" dirty="0" smtClean="0"/>
                  <a:t>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charset="0"/>
                          </a:rPr>
                          <m:t>𝜖</m:t>
                        </m:r>
                      </m:e>
                      <m:sub>
                        <m:r>
                          <a:rPr lang="en-US" sz="2200" b="0" i="1" smtClean="0">
                            <a:latin typeface="Cambria Math" charset="0"/>
                          </a:rPr>
                          <m:t>𝑠</m:t>
                        </m:r>
                      </m:sub>
                    </m:sSub>
                    <m:r>
                      <a:rPr lang="en-US" sz="2200" b="0" i="1" smtClean="0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sz="2200" b="0" i="1" smtClean="0">
                            <a:latin typeface="Cambria Math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200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200" i="1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sz="2200" i="1">
                                    <a:latin typeface="Cambria Math" charset="0"/>
                                  </a:rPr>
                                  <m:t>𝑔</m:t>
                                </m:r>
                              </m:e>
                              <m:sup>
                                <m:r>
                                  <a:rPr lang="en-US" sz="2200" i="1"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US" sz="2200" b="0" i="1" smtClean="0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sz="2200" b="0" i="1" smtClean="0">
                                    <a:latin typeface="Cambria Math" charset="0"/>
                                  </a:rPr>
                                  <m:t>𝜖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sz="2200" b="0" i="1" smtClean="0">
                            <a:latin typeface="Cambria Math" charset="0"/>
                          </a:rPr>
                          <m:t>1/4</m:t>
                        </m:r>
                      </m:sup>
                    </m:sSup>
                  </m:oMath>
                </a14:m>
                <a:r>
                  <a:rPr lang="en-US" sz="2200" dirty="0" smtClean="0"/>
                  <a:t>:</a:t>
                </a:r>
              </a:p>
              <a:p>
                <a:endParaRPr lang="en-US" sz="22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200" b="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200" i="1">
                              <a:latin typeface="Cambria Math" charset="0"/>
                            </a:rPr>
                            <m:t>𝐷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charset="0"/>
                            </a:rPr>
                            <m:t>𝑚𝑎𝑥</m:t>
                          </m:r>
                        </m:sub>
                        <m:sup>
                          <m:sSub>
                            <m:sSub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𝜖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charset="0"/>
                                </a:rPr>
                                <m:t>𝑠</m:t>
                              </m:r>
                            </m:sub>
                          </m:sSub>
                        </m:sup>
                      </m:sSubSup>
                      <m:d>
                        <m:d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𝜌</m:t>
                              </m:r>
                            </m:e>
                            <m:sub>
                              <m:sSubSup>
                                <m:sSubSupPr>
                                  <m:ctrlPr>
                                    <a:rPr lang="en-US" sz="2200" i="1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𝑛</m:t>
                                  </m:r>
                                </m:sup>
                              </m:sSubSup>
                              <m:sSubSup>
                                <m:sSubSupPr>
                                  <m:ctrlPr>
                                    <a:rPr lang="en-US" sz="2200" i="1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200">
                                      <a:latin typeface="Cambria Math" charset="0"/>
                                    </a:rPr>
                                    <m:t>Θ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𝑛</m:t>
                                  </m:r>
                                </m:sup>
                              </m:sSubSup>
                              <m:sSubSup>
                                <m:sSubSupPr>
                                  <m:ctrlPr>
                                    <a:rPr lang="en-US" sz="2200" i="1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𝑛</m:t>
                                  </m:r>
                                </m:sup>
                              </m:sSubSup>
                            </m:sub>
                          </m:sSub>
                          <m:r>
                            <a:rPr lang="en-US" sz="2200" i="1">
                              <a:latin typeface="Cambria Math" charset="0"/>
                            </a:rPr>
                            <m:t> ||</m:t>
                          </m:r>
                          <m:sSubSup>
                            <m:sSubSup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2200" i="1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𝜌</m:t>
                                  </m:r>
                                </m:e>
                              </m:acc>
                            </m:e>
                            <m:sub>
                              <m:sSub>
                                <m:sSubPr>
                                  <m:ctrlPr>
                                    <a:rPr lang="en-US" sz="22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2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200">
                                      <a:latin typeface="Cambria Math" charset="0"/>
                                    </a:rPr>
                                    <m:t>Θ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2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  <m:sup>
                              <m:d>
                                <m:dPr>
                                  <m:ctrlPr>
                                    <a:rPr lang="en-US" sz="2200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𝜖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sz="2200" i="1">
                              <a:latin typeface="Cambria Math" charset="0"/>
                            </a:rPr>
                            <m:t>⊗⋯⊗</m:t>
                          </m:r>
                          <m:sSubSup>
                            <m:sSubSup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2200" i="1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𝜌</m:t>
                                  </m:r>
                                </m:e>
                              </m:acc>
                            </m:e>
                            <m:sub>
                              <m:sSub>
                                <m:sSubPr>
                                  <m:ctrlPr>
                                    <a:rPr lang="en-US" sz="22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𝑛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2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200">
                                      <a:latin typeface="Cambria Math" charset="0"/>
                                    </a:rPr>
                                    <m:t>Θ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𝑛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2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𝑛</m:t>
                                  </m:r>
                                </m:sub>
                              </m:sSub>
                            </m:sub>
                            <m:sup>
                              <m:d>
                                <m:dPr>
                                  <m:ctrlPr>
                                    <a:rPr lang="en-US" sz="2200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𝜖</m:t>
                                  </m:r>
                                </m:e>
                              </m:d>
                            </m:sup>
                          </m:sSubSup>
                        </m:e>
                      </m:d>
                      <m:r>
                        <a:rPr lang="en-US" sz="2200" i="1">
                          <a:latin typeface="Cambria Math" charset="0"/>
                        </a:rPr>
                        <m:t>≤</m:t>
                      </m:r>
                      <m:r>
                        <a:rPr lang="en-US" sz="2200" i="1">
                          <a:latin typeface="Cambria Math" charset="0"/>
                        </a:rPr>
                        <m:t>𝑛</m:t>
                      </m:r>
                      <m:rad>
                        <m:radPr>
                          <m:degHide m:val="on"/>
                          <m:ctrlPr>
                            <a:rPr lang="en-US" sz="2200" i="1" smtClean="0">
                              <a:latin typeface="Cambria Math" charset="0"/>
                            </a:rPr>
                          </m:ctrlPr>
                        </m:radPr>
                        <m:deg/>
                        <m:e>
                          <m:r>
                            <a:rPr lang="en-US" sz="2200" i="1">
                              <a:latin typeface="Cambria Math" charset="0"/>
                            </a:rPr>
                            <m:t>𝑔</m:t>
                          </m:r>
                          <m:r>
                            <a:rPr lang="en-US" sz="2200" i="1">
                              <a:latin typeface="Cambria Math" charset="0"/>
                            </a:rPr>
                            <m:t>′</m:t>
                          </m:r>
                          <m:d>
                            <m:d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𝜖</m:t>
                              </m:r>
                            </m:e>
                          </m:d>
                        </m:e>
                      </m:rad>
                      <m:r>
                        <a:rPr lang="en-US" sz="2200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sz="22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charset="0"/>
                            </a:rPr>
                            <m:t>𝑂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charset="0"/>
                            </a:rPr>
                            <m:t>𝜖</m:t>
                          </m:r>
                        </m:sub>
                      </m:sSub>
                      <m:r>
                        <a:rPr lang="en-US" sz="2200" b="0" i="1" smtClean="0">
                          <a:latin typeface="Cambria Math" charset="0"/>
                        </a:rPr>
                        <m:t>(1)</m:t>
                      </m:r>
                    </m:oMath>
                  </m:oMathPara>
                </a14:m>
                <a:endParaRPr lang="en-US" sz="2200" dirty="0" smtClean="0"/>
              </a:p>
              <a:p>
                <a:endParaRPr lang="en-US" sz="2200" dirty="0" smtClean="0"/>
              </a:p>
              <a:p>
                <a:r>
                  <a:rPr lang="en-US" sz="2200" dirty="0" smtClean="0"/>
                  <a:t>Using the triangle inequality: </a:t>
                </a:r>
              </a:p>
              <a:p>
                <a:endParaRPr lang="en-US" sz="220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200" i="1" dirty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200" i="1" dirty="0">
                              <a:latin typeface="Cambria Math" charset="0"/>
                            </a:rPr>
                            <m:t>𝐻</m:t>
                          </m:r>
                        </m:e>
                        <m:sub>
                          <m:r>
                            <a:rPr lang="en-US" sz="2200" i="1" dirty="0">
                              <a:latin typeface="Cambria Math" charset="0"/>
                            </a:rPr>
                            <m:t>𝑚𝑖𝑛</m:t>
                          </m:r>
                        </m:sub>
                        <m:sup>
                          <m:sSub>
                            <m:sSubPr>
                              <m:ctrlPr>
                                <a:rPr lang="en-US" sz="2200" b="0" i="1" dirty="0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i="1" dirty="0">
                                  <a:latin typeface="Cambria Math" charset="0"/>
                                </a:rPr>
                                <m:t>𝜖</m:t>
                              </m:r>
                            </m:e>
                            <m:sub>
                              <m:r>
                                <a:rPr lang="en-US" sz="2200" b="0" i="1" dirty="0" smtClean="0">
                                  <a:latin typeface="Cambria Math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sz="2200" i="1" dirty="0">
                              <a:latin typeface="Cambria Math" charset="0"/>
                            </a:rPr>
                            <m:t>+</m:t>
                          </m:r>
                          <m:r>
                            <a:rPr lang="en-US" sz="2200" i="1" dirty="0">
                              <a:latin typeface="Cambria Math" charset="0"/>
                            </a:rPr>
                            <m:t>𝛿</m:t>
                          </m:r>
                        </m:sup>
                      </m:sSubSup>
                      <m:sSub>
                        <m:sSubPr>
                          <m:ctrlPr>
                            <a:rPr lang="en-US" sz="2200" i="1" dirty="0">
                              <a:latin typeface="Cambria Math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200" i="1" dirty="0">
                                  <a:latin typeface="Cambria Math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200" b="0" i="1" dirty="0" smtClean="0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200" b="0" i="1" dirty="0" smtClean="0">
                                      <a:latin typeface="Cambria Math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200" b="0" i="1" dirty="0" smtClean="0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200" b="0" i="1" dirty="0" smtClean="0">
                                      <a:latin typeface="Cambria Math" charset="0"/>
                                    </a:rPr>
                                    <m:t>𝑛</m:t>
                                  </m:r>
                                </m:sup>
                              </m:sSubSup>
                            </m:e>
                            <m:e>
                              <m:r>
                                <a:rPr lang="en-US" sz="2200" b="0" i="1" dirty="0" smtClean="0">
                                  <a:latin typeface="Cambria Math" charset="0"/>
                                </a:rPr>
                                <m:t>𝐸</m:t>
                              </m:r>
                              <m:sSubSup>
                                <m:sSubSupPr>
                                  <m:ctrlPr>
                                    <a:rPr lang="en-US" sz="2200" b="0" i="1" dirty="0" smtClean="0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200" b="0" i="0" dirty="0" smtClean="0">
                                      <a:latin typeface="Cambria Math" charset="0"/>
                                    </a:rPr>
                                    <m:t>Θ</m:t>
                                  </m:r>
                                </m:e>
                                <m:sub>
                                  <m:r>
                                    <a:rPr lang="en-US" sz="2200" b="0" i="1" dirty="0" smtClean="0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200" b="0" i="1" dirty="0" smtClean="0">
                                      <a:latin typeface="Cambria Math" charset="0"/>
                                    </a:rPr>
                                    <m:t>𝑛</m:t>
                                  </m:r>
                                </m:sup>
                              </m:sSubSup>
                              <m:sSubSup>
                                <m:sSubSupPr>
                                  <m:ctrlPr>
                                    <a:rPr lang="en-US" sz="2200" b="0" i="1" dirty="0" smtClean="0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200" b="0" i="1" dirty="0" smtClean="0">
                                          <a:latin typeface="Cambria Math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200" b="0" i="0" dirty="0" smtClean="0">
                                          <a:latin typeface="Cambria Math" charset="0"/>
                                        </a:rPr>
                                        <m:t>Θ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200" b="0" i="1" dirty="0" smtClean="0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200" b="0" i="1" dirty="0" smtClean="0">
                                      <a:latin typeface="Cambria Math" charset="0"/>
                                    </a:rPr>
                                    <m:t>𝑛</m:t>
                                  </m:r>
                                </m:sup>
                              </m:sSubSup>
                            </m:e>
                          </m:d>
                        </m:e>
                        <m:sub>
                          <m:r>
                            <a:rPr lang="en-US" sz="2200" b="0" i="1" dirty="0" smtClean="0">
                              <a:latin typeface="Cambria Math" charset="0"/>
                            </a:rPr>
                            <m:t>𝑄𝐾𝐷</m:t>
                          </m:r>
                          <m:r>
                            <a:rPr lang="en-US" sz="2200" b="0" i="1" dirty="0" smtClean="0">
                              <a:latin typeface="Cambria Math" charset="0"/>
                            </a:rPr>
                            <m:t>(</m:t>
                          </m:r>
                          <m:r>
                            <a:rPr lang="en-US" sz="2200" i="1" dirty="0">
                              <a:latin typeface="Cambria Math" charset="0"/>
                            </a:rPr>
                            <m:t>𝜌</m:t>
                          </m:r>
                          <m:r>
                            <a:rPr lang="en-US" sz="2200" b="0" i="1" dirty="0" smtClean="0">
                              <a:latin typeface="Cambria Math" charset="0"/>
                            </a:rPr>
                            <m:t>)</m:t>
                          </m:r>
                        </m:sub>
                      </m:sSub>
                      <m:r>
                        <a:rPr lang="en-US" sz="2200" i="1" dirty="0">
                          <a:latin typeface="Cambria Math" charset="0"/>
                        </a:rPr>
                        <m:t>≥</m:t>
                      </m:r>
                      <m:sSub>
                        <m:sSub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charset="0"/>
                            </a:rPr>
                            <m:t>𝐻</m:t>
                          </m:r>
                        </m:e>
                        <m:sub>
                          <m:r>
                            <a:rPr lang="en-US" sz="2200" i="1">
                              <a:latin typeface="Cambria Math" charset="0"/>
                            </a:rPr>
                            <m:t>𝛼</m:t>
                          </m:r>
                        </m:sub>
                      </m:sSub>
                      <m:sSub>
                        <m:sSub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200" i="1" dirty="0">
                                  <a:latin typeface="Cambria Math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200" i="1" dirty="0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200" i="1" dirty="0">
                                      <a:latin typeface="Cambria Math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200" i="1" dirty="0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200" i="1" dirty="0">
                                      <a:latin typeface="Cambria Math" charset="0"/>
                                    </a:rPr>
                                    <m:t>𝑛</m:t>
                                  </m:r>
                                </m:sup>
                              </m:sSubSup>
                            </m:e>
                            <m:e>
                              <m:r>
                                <a:rPr lang="en-US" sz="2200" i="1" dirty="0">
                                  <a:latin typeface="Cambria Math" charset="0"/>
                                </a:rPr>
                                <m:t>𝐸</m:t>
                              </m:r>
                              <m:sSubSup>
                                <m:sSubSupPr>
                                  <m:ctrlPr>
                                    <a:rPr lang="en-US" sz="2200" i="1" dirty="0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200" dirty="0">
                                      <a:latin typeface="Cambria Math" charset="0"/>
                                    </a:rPr>
                                    <m:t>Θ</m:t>
                                  </m:r>
                                </m:e>
                                <m:sub>
                                  <m:r>
                                    <a:rPr lang="en-US" sz="2200" i="1" dirty="0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200" i="1" dirty="0">
                                      <a:latin typeface="Cambria Math" charset="0"/>
                                    </a:rPr>
                                    <m:t>𝑛</m:t>
                                  </m:r>
                                </m:sup>
                              </m:sSubSup>
                              <m:sSubSup>
                                <m:sSubSupPr>
                                  <m:ctrlPr>
                                    <a:rPr lang="en-US" sz="2200" i="1" dirty="0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200" i="1" dirty="0">
                                          <a:latin typeface="Cambria Math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200" dirty="0">
                                          <a:latin typeface="Cambria Math" charset="0"/>
                                        </a:rPr>
                                        <m:t>Θ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200" i="1" dirty="0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200" i="1" dirty="0">
                                      <a:latin typeface="Cambria Math" charset="0"/>
                                    </a:rPr>
                                    <m:t>𝑛</m:t>
                                  </m:r>
                                </m:sup>
                              </m:sSubSup>
                            </m:e>
                          </m:d>
                        </m:e>
                        <m:sub>
                          <m:r>
                            <a:rPr lang="en-US" sz="2200" b="0" i="1" smtClean="0">
                              <a:latin typeface="Cambria Math" charset="0"/>
                            </a:rPr>
                            <m:t>𝑄𝐾𝐷</m:t>
                          </m:r>
                          <m:d>
                            <m:dPr>
                              <m:ctrlPr>
                                <a:rPr lang="en-US" sz="22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𝜂</m:t>
                              </m:r>
                            </m:e>
                          </m:d>
                        </m:sub>
                      </m:sSub>
                      <m:r>
                        <a:rPr lang="en-US" sz="2200" i="1">
                          <a:latin typeface="Cambria Math" charset="0"/>
                        </a:rPr>
                        <m:t>−</m:t>
                      </m:r>
                      <m:f>
                        <m:fPr>
                          <m:ctrlPr>
                            <a:rPr lang="bg-BG" sz="220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200" b="0" i="1" smtClean="0">
                              <a:latin typeface="Cambria Math" charset="0"/>
                            </a:rPr>
                            <m:t>𝛼</m:t>
                          </m:r>
                        </m:num>
                        <m:den>
                          <m:r>
                            <a:rPr lang="en-US" sz="2200" b="0" i="1" smtClean="0">
                              <a:latin typeface="Cambria Math" charset="0"/>
                            </a:rPr>
                            <m:t>𝛼</m:t>
                          </m:r>
                          <m:r>
                            <a:rPr lang="en-US" sz="2200" b="0" i="1" smtClean="0">
                              <a:latin typeface="Cambria Math" charset="0"/>
                            </a:rPr>
                            <m:t>−1</m:t>
                          </m:r>
                        </m:den>
                      </m:f>
                      <m:r>
                        <a:rPr lang="en-US" sz="2200" b="0" i="1" smtClean="0">
                          <a:latin typeface="Cambria Math" charset="0"/>
                        </a:rPr>
                        <m:t>𝑛</m:t>
                      </m:r>
                      <m:rad>
                        <m:radPr>
                          <m:degHide m:val="on"/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radPr>
                        <m:deg/>
                        <m:e>
                          <m:r>
                            <a:rPr lang="en-US" sz="2200" i="1">
                              <a:latin typeface="Cambria Math" charset="0"/>
                            </a:rPr>
                            <m:t>𝑔</m:t>
                          </m:r>
                          <m:r>
                            <a:rPr lang="en-US" sz="2200" i="1">
                              <a:latin typeface="Cambria Math" charset="0"/>
                            </a:rPr>
                            <m:t>′</m:t>
                          </m:r>
                          <m:d>
                            <m:d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𝜖</m:t>
                              </m:r>
                            </m:e>
                          </m:d>
                        </m:e>
                      </m:rad>
                      <m:r>
                        <a:rPr lang="en-US" sz="2200">
                          <a:latin typeface="Cambria Math" charset="0"/>
                        </a:rPr>
                        <m:t>−</m:t>
                      </m:r>
                      <m:r>
                        <a:rPr lang="en-US" sz="2200" b="0" i="1" smtClean="0">
                          <a:latin typeface="Cambria Math" charset="0"/>
                        </a:rPr>
                        <m:t>𝑂</m:t>
                      </m:r>
                      <m:r>
                        <a:rPr lang="en-US" sz="2200" b="0" i="1" smtClean="0">
                          <a:latin typeface="Cambria Math" charset="0"/>
                        </a:rPr>
                        <m:t>(1)</m:t>
                      </m:r>
                    </m:oMath>
                  </m:oMathPara>
                </a14:m>
                <a:endParaRPr lang="en-US" sz="2200" dirty="0"/>
              </a:p>
              <a:p>
                <a:endParaRPr lang="en-US" sz="22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569994"/>
                <a:ext cx="10515600" cy="4076437"/>
              </a:xfrm>
              <a:prstGeom prst="rect">
                <a:avLst/>
              </a:prstGeom>
              <a:blipFill rotWithShape="0">
                <a:blip r:embed="rId2"/>
                <a:stretch>
                  <a:fillRect l="-754" t="-10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ight Brace 4"/>
          <p:cNvSpPr/>
          <p:nvPr/>
        </p:nvSpPr>
        <p:spPr>
          <a:xfrm rot="5400000">
            <a:off x="5584946" y="2167137"/>
            <a:ext cx="474559" cy="2909747"/>
          </a:xfrm>
          <a:prstGeom prst="rightBrac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5138997" y="3796103"/>
                <a:ext cx="167242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=:</m:t>
                      </m:r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𝜂</m:t>
                      </m:r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8997" y="3796103"/>
                <a:ext cx="1672425" cy="369332"/>
              </a:xfrm>
              <a:prstGeom prst="rect">
                <a:avLst/>
              </a:prstGeom>
              <a:blipFill rotWithShape="0">
                <a:blip r:embed="rId3"/>
                <a:stretch>
                  <a:fillRect b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38200" y="6401841"/>
            <a:ext cx="7315200" cy="365125"/>
          </a:xfrm>
        </p:spPr>
        <p:txBody>
          <a:bodyPr/>
          <a:lstStyle/>
          <a:p>
            <a:r>
              <a:rPr lang="en-US" dirty="0" smtClean="0"/>
              <a:t>[BF10]: </a:t>
            </a:r>
            <a:r>
              <a:rPr lang="en-US" dirty="0" err="1"/>
              <a:t>Niek</a:t>
            </a:r>
            <a:r>
              <a:rPr lang="en-US" dirty="0"/>
              <a:t> J. </a:t>
            </a:r>
            <a:r>
              <a:rPr lang="en-US" dirty="0" err="1"/>
              <a:t>Bouman</a:t>
            </a:r>
            <a:r>
              <a:rPr lang="en-US" dirty="0"/>
              <a:t> and Serge Fehr. Sampling in a quantum population, </a:t>
            </a:r>
            <a:r>
              <a:rPr lang="en-US" dirty="0" smtClean="0"/>
              <a:t>and applications.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8271939" y="5283392"/>
                <a:ext cx="2861722" cy="7478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Leads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𝑔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𝜖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1/4</m:t>
                        </m:r>
                      </m:sup>
                    </m:sSup>
                  </m:oMath>
                </a14:m>
                <a:r>
                  <a:rPr lang="en-US" dirty="0" smtClean="0">
                    <a:solidFill>
                      <a:srgbClr val="C00000"/>
                    </a:solidFill>
                  </a:rPr>
                  <a:t> entropy loss per round</a:t>
                </a:r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1939" y="5283392"/>
                <a:ext cx="2861722" cy="747833"/>
              </a:xfrm>
              <a:prstGeom prst="rect">
                <a:avLst/>
              </a:prstGeom>
              <a:blipFill rotWithShape="0">
                <a:blip r:embed="rId4"/>
                <a:stretch>
                  <a:fillRect l="-1919" r="-2132"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ight Brace 15"/>
          <p:cNvSpPr/>
          <p:nvPr/>
        </p:nvSpPr>
        <p:spPr>
          <a:xfrm rot="5400000">
            <a:off x="8997950" y="4629153"/>
            <a:ext cx="317499" cy="1092200"/>
          </a:xfrm>
          <a:prstGeom prst="rightBrac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277099" y="1371600"/>
            <a:ext cx="4419601" cy="120032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C00000"/>
                </a:solidFill>
              </a:rPr>
              <a:t>Problem: </a:t>
            </a:r>
            <a:r>
              <a:rPr lang="en-US" dirty="0" smtClean="0">
                <a:solidFill>
                  <a:srgbClr val="C00000"/>
                </a:solidFill>
              </a:rPr>
              <a:t>the security parameter is lower bounded by the noise of the source</a:t>
            </a:r>
          </a:p>
          <a:p>
            <a:r>
              <a:rPr lang="en-US" dirty="0" smtClean="0">
                <a:solidFill>
                  <a:srgbClr val="C00000"/>
                </a:solidFill>
                <a:sym typeface="Wingdings"/>
              </a:rPr>
              <a:t> Can be made arbitrarily small by instead using quantum sampling [BF10]</a:t>
            </a:r>
            <a:endParaRPr lang="en-US" dirty="0">
              <a:solidFill>
                <a:srgbClr val="C00000"/>
              </a:solidFill>
            </a:endParaRPr>
          </a:p>
        </p:txBody>
      </p:sp>
      <p:cxnSp>
        <p:nvCxnSpPr>
          <p:cNvPr id="18" name="Straight Arrow Connector 17"/>
          <p:cNvCxnSpPr>
            <a:endCxn id="17" idx="1"/>
          </p:cNvCxnSpPr>
          <p:nvPr/>
        </p:nvCxnSpPr>
        <p:spPr>
          <a:xfrm flipV="1">
            <a:off x="1976978" y="1971765"/>
            <a:ext cx="5300121" cy="2750067"/>
          </a:xfrm>
          <a:prstGeom prst="straightConnector1">
            <a:avLst/>
          </a:prstGeom>
          <a:ln w="19050">
            <a:solidFill>
              <a:srgbClr val="C0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3944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7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9749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solidFill>
                  <a:schemeClr val="accent1">
                    <a:lumMod val="50000"/>
                  </a:schemeClr>
                </a:solidFill>
              </a:rPr>
              <a:t>Approximate </a:t>
            </a:r>
            <a:r>
              <a:rPr lang="en-US" sz="4000" smtClean="0">
                <a:solidFill>
                  <a:schemeClr val="accent1">
                    <a:lumMod val="50000"/>
                  </a:schemeClr>
                </a:solidFill>
              </a:rPr>
              <a:t>entropy accumulation</a:t>
            </a:r>
            <a:endParaRPr lang="en-US" sz="4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37123-6D8C-8B4C-A1EE-4BA17BE8C320}" type="slidenum">
              <a:rPr lang="en-US" smtClean="0"/>
              <a:t>28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838200" y="3883617"/>
                <a:ext cx="10515600" cy="20821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dirty="0" smtClean="0">
                    <a:solidFill>
                      <a:schemeClr val="tx1"/>
                    </a:solidFill>
                  </a:rPr>
                  <a:t>Entropy accumulation [DFR20] states for</a:t>
                </a:r>
                <a:r>
                  <a:rPr lang="en-US" sz="22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dirty="0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i="1" dirty="0">
                            <a:latin typeface="Cambria Math" charset="0"/>
                          </a:rPr>
                          <m:t>𝜌</m:t>
                        </m:r>
                      </m:e>
                      <m:sub>
                        <m:sSubSup>
                          <m:sSubSupPr>
                            <m:ctrlPr>
                              <a:rPr lang="en-US" sz="2200" b="0" i="1" dirty="0" smtClean="0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2200" b="0" i="1" dirty="0" smtClean="0">
                                <a:latin typeface="Cambria Math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200" b="0" i="1" dirty="0" smtClean="0"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200" b="0" i="1" dirty="0" smtClean="0">
                                <a:latin typeface="Cambria Math" charset="0"/>
                              </a:rPr>
                              <m:t>𝑛</m:t>
                            </m:r>
                          </m:sup>
                        </m:sSubSup>
                        <m:sSubSup>
                          <m:sSubSupPr>
                            <m:ctrlPr>
                              <a:rPr lang="en-US" sz="2200" b="0" i="1" dirty="0" smtClean="0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2200" b="0" i="1" dirty="0" smtClean="0">
                                <a:latin typeface="Cambria Math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sz="2200" b="0" i="1" dirty="0" smtClean="0"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200" b="0" i="1" dirty="0" smtClean="0">
                                <a:latin typeface="Cambria Math" charset="0"/>
                              </a:rPr>
                              <m:t>𝑛</m:t>
                            </m:r>
                          </m:sup>
                        </m:sSubSup>
                        <m:r>
                          <a:rPr lang="en-US" sz="2200" b="0" i="1" dirty="0" smtClean="0">
                            <a:latin typeface="Cambria Math" charset="0"/>
                          </a:rPr>
                          <m:t>𝐸</m:t>
                        </m:r>
                      </m:sub>
                    </m:sSub>
                    <m:r>
                      <a:rPr lang="en-US" sz="2200" b="0" i="1" dirty="0" smtClean="0">
                        <a:latin typeface="Cambria Math" charset="0"/>
                      </a:rPr>
                      <m:t>≔</m:t>
                    </m:r>
                  </m:oMath>
                </a14:m>
                <a:r>
                  <a:rPr lang="en-US" sz="2200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2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ℳ</m:t>
                        </m:r>
                      </m:e>
                      <m:sub>
                        <m:r>
                          <a:rPr lang="en-US" sz="2200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200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∘⋯∘</m:t>
                    </m:r>
                    <m:sSub>
                      <m:sSubPr>
                        <m:ctrlPr>
                          <a:rPr lang="en-US" sz="22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2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ℳ</m:t>
                        </m:r>
                      </m:e>
                      <m:sub>
                        <m:r>
                          <a:rPr lang="en-US" sz="2200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  <m:r>
                      <a:rPr lang="en-US" sz="2200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sSub>
                      <m:sSubPr>
                        <m:ctrlPr>
                          <a:rPr lang="en-US" sz="2200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200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𝜌</m:t>
                        </m:r>
                      </m:e>
                      <m:sub>
                        <m:sSub>
                          <m:sSubPr>
                            <m:ctrlPr>
                              <a:rPr lang="en-US" sz="2200" b="0" i="1" dirty="0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200" b="0" i="1" dirty="0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200" b="0" i="1" dirty="0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200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𝐸</m:t>
                        </m:r>
                      </m:sub>
                    </m:sSub>
                    <m:r>
                      <a:rPr lang="en-US" sz="2200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r>
                  <a:rPr lang="en-US" sz="2200" dirty="0" smtClean="0">
                    <a:solidFill>
                      <a:schemeClr val="tx1"/>
                    </a:solidFill>
                  </a:rPr>
                  <a:t>:  </a:t>
                </a:r>
                <a:endParaRPr lang="en-US" sz="2200" i="1" dirty="0" smtClean="0">
                  <a:latin typeface="Cambria Math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200" i="1" dirty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200" i="1" dirty="0">
                              <a:latin typeface="Cambria Math" charset="0"/>
                            </a:rPr>
                            <m:t>𝐻</m:t>
                          </m:r>
                        </m:e>
                        <m:sub>
                          <m:r>
                            <a:rPr lang="en-US" sz="2200" i="1" dirty="0">
                              <a:latin typeface="Cambria Math" charset="0"/>
                            </a:rPr>
                            <m:t>𝑚𝑖𝑛</m:t>
                          </m:r>
                        </m:sub>
                        <m:sup>
                          <m:r>
                            <a:rPr lang="en-US" sz="2200" b="0" i="1" dirty="0" smtClean="0">
                              <a:latin typeface="Cambria Math" charset="0"/>
                            </a:rPr>
                            <m:t>𝛿</m:t>
                          </m:r>
                        </m:sup>
                      </m:sSubSup>
                      <m:sSub>
                        <m:sSubPr>
                          <m:ctrlPr>
                            <a:rPr lang="en-US" sz="2200" i="1" dirty="0">
                              <a:latin typeface="Cambria Math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200" i="1" dirty="0">
                                  <a:latin typeface="Cambria Math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200" i="1" dirty="0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200" i="1" dirty="0">
                                      <a:latin typeface="Cambria Math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200" i="1" dirty="0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200" i="1" dirty="0">
                                      <a:latin typeface="Cambria Math" charset="0"/>
                                    </a:rPr>
                                    <m:t>𝑛</m:t>
                                  </m:r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en-US" sz="2200" i="1" dirty="0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200" i="1" dirty="0">
                                      <a:latin typeface="Cambria Math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sz="2200" i="1" dirty="0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200" i="1" dirty="0">
                                      <a:latin typeface="Cambria Math" charset="0"/>
                                    </a:rPr>
                                    <m:t>𝑛</m:t>
                                  </m:r>
                                </m:sup>
                              </m:sSubSup>
                              <m:r>
                                <a:rPr lang="en-US" sz="2200" i="1" dirty="0">
                                  <a:latin typeface="Cambria Math" charset="0"/>
                                </a:rPr>
                                <m:t>𝐸</m:t>
                              </m:r>
                            </m:e>
                          </m:d>
                        </m:e>
                        <m:sub>
                          <m:r>
                            <a:rPr lang="en-US" sz="2200" i="1" dirty="0">
                              <a:latin typeface="Cambria Math" charset="0"/>
                            </a:rPr>
                            <m:t>𝜌</m:t>
                          </m:r>
                        </m:sub>
                      </m:sSub>
                      <m:r>
                        <a:rPr lang="en-US" sz="2200" b="0" i="1" dirty="0" smtClean="0">
                          <a:latin typeface="Cambria Math" charset="0"/>
                        </a:rPr>
                        <m:t>≥</m:t>
                      </m:r>
                      <m:nary>
                        <m:naryPr>
                          <m:chr m:val="∑"/>
                          <m:ctrlPr>
                            <a:rPr lang="is-IS" sz="2200" b="0" i="1" dirty="0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200" b="0" i="1" dirty="0" smtClean="0">
                              <a:latin typeface="Cambria Math" charset="0"/>
                            </a:rPr>
                            <m:t>𝑘</m:t>
                          </m:r>
                          <m:r>
                            <a:rPr lang="en-US" sz="2200" b="0" i="1" dirty="0" smtClean="0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200" b="0" i="1" dirty="0" smtClean="0">
                              <a:latin typeface="Cambria Math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200" b="0" i="1" dirty="0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func>
                                <m:funcPr>
                                  <m:ctrlPr>
                                    <a:rPr lang="en-US" sz="2200" b="0" i="1" dirty="0" smtClean="0">
                                      <a:latin typeface="Cambria Math" charset="0"/>
                                    </a:rPr>
                                  </m:ctrlPr>
                                </m:funcPr>
                                <m:fName>
                                  <m:limLow>
                                    <m:limLowPr>
                                      <m:ctrlPr>
                                        <a:rPr lang="en-US" sz="2200" b="0" i="1" dirty="0" smtClean="0">
                                          <a:latin typeface="Cambria Math" charset="0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200" b="0" i="0" dirty="0" smtClean="0">
                                          <a:latin typeface="Cambria Math" charset="0"/>
                                        </a:rPr>
                                        <m:t>inf</m:t>
                                      </m:r>
                                    </m:e>
                                    <m:lim>
                                      <m:sSub>
                                        <m:sSubPr>
                                          <m:ctrlPr>
                                            <a:rPr lang="en-US" sz="2200" b="0" i="1" dirty="0" smtClean="0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b="0" i="1" dirty="0" smtClean="0">
                                              <a:latin typeface="Cambria Math" charset="0"/>
                                            </a:rPr>
                                            <m:t>𝜔</m:t>
                                          </m:r>
                                        </m:e>
                                        <m:sub>
                                          <m:r>
                                            <a:rPr lang="en-US" sz="2200" b="0" i="1" dirty="0" smtClean="0">
                                              <a:latin typeface="Cambria Math" charset="0"/>
                                            </a:rPr>
                                            <m:t>𝑅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2200" i="1" dirty="0">
                                                  <a:latin typeface="Cambria Math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200" i="1" dirty="0">
                                                  <a:latin typeface="Cambria Math" charset="0"/>
                                                </a:rPr>
                                                <m:t>𝑅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200" i="1" dirty="0">
                                                  <a:latin typeface="Cambria Math" charset="0"/>
                                                </a:rPr>
                                                <m:t>𝑘</m:t>
                                              </m:r>
                                              <m:r>
                                                <a:rPr lang="en-US" sz="2200" i="1" dirty="0">
                                                  <a:latin typeface="Cambria Math" charset="0"/>
                                                </a:rPr>
                                                <m:t>−1</m:t>
                                              </m:r>
                                            </m:sub>
                                          </m:sSub>
                                        </m:sub>
                                      </m:sSub>
                                    </m:lim>
                                  </m:limLow>
                                </m:fName>
                                <m:e>
                                  <m:r>
                                    <a:rPr lang="en-US" sz="2200" b="0" i="1" dirty="0" smtClean="0">
                                      <a:latin typeface="Cambria Math" charset="0"/>
                                    </a:rPr>
                                    <m:t> </m:t>
                                  </m:r>
                                  <m:r>
                                    <a:rPr lang="en-US" sz="2200" b="0" i="1" dirty="0" smtClean="0">
                                      <a:latin typeface="Cambria Math" charset="0"/>
                                    </a:rPr>
                                    <m:t>𝐻</m:t>
                                  </m:r>
                                  <m:d>
                                    <m:dPr>
                                      <m:ctrlPr>
                                        <a:rPr lang="en-US" sz="2200" b="0" i="1" dirty="0" smtClean="0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200" b="0" i="1" dirty="0" smtClean="0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b="0" i="1" dirty="0" smtClean="0">
                                              <a:latin typeface="Cambria Math" charset="0"/>
                                            </a:rPr>
                                            <m:t>𝐴</m:t>
                                          </m:r>
                                        </m:e>
                                        <m:sub>
                                          <m:r>
                                            <a:rPr lang="en-US" sz="2200" b="0" i="1" dirty="0" smtClean="0">
                                              <a:latin typeface="Cambria Math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sz="2200" b="0" i="1" dirty="0" smtClean="0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b="0" i="1" dirty="0" smtClean="0">
                                              <a:latin typeface="Cambria Math" charset="0"/>
                                            </a:rPr>
                                            <m:t>𝐵</m:t>
                                          </m:r>
                                        </m:e>
                                        <m:sub>
                                          <m:r>
                                            <a:rPr lang="en-US" sz="2200" b="0" i="1" dirty="0" smtClean="0">
                                              <a:latin typeface="Cambria Math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  <m:r>
                                        <a:rPr lang="en-US" sz="2200" b="0" i="1" dirty="0" smtClean="0">
                                          <a:latin typeface="Cambria Math" charset="0"/>
                                        </a:rPr>
                                        <m:t>𝑅</m:t>
                                      </m:r>
                                    </m:e>
                                  </m:d>
                                </m:e>
                              </m:func>
                            </m:e>
                            <m:sub>
                              <m:sSub>
                                <m:sSubPr>
                                  <m:ctrlPr>
                                    <a:rPr lang="en-US" sz="2200" b="0" i="1" dirty="0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ℳ</m:t>
                                  </m:r>
                                </m:e>
                                <m:sub>
                                  <m:r>
                                    <a:rPr lang="en-US" sz="2200" b="0" i="1" dirty="0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𝑘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200" b="0" i="1" dirty="0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b="0" i="1" dirty="0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𝜔</m:t>
                                  </m:r>
                                </m:e>
                              </m:d>
                            </m:sub>
                          </m:sSub>
                        </m:e>
                      </m:nary>
                      <m:r>
                        <a:rPr lang="en-US" sz="2200" b="0" i="1" dirty="0" smtClean="0">
                          <a:latin typeface="Cambria Math" charset="0"/>
                        </a:rPr>
                        <m:t> −</m:t>
                      </m:r>
                      <m:r>
                        <a:rPr lang="en-US" sz="2200" b="0" i="1" dirty="0" smtClean="0">
                          <a:latin typeface="Cambria Math" charset="0"/>
                        </a:rPr>
                        <m:t>𝑂</m:t>
                      </m:r>
                      <m:r>
                        <a:rPr lang="en-US" sz="2200" b="0" i="1" dirty="0" smtClean="0">
                          <a:latin typeface="Cambria Math" charset="0"/>
                        </a:rPr>
                        <m:t>(</m:t>
                      </m:r>
                      <m:rad>
                        <m:radPr>
                          <m:degHide m:val="on"/>
                          <m:ctrlPr>
                            <a:rPr lang="en-US" sz="2200" b="0" i="1" dirty="0" smtClean="0">
                              <a:latin typeface="Cambria Math" charset="0"/>
                            </a:rPr>
                          </m:ctrlPr>
                        </m:radPr>
                        <m:deg/>
                        <m:e>
                          <m:r>
                            <a:rPr lang="en-US" sz="2200" b="0" i="1" dirty="0" smtClean="0">
                              <a:latin typeface="Cambria Math" charset="0"/>
                            </a:rPr>
                            <m:t>𝑛</m:t>
                          </m:r>
                        </m:e>
                      </m:rad>
                      <m:r>
                        <a:rPr lang="en-US" sz="2200" b="0" i="1" dirty="0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200" dirty="0" smtClean="0"/>
              </a:p>
              <a:p>
                <a:r>
                  <a:rPr lang="en-US" sz="2200" dirty="0"/>
                  <a:t>a</a:t>
                </a:r>
                <a:r>
                  <a:rPr lang="en-US" sz="2200" dirty="0" smtClean="0"/>
                  <a:t>s long as for </a:t>
                </a:r>
                <a:r>
                  <a:rPr lang="en-US" sz="2200" dirty="0"/>
                  <a:t>every </a:t>
                </a:r>
                <a14:m>
                  <m:oMath xmlns:m="http://schemas.openxmlformats.org/officeDocument/2006/math">
                    <m:r>
                      <a:rPr lang="en-US" sz="2200">
                        <a:latin typeface="Cambria Math" charset="0"/>
                      </a:rPr>
                      <m:t>1</m:t>
                    </m:r>
                    <m:r>
                      <a:rPr lang="en-US" sz="2200" i="1">
                        <a:latin typeface="Cambria Math" charset="0"/>
                      </a:rPr>
                      <m:t>≤</m:t>
                    </m:r>
                    <m:r>
                      <a:rPr lang="en-US" sz="2200" i="1">
                        <a:latin typeface="Cambria Math" charset="0"/>
                      </a:rPr>
                      <m:t>𝑘</m:t>
                    </m:r>
                    <m:r>
                      <a:rPr lang="en-US" sz="2200" i="1">
                        <a:latin typeface="Cambria Math" charset="0"/>
                      </a:rPr>
                      <m:t>≤</m:t>
                    </m:r>
                    <m:r>
                      <a:rPr lang="en-US" sz="2200" i="1">
                        <a:latin typeface="Cambria Math" charset="0"/>
                      </a:rPr>
                      <m:t>𝑛</m:t>
                    </m:r>
                  </m:oMath>
                </a14:m>
                <a:r>
                  <a:rPr lang="en-US" sz="2200" dirty="0"/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 dirty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latin typeface="Cambria Math" charset="0"/>
                            </a:rPr>
                            <m:t>𝐵</m:t>
                          </m:r>
                        </m:e>
                        <m:sub>
                          <m:r>
                            <a:rPr lang="en-US" sz="2200" b="0" i="1" dirty="0" smtClean="0">
                              <a:latin typeface="Cambria Math" charset="0"/>
                            </a:rPr>
                            <m:t>𝑘</m:t>
                          </m:r>
                        </m:sub>
                      </m:sSub>
                      <m:r>
                        <a:rPr lang="en-US" sz="2200" i="1" dirty="0">
                          <a:latin typeface="Cambria Math" charset="0"/>
                        </a:rPr>
                        <m:t>↔</m:t>
                      </m:r>
                      <m:sSubSup>
                        <m:sSubSupPr>
                          <m:ctrlPr>
                            <a:rPr lang="en-US" sz="22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200" b="0" i="1" dirty="0" smtClean="0">
                              <a:latin typeface="Cambria Math" charset="0"/>
                            </a:rPr>
                            <m:t>𝐵</m:t>
                          </m:r>
                        </m:e>
                        <m:sub>
                          <m:r>
                            <a:rPr lang="en-US" sz="2200" b="0" i="1" dirty="0" smtClean="0">
                              <a:latin typeface="Cambria Math" charset="0"/>
                            </a:rPr>
                            <m:t>1</m:t>
                          </m:r>
                        </m:sub>
                        <m:sup>
                          <m:r>
                            <a:rPr lang="en-US" sz="2200" b="0" i="1" dirty="0" smtClean="0">
                              <a:latin typeface="Cambria Math" charset="0"/>
                            </a:rPr>
                            <m:t>𝑘</m:t>
                          </m:r>
                          <m:r>
                            <a:rPr lang="en-US" sz="2200" b="0" i="1" dirty="0" smtClean="0">
                              <a:latin typeface="Cambria Math" charset="0"/>
                            </a:rPr>
                            <m:t>−1</m:t>
                          </m:r>
                        </m:sup>
                      </m:sSubSup>
                      <m:r>
                        <a:rPr lang="en-US" sz="2200" i="1" dirty="0">
                          <a:latin typeface="Cambria Math" charset="0"/>
                        </a:rPr>
                        <m:t>𝐸</m:t>
                      </m:r>
                      <m:r>
                        <a:rPr lang="en-US" sz="2200" i="1" dirty="0">
                          <a:latin typeface="Cambria Math" charset="0"/>
                        </a:rPr>
                        <m:t>↔</m:t>
                      </m:r>
                      <m:sSubSup>
                        <m:sSubSupPr>
                          <m:ctrlPr>
                            <a:rPr lang="en-US" sz="2200" i="1" dirty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200" i="1" dirty="0">
                              <a:latin typeface="Cambria Math" charset="0"/>
                            </a:rPr>
                            <m:t>𝐴</m:t>
                          </m:r>
                        </m:e>
                        <m:sub>
                          <m:r>
                            <a:rPr lang="en-US" sz="2200" i="1" dirty="0">
                              <a:latin typeface="Cambria Math" charset="0"/>
                            </a:rPr>
                            <m:t>1</m:t>
                          </m:r>
                        </m:sub>
                        <m:sup>
                          <m:r>
                            <a:rPr lang="en-US" sz="2200" b="0" i="1" dirty="0" smtClean="0">
                              <a:latin typeface="Cambria Math" charset="0"/>
                            </a:rPr>
                            <m:t>𝑘</m:t>
                          </m:r>
                          <m:r>
                            <a:rPr lang="en-US" sz="2200" i="1" dirty="0">
                              <a:latin typeface="Cambria Math" charset="0"/>
                            </a:rPr>
                            <m:t>−1</m:t>
                          </m:r>
                        </m:sup>
                      </m:sSubSup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883617"/>
                <a:ext cx="10515600" cy="2082173"/>
              </a:xfrm>
              <a:prstGeom prst="rect">
                <a:avLst/>
              </a:prstGeom>
              <a:blipFill rotWithShape="0">
                <a:blip r:embed="rId2"/>
                <a:stretch>
                  <a:fillRect l="-754" t="-11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10515600" cy="365125"/>
          </a:xfrm>
        </p:spPr>
        <p:txBody>
          <a:bodyPr/>
          <a:lstStyle/>
          <a:p>
            <a:r>
              <a:rPr lang="en-US" dirty="0" smtClean="0"/>
              <a:t>[DFR20]: </a:t>
            </a:r>
            <a:r>
              <a:rPr lang="en-US" dirty="0" err="1" smtClean="0"/>
              <a:t>Frédéric</a:t>
            </a:r>
            <a:r>
              <a:rPr lang="en-US" dirty="0" smtClean="0"/>
              <a:t> </a:t>
            </a:r>
            <a:r>
              <a:rPr lang="en-US" dirty="0"/>
              <a:t>Dupuis, Omar </a:t>
            </a:r>
            <a:r>
              <a:rPr lang="en-US" dirty="0" err="1"/>
              <a:t>Fawzi</a:t>
            </a:r>
            <a:r>
              <a:rPr lang="en-US" dirty="0"/>
              <a:t>, and Renato Renner. Entropy accumulation</a:t>
            </a:r>
            <a:r>
              <a:rPr lang="en-US" dirty="0" smtClean="0"/>
              <a:t>.</a:t>
            </a:r>
            <a:r>
              <a:rPr lang="en-US" dirty="0"/>
              <a:t> Communications in Mathematical </a:t>
            </a:r>
            <a:r>
              <a:rPr lang="en-US" dirty="0" smtClean="0"/>
              <a:t>Physics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2532" y="1555422"/>
            <a:ext cx="7612967" cy="217019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9982200" y="4926569"/>
            <a:ext cx="1714500" cy="92333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We wish to </a:t>
            </a:r>
            <a:r>
              <a:rPr lang="en-US" smtClean="0">
                <a:solidFill>
                  <a:srgbClr val="C00000"/>
                </a:solidFill>
              </a:rPr>
              <a:t>relax these assumptions</a:t>
            </a:r>
            <a:endParaRPr lang="en-US" dirty="0">
              <a:solidFill>
                <a:srgbClr val="C00000"/>
              </a:solidFill>
            </a:endParaRPr>
          </a:p>
        </p:txBody>
      </p:sp>
      <p:cxnSp>
        <p:nvCxnSpPr>
          <p:cNvPr id="19" name="Straight Arrow Connector 18"/>
          <p:cNvCxnSpPr>
            <a:endCxn id="15" idx="1"/>
          </p:cNvCxnSpPr>
          <p:nvPr/>
        </p:nvCxnSpPr>
        <p:spPr>
          <a:xfrm flipV="1">
            <a:off x="7391400" y="5388234"/>
            <a:ext cx="2590800" cy="314067"/>
          </a:xfrm>
          <a:prstGeom prst="straightConnector1">
            <a:avLst/>
          </a:prstGeom>
          <a:ln w="19050">
            <a:solidFill>
              <a:srgbClr val="C0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7129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9749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solidFill>
                  <a:schemeClr val="accent1">
                    <a:lumMod val="50000"/>
                  </a:schemeClr>
                </a:solidFill>
              </a:rPr>
              <a:t>Approximate </a:t>
            </a:r>
            <a:r>
              <a:rPr lang="en-US" sz="4000" smtClean="0">
                <a:solidFill>
                  <a:schemeClr val="accent1">
                    <a:lumMod val="50000"/>
                  </a:schemeClr>
                </a:solidFill>
              </a:rPr>
              <a:t>entropy accumulation</a:t>
            </a:r>
            <a:endParaRPr lang="en-US" sz="4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37123-6D8C-8B4C-A1EE-4BA17BE8C320}" type="slidenum">
              <a:rPr lang="en-US" smtClean="0"/>
              <a:t>29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838200" y="4117459"/>
                <a:ext cx="10515600" cy="18470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dirty="0" smtClean="0"/>
                  <a:t>Suppose, instead we have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200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‖</m:t>
                        </m:r>
                        <m:r>
                          <a:rPr lang="en-US" sz="22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ℳ</m:t>
                        </m:r>
                      </m:e>
                      <m:sub>
                        <m:r>
                          <a:rPr lang="en-US" sz="22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𝑘</m:t>
                        </m:r>
                      </m:sub>
                    </m:sSub>
                    <m:r>
                      <a:rPr lang="en-US" sz="2200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−</m:t>
                    </m:r>
                    <m:sSub>
                      <m:sSubPr>
                        <m:ctrlPr>
                          <a:rPr lang="en-US" sz="22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20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𝒩</m:t>
                        </m:r>
                      </m:e>
                      <m:sub>
                        <m:r>
                          <a:rPr lang="en-US" sz="22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sz="2200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‖"/>
                            <m:ctrlPr>
                              <a:rPr lang="en-US" sz="2200" b="0" i="1" dirty="0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lang="en-US" sz="2200" i="1" dirty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​</m:t>
                            </m:r>
                          </m:e>
                        </m:d>
                      </m:e>
                      <m:sub>
                        <m:r>
                          <a:rPr lang="en-US" sz="2200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⋄</m:t>
                        </m:r>
                      </m:sub>
                    </m:sSub>
                    <m:r>
                      <a:rPr lang="en-US" sz="2200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≤</m:t>
                    </m:r>
                    <m:r>
                      <a:rPr lang="en-US" sz="2200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𝜖</m:t>
                    </m:r>
                  </m:oMath>
                </a14:m>
                <a:r>
                  <a:rPr lang="en-US" sz="2200" dirty="0" smtClean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2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𝒩</m:t>
                        </m:r>
                      </m:e>
                      <m:sub>
                        <m:r>
                          <a:rPr lang="en-US" sz="22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2200" dirty="0" smtClean="0"/>
                  <a:t> satisfy some nice Markov chain properties</a:t>
                </a:r>
                <a:endParaRPr lang="en-US" sz="2200" dirty="0"/>
              </a:p>
              <a:p>
                <a:endParaRPr lang="en-US" sz="2200" dirty="0"/>
              </a:p>
              <a:p>
                <a:r>
                  <a:rPr lang="en-US" sz="2200" dirty="0" smtClean="0"/>
                  <a:t>It is sufficient to lower bound</a:t>
                </a:r>
                <a:r>
                  <a:rPr lang="en-US" sz="2200" dirty="0"/>
                  <a:t> </a:t>
                </a:r>
                <a:r>
                  <a:rPr lang="en-US" sz="2200" dirty="0" smtClean="0"/>
                  <a:t>smooth min-entropy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2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ℳ</m:t>
                        </m:r>
                      </m:e>
                      <m:sub>
                        <m:r>
                          <a:rPr lang="en-US" sz="22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200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∘⋯∘</m:t>
                    </m:r>
                    <m:sSub>
                      <m:sSubPr>
                        <m:ctrlPr>
                          <a:rPr lang="en-US" sz="22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2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ℳ</m:t>
                        </m:r>
                      </m:e>
                      <m:sub>
                        <m:r>
                          <a:rPr lang="en-US" sz="22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  <m:r>
                      <a:rPr lang="en-US" sz="2200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sSub>
                      <m:sSubPr>
                        <m:ctrlPr>
                          <a:rPr lang="en-US" sz="22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2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𝜌</m:t>
                        </m:r>
                      </m:e>
                      <m:sub>
                        <m:sSub>
                          <m:sSubPr>
                            <m:ctrlPr>
                              <a:rPr lang="en-US" sz="2200" i="1" dirty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200" i="1" dirty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200" i="1" dirty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2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𝐸</m:t>
                        </m:r>
                      </m:sub>
                    </m:sSub>
                    <m:r>
                      <a:rPr lang="en-US" sz="2200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r>
                  <a:rPr lang="en-US" sz="2200" dirty="0" smtClean="0"/>
                  <a:t> in terms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2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𝒩</m:t>
                        </m:r>
                      </m:e>
                      <m:sub>
                        <m:r>
                          <a:rPr lang="en-US" sz="2200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200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∘⋯∘</m:t>
                    </m:r>
                    <m:sSub>
                      <m:sSubPr>
                        <m:ctrlPr>
                          <a:rPr lang="en-US" sz="22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2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𝒩</m:t>
                        </m:r>
                      </m:e>
                      <m:sub>
                        <m:r>
                          <a:rPr lang="en-US" sz="2200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  <m:r>
                      <a:rPr lang="en-US" sz="2200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sSub>
                      <m:sSubPr>
                        <m:ctrlPr>
                          <a:rPr lang="en-US" sz="22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2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𝜌</m:t>
                        </m:r>
                      </m:e>
                      <m:sub>
                        <m:sSub>
                          <m:sSubPr>
                            <m:ctrlPr>
                              <a:rPr lang="en-US" sz="2200" i="1" dirty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200" i="1" dirty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200" i="1" dirty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2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𝐸</m:t>
                        </m:r>
                      </m:sub>
                    </m:sSub>
                    <m:r>
                      <a:rPr lang="en-US" sz="2200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r>
                  <a:rPr lang="en-US" sz="2200" dirty="0" smtClean="0"/>
                  <a:t>.</a:t>
                </a: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117459"/>
                <a:ext cx="10515600" cy="1847044"/>
              </a:xfrm>
              <a:prstGeom prst="rect">
                <a:avLst/>
              </a:prstGeom>
              <a:blipFill rotWithShape="0">
                <a:blip r:embed="rId2"/>
                <a:stretch>
                  <a:fillRect l="-754" t="-30033" b="-52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2532" y="1555422"/>
            <a:ext cx="7612967" cy="2170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140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9749"/>
          </a:xfrm>
        </p:spPr>
        <p:txBody>
          <a:bodyPr>
            <a:normAutofit/>
          </a:bodyPr>
          <a:lstStyle/>
          <a:p>
            <a:pPr algn="ctr"/>
            <a:r>
              <a:rPr lang="en-US" sz="4000" dirty="0" err="1"/>
              <a:t>Rényi</a:t>
            </a:r>
            <a:r>
              <a:rPr lang="en-US" sz="4000" dirty="0"/>
              <a:t> entropies</a:t>
            </a:r>
            <a:endParaRPr lang="en-US" sz="4000" dirty="0">
              <a:solidFill>
                <a:schemeClr val="accent1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838200" y="1569995"/>
                <a:ext cx="10515600" cy="34765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smtClean="0">
                    <a:ea typeface="Corbel" charset="0"/>
                    <a:cs typeface="Corbel" charset="0"/>
                  </a:rPr>
                  <a:t>For </a:t>
                </a:r>
                <a14:m>
                  <m:oMath xmlns:m="http://schemas.openxmlformats.org/officeDocument/2006/math">
                    <m:r>
                      <a:rPr lang="de-DE" sz="2400" i="1" dirty="0">
                        <a:latin typeface="Cambria Math" charset="0"/>
                        <a:ea typeface="Corbel" charset="0"/>
                        <a:cs typeface="Corbel" charset="0"/>
                      </a:rPr>
                      <m:t>𝛼</m:t>
                    </m:r>
                    <m:r>
                      <a:rPr lang="de-DE" sz="2400" i="1" dirty="0">
                        <a:latin typeface="Cambria Math" charset="0"/>
                        <a:ea typeface="Corbel" charset="0"/>
                        <a:cs typeface="Corbel" charset="0"/>
                      </a:rPr>
                      <m:t>∈ </m:t>
                    </m:r>
                    <m:d>
                      <m:dPr>
                        <m:begChr m:val="["/>
                        <m:ctrlPr>
                          <a:rPr lang="de-DE" sz="2400" i="1" dirty="0">
                            <a:latin typeface="Cambria Math" charset="0"/>
                            <a:ea typeface="Corbel" charset="0"/>
                            <a:cs typeface="Corbel" charset="0"/>
                          </a:rPr>
                        </m:ctrlPr>
                      </m:dPr>
                      <m:e>
                        <m:f>
                          <m:fPr>
                            <m:type m:val="skw"/>
                            <m:ctrlPr>
                              <a:rPr lang="de-DE" sz="2400" i="1" dirty="0">
                                <a:latin typeface="Cambria Math" charset="0"/>
                                <a:ea typeface="Corbel" charset="0"/>
                                <a:cs typeface="Corbel" charset="0"/>
                              </a:rPr>
                            </m:ctrlPr>
                          </m:fPr>
                          <m:num>
                            <m:r>
                              <a:rPr lang="en-US" sz="2400" i="1" dirty="0">
                                <a:latin typeface="Cambria Math" charset="0"/>
                                <a:ea typeface="Corbel" charset="0"/>
                                <a:cs typeface="Corbel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400" i="1" dirty="0">
                                <a:latin typeface="Cambria Math" charset="0"/>
                                <a:ea typeface="Corbel" charset="0"/>
                                <a:cs typeface="Corbel" charset="0"/>
                              </a:rPr>
                              <m:t>2</m:t>
                            </m:r>
                          </m:den>
                        </m:f>
                        <m:r>
                          <a:rPr lang="de-DE" sz="2400" i="1" dirty="0">
                            <a:latin typeface="Cambria Math" charset="0"/>
                            <a:ea typeface="Corbel" charset="0"/>
                            <a:cs typeface="Corbel" charset="0"/>
                          </a:rPr>
                          <m:t>, 1</m:t>
                        </m:r>
                      </m:e>
                    </m:d>
                    <m:r>
                      <a:rPr lang="de-DE" sz="2400" i="1" dirty="0">
                        <a:latin typeface="Cambria Math" charset="0"/>
                        <a:ea typeface="Corbel" charset="0"/>
                        <a:cs typeface="Corbel" charset="0"/>
                      </a:rPr>
                      <m:t>∪(1, ∞]</m:t>
                    </m:r>
                  </m:oMath>
                </a14:m>
                <a:r>
                  <a:rPr lang="en-US" sz="2400" dirty="0">
                    <a:ea typeface="Corbel" charset="0"/>
                    <a:cs typeface="Corbel" charset="0"/>
                  </a:rPr>
                  <a:t>, the </a:t>
                </a:r>
                <a:r>
                  <a:rPr lang="en-US" sz="2400" dirty="0" smtClean="0">
                    <a:ea typeface="Corbel" charset="0"/>
                    <a:cs typeface="Corbel" charset="0"/>
                  </a:rPr>
                  <a:t>(</a:t>
                </a:r>
                <a:r>
                  <a:rPr lang="en-US" sz="2400" dirty="0" err="1">
                    <a:ea typeface="Corbel" charset="0"/>
                    <a:cs typeface="Corbel" charset="0"/>
                  </a:rPr>
                  <a:t>o</a:t>
                </a:r>
                <a:r>
                  <a:rPr lang="en-US" sz="2400" dirty="0" err="1" smtClean="0">
                    <a:ea typeface="Corbel" charset="0"/>
                    <a:cs typeface="Corbel" charset="0"/>
                  </a:rPr>
                  <a:t>ptimised</a:t>
                </a:r>
                <a:r>
                  <a:rPr lang="en-US" sz="2400" dirty="0">
                    <a:ea typeface="Corbel" charset="0"/>
                    <a:cs typeface="Corbel" charset="0"/>
                  </a:rPr>
                  <a:t>) </a:t>
                </a:r>
                <a:r>
                  <a:rPr lang="en-US" sz="2400" dirty="0" smtClean="0">
                    <a:ea typeface="Corbel" charset="0"/>
                    <a:cs typeface="Corbel" charset="0"/>
                  </a:rPr>
                  <a:t>sandwiched </a:t>
                </a:r>
                <a:r>
                  <a:rPr lang="en-US" sz="2400" dirty="0" err="1">
                    <a:ea typeface="Corbel" charset="0"/>
                    <a:cs typeface="Corbel" charset="0"/>
                  </a:rPr>
                  <a:t>Rényi</a:t>
                </a:r>
                <a:r>
                  <a:rPr lang="en-US" sz="2400" dirty="0">
                    <a:ea typeface="Corbel" charset="0"/>
                    <a:cs typeface="Corbel" charset="0"/>
                  </a:rPr>
                  <a:t> entropy is defined </a:t>
                </a:r>
                <a:r>
                  <a:rPr lang="en-US" sz="2400" dirty="0" smtClean="0">
                    <a:ea typeface="Corbel" charset="0"/>
                    <a:cs typeface="Corbel" charset="0"/>
                  </a:rPr>
                  <a:t>as:</a:t>
                </a:r>
                <a:endParaRPr lang="en-US" sz="2400" dirty="0">
                  <a:ea typeface="Corbel" charset="0"/>
                  <a:cs typeface="Corbel" charset="0"/>
                </a:endParaRPr>
              </a:p>
              <a:p>
                <a:endParaRPr lang="en-US" sz="2400" dirty="0">
                  <a:ea typeface="Corbel" charset="0"/>
                  <a:cs typeface="Corbel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charset="0"/>
                              <a:ea typeface="Corbel" charset="0"/>
                              <a:cs typeface="Corbel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charset="0"/>
                              <a:ea typeface="Corbel" charset="0"/>
                              <a:cs typeface="Corbel" charset="0"/>
                            </a:rPr>
                            <m:t>𝐻</m:t>
                          </m:r>
                        </m:e>
                        <m:sub>
                          <m:r>
                            <a:rPr lang="en-US" sz="2400" i="1">
                              <a:latin typeface="Cambria Math" charset="0"/>
                              <a:ea typeface="Corbel" charset="0"/>
                              <a:cs typeface="Corbel" charset="0"/>
                            </a:rPr>
                            <m:t>𝛼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charset="0"/>
                              <a:ea typeface="Corbel" charset="0"/>
                              <a:cs typeface="Corbel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400" i="1">
                                  <a:latin typeface="Cambria Math" charset="0"/>
                                  <a:ea typeface="Corbel" charset="0"/>
                                  <a:cs typeface="Corbel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charset="0"/>
                                  <a:ea typeface="Corbel" charset="0"/>
                                  <a:cs typeface="Corbel" charset="0"/>
                                </a:rPr>
                                <m:t>𝐴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 charset="0"/>
                                  <a:ea typeface="Corbel" charset="0"/>
                                  <a:cs typeface="Corbel" charset="0"/>
                                </a:rPr>
                                <m:t>𝐵</m:t>
                              </m:r>
                            </m:e>
                          </m:d>
                        </m:e>
                        <m:sub>
                          <m:r>
                            <a:rPr lang="en-US" sz="2400" i="1">
                              <a:latin typeface="Cambria Math" charset="0"/>
                              <a:ea typeface="Corbel" charset="0"/>
                              <a:cs typeface="Corbel" charset="0"/>
                            </a:rPr>
                            <m:t>𝜌</m:t>
                          </m:r>
                        </m:sub>
                      </m:sSub>
                      <m:r>
                        <a:rPr lang="en-US" sz="2400" i="1">
                          <a:latin typeface="Cambria Math" charset="0"/>
                          <a:ea typeface="Corbel" charset="0"/>
                          <a:cs typeface="Corbel" charset="0"/>
                        </a:rPr>
                        <m:t>=</m:t>
                      </m:r>
                      <m:func>
                        <m:funcPr>
                          <m:ctrlPr>
                            <a:rPr lang="en-US" sz="2400" i="1">
                              <a:latin typeface="Cambria Math" charset="0"/>
                              <a:ea typeface="Corbel" charset="0"/>
                              <a:cs typeface="Corbel" charset="0"/>
                            </a:rPr>
                          </m:ctrlPr>
                        </m:funcPr>
                        <m:fName>
                          <m:r>
                            <m:rPr>
                              <m:nor/>
                            </m:rPr>
                            <a:rPr lang="en-US" sz="2400">
                              <a:ea typeface="Corbel" charset="0"/>
                              <a:cs typeface="Corbel" charset="0"/>
                            </a:rPr>
                            <m:t>su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charset="0"/>
                                  <a:ea typeface="Corbel" charset="0"/>
                                  <a:cs typeface="Corbel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US" sz="2400">
                                  <a:ea typeface="Corbel" charset="0"/>
                                  <a:cs typeface="Corbel" charset="0"/>
                                </a:rPr>
                                <m:t>p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400" i="1">
                                      <a:latin typeface="Cambria Math" charset="0"/>
                                      <a:ea typeface="Corbel" charset="0"/>
                                      <a:cs typeface="Corbel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charset="0"/>
                                      <a:ea typeface="Corbel" charset="0"/>
                                      <a:cs typeface="Corbel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charset="0"/>
                                      <a:ea typeface="Corbel" charset="0"/>
                                      <a:cs typeface="Corbel" charset="0"/>
                                    </a:rPr>
                                    <m:t>𝐵</m:t>
                                  </m:r>
                                </m:sub>
                              </m:sSub>
                            </m:sub>
                          </m:sSub>
                          <m:f>
                            <m:fPr>
                              <m:ctrlPr>
                                <a:rPr lang="bg-BG" sz="2400" i="1">
                                  <a:latin typeface="Cambria Math" charset="0"/>
                                  <a:ea typeface="Corbel" charset="0"/>
                                  <a:cs typeface="Corbel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charset="0"/>
                                  <a:ea typeface="Corbel" charset="0"/>
                                  <a:cs typeface="Corbel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charset="0"/>
                                  <a:ea typeface="Corbel" charset="0"/>
                                  <a:cs typeface="Corbel" charset="0"/>
                                </a:rPr>
                                <m:t>1−</m:t>
                              </m:r>
                              <m:r>
                                <a:rPr lang="en-US" sz="2400" i="1">
                                  <a:latin typeface="Cambria Math" charset="0"/>
                                  <a:ea typeface="Corbel" charset="0"/>
                                  <a:cs typeface="Corbel" charset="0"/>
                                </a:rPr>
                                <m:t>𝛼</m:t>
                              </m:r>
                            </m:den>
                          </m:f>
                          <m:r>
                            <m:rPr>
                              <m:sty m:val="p"/>
                            </m:rPr>
                            <a:rPr lang="en-US" sz="2400">
                              <a:latin typeface="Cambria Math" charset="0"/>
                              <a:ea typeface="Corbel" charset="0"/>
                              <a:cs typeface="Corbel" charset="0"/>
                            </a:rPr>
                            <m:t>log</m:t>
                          </m:r>
                        </m:fName>
                        <m:e>
                          <m:r>
                            <m:rPr>
                              <m:nor/>
                            </m:rPr>
                            <a:rPr lang="en-US" sz="2400">
                              <a:ea typeface="Corbel" charset="0"/>
                              <a:cs typeface="Corbel" charset="0"/>
                            </a:rPr>
                            <m:t>tr</m:t>
                          </m:r>
                        </m:e>
                      </m:func>
                      <m:sSup>
                        <m:sSupPr>
                          <m:ctrlPr>
                            <a:rPr lang="en-US" sz="2400" i="1">
                              <a:latin typeface="Cambria Math" charset="0"/>
                              <a:ea typeface="Corbel" charset="0"/>
                              <a:cs typeface="Corbel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latin typeface="Cambria Math" charset="0"/>
                                  <a:ea typeface="Corbel" charset="0"/>
                                  <a:cs typeface="Corbel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latin typeface="Cambria Math" charset="0"/>
                                      <a:ea typeface="Corbel" charset="0"/>
                                      <a:cs typeface="Corbel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latin typeface="Cambria Math" charset="0"/>
                                      <a:ea typeface="Corbel" charset="0"/>
                                      <a:cs typeface="Corbel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charset="0"/>
                                      <a:ea typeface="Corbel" charset="0"/>
                                      <a:cs typeface="Corbel" charset="0"/>
                                    </a:rPr>
                                    <m:t>𝐵</m:t>
                                  </m:r>
                                </m:sub>
                                <m:sup>
                                  <m:f>
                                    <m:fPr>
                                      <m:ctrlPr>
                                        <a:rPr lang="bg-BG" sz="2400" i="1">
                                          <a:latin typeface="Cambria Math" charset="0"/>
                                          <a:ea typeface="Corbel" charset="0"/>
                                          <a:cs typeface="Corbel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i="1">
                                          <a:latin typeface="Cambria Math" charset="0"/>
                                          <a:ea typeface="Corbel" charset="0"/>
                                          <a:cs typeface="Corbel" charset="0"/>
                                        </a:rPr>
                                        <m:t>1−</m:t>
                                      </m:r>
                                      <m:r>
                                        <a:rPr lang="en-US" sz="2400" i="1">
                                          <a:latin typeface="Cambria Math" charset="0"/>
                                          <a:ea typeface="Corbel" charset="0"/>
                                          <a:cs typeface="Corbel" charset="0"/>
                                        </a:rPr>
                                        <m:t>𝛼</m:t>
                                      </m:r>
                                    </m:num>
                                    <m:den>
                                      <m:r>
                                        <a:rPr lang="en-US" sz="2400" i="1">
                                          <a:latin typeface="Cambria Math" charset="0"/>
                                          <a:ea typeface="Corbel" charset="0"/>
                                          <a:cs typeface="Corbel" charset="0"/>
                                        </a:rPr>
                                        <m:t>2</m:t>
                                      </m:r>
                                      <m:r>
                                        <a:rPr lang="en-US" sz="2400" i="1">
                                          <a:latin typeface="Cambria Math" charset="0"/>
                                          <a:ea typeface="Corbel" charset="0"/>
                                          <a:cs typeface="Corbel" charset="0"/>
                                        </a:rPr>
                                        <m:t>𝛼</m:t>
                                      </m:r>
                                    </m:den>
                                  </m:f>
                                </m:sup>
                              </m:sSubSup>
                              <m:sSubSup>
                                <m:sSubSupPr>
                                  <m:ctrlPr>
                                    <a:rPr lang="en-US" sz="2400" i="1">
                                      <a:latin typeface="Cambria Math" charset="0"/>
                                      <a:ea typeface="Corbel" charset="0"/>
                                      <a:cs typeface="Corbel" charset="0"/>
                                    </a:rPr>
                                  </m:ctrlPr>
                                </m:sSubSup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charset="0"/>
                                          <a:ea typeface="Corbel" charset="0"/>
                                          <a:cs typeface="Corbel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charset="0"/>
                                          <a:ea typeface="Corbel" charset="0"/>
                                          <a:cs typeface="Corbel" charset="0"/>
                                        </a:rPr>
                                        <m:t>𝜌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charset="0"/>
                                          <a:ea typeface="Corbel" charset="0"/>
                                          <a:cs typeface="Corbel" charset="0"/>
                                        </a:rPr>
                                        <m:t>𝐴𝐵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charset="0"/>
                                      <a:ea typeface="Corbel" charset="0"/>
                                      <a:cs typeface="Corbel" charset="0"/>
                                    </a:rPr>
                                    <m:t> </m:t>
                                  </m:r>
                                  <m:r>
                                    <a:rPr lang="en-US" sz="2400" i="1">
                                      <a:latin typeface="Cambria Math" charset="0"/>
                                      <a:ea typeface="Corbel" charset="0"/>
                                      <a:cs typeface="Corbel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charset="0"/>
                                      <a:ea typeface="Corbel" charset="0"/>
                                      <a:cs typeface="Corbel" charset="0"/>
                                    </a:rPr>
                                    <m:t>𝐵</m:t>
                                  </m:r>
                                </m:sub>
                                <m:sup>
                                  <m:f>
                                    <m:fPr>
                                      <m:ctrlPr>
                                        <a:rPr lang="bg-BG" sz="2400" i="1">
                                          <a:latin typeface="Cambria Math" charset="0"/>
                                          <a:ea typeface="Corbel" charset="0"/>
                                          <a:cs typeface="Corbel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i="1">
                                          <a:latin typeface="Cambria Math" charset="0"/>
                                          <a:ea typeface="Corbel" charset="0"/>
                                          <a:cs typeface="Corbel" charset="0"/>
                                        </a:rPr>
                                        <m:t>1−</m:t>
                                      </m:r>
                                      <m:r>
                                        <a:rPr lang="en-US" sz="2400" i="1">
                                          <a:latin typeface="Cambria Math" charset="0"/>
                                          <a:ea typeface="Corbel" charset="0"/>
                                          <a:cs typeface="Corbel" charset="0"/>
                                        </a:rPr>
                                        <m:t>𝛼</m:t>
                                      </m:r>
                                    </m:num>
                                    <m:den>
                                      <m:r>
                                        <a:rPr lang="en-US" sz="2400" i="1">
                                          <a:latin typeface="Cambria Math" charset="0"/>
                                          <a:ea typeface="Corbel" charset="0"/>
                                          <a:cs typeface="Corbel" charset="0"/>
                                        </a:rPr>
                                        <m:t>2</m:t>
                                      </m:r>
                                      <m:r>
                                        <a:rPr lang="en-US" sz="2400" i="1">
                                          <a:latin typeface="Cambria Math" charset="0"/>
                                          <a:ea typeface="Corbel" charset="0"/>
                                          <a:cs typeface="Corbel" charset="0"/>
                                        </a:rPr>
                                        <m:t>𝛼</m:t>
                                      </m:r>
                                    </m:den>
                                  </m:f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sz="2400" i="1">
                              <a:latin typeface="Cambria Math" charset="0"/>
                              <a:ea typeface="Corbel" charset="0"/>
                              <a:cs typeface="Corbel" charset="0"/>
                            </a:rPr>
                            <m:t>𝛼</m:t>
                          </m:r>
                        </m:sup>
                      </m:sSup>
                      <m:r>
                        <a:rPr lang="en-US" sz="2400">
                          <a:latin typeface="Cambria Math" charset="0"/>
                          <a:ea typeface="Corbel" charset="0"/>
                          <a:cs typeface="Corbel" charset="0"/>
                        </a:rPr>
                        <m:t> </m:t>
                      </m:r>
                    </m:oMath>
                  </m:oMathPara>
                </a14:m>
                <a:endParaRPr lang="en-US" sz="2400" dirty="0">
                  <a:ea typeface="Corbel" charset="0"/>
                  <a:cs typeface="Corbel" charset="0"/>
                </a:endParaRPr>
              </a:p>
              <a:p>
                <a:endParaRPr lang="en-US" sz="2400" dirty="0">
                  <a:ea typeface="Corbel" charset="0"/>
                  <a:cs typeface="Corbel" charset="0"/>
                </a:endParaRPr>
              </a:p>
              <a:p>
                <a:r>
                  <a:rPr lang="en-US" sz="2400" dirty="0">
                    <a:ea typeface="Corbel" charset="0"/>
                    <a:cs typeface="Corbel" charset="0"/>
                  </a:rPr>
                  <a:t>for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charset="0"/>
                            <a:ea typeface="Corbel" charset="0"/>
                            <a:cs typeface="Corbel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  <a:ea typeface="Corbel" charset="0"/>
                            <a:cs typeface="Corbel" charset="0"/>
                          </a:rPr>
                          <m:t>𝜎</m:t>
                        </m:r>
                      </m:e>
                      <m:sub>
                        <m:r>
                          <a:rPr lang="en-US" sz="2400" i="1">
                            <a:latin typeface="Cambria Math" charset="0"/>
                            <a:ea typeface="Corbel" charset="0"/>
                            <a:cs typeface="Corbel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sz="2400" dirty="0">
                    <a:ea typeface="Corbel" charset="0"/>
                    <a:cs typeface="Corbel" charset="0"/>
                  </a:rPr>
                  <a:t> is density operator</a:t>
                </a:r>
                <a:r>
                  <a:rPr lang="de-DE" sz="2400" dirty="0" smtClean="0">
                    <a:ea typeface="Corbel" charset="0"/>
                    <a:cs typeface="Corbel" charset="0"/>
                  </a:rPr>
                  <a:t>.</a:t>
                </a:r>
              </a:p>
              <a:p>
                <a:endParaRPr lang="de-DE" sz="2400" dirty="0">
                  <a:ea typeface="Corbel" charset="0"/>
                  <a:cs typeface="Corbel" charset="0"/>
                </a:endParaRPr>
              </a:p>
              <a:p>
                <a:r>
                  <a:rPr lang="de-DE" sz="2400" dirty="0" smtClean="0">
                    <a:ea typeface="Corbel" charset="0"/>
                    <a:cs typeface="Corbel" charset="0"/>
                  </a:rPr>
                  <a:t>These </a:t>
                </a:r>
                <a14:m>
                  <m:oMath xmlns:m="http://schemas.openxmlformats.org/officeDocument/2006/math">
                    <m:r>
                      <a:rPr lang="de-DE" sz="2400" i="1" dirty="0">
                        <a:latin typeface="Cambria Math" charset="0"/>
                        <a:ea typeface="Corbel" charset="0"/>
                        <a:cs typeface="Corbel" charset="0"/>
                      </a:rPr>
                      <m:t>𝛼</m:t>
                    </m:r>
                  </m:oMath>
                </a14:m>
                <a:r>
                  <a:rPr lang="en-US" sz="2400" dirty="0" smtClean="0">
                    <a:ea typeface="Corbel" charset="0"/>
                    <a:cs typeface="Corbel" charset="0"/>
                  </a:rPr>
                  <a:t>-</a:t>
                </a:r>
                <a:r>
                  <a:rPr lang="en-US" sz="2400" dirty="0" err="1" smtClean="0">
                    <a:ea typeface="Corbel" charset="0"/>
                    <a:cs typeface="Corbel" charset="0"/>
                  </a:rPr>
                  <a:t>Rényi</a:t>
                </a:r>
                <a:r>
                  <a:rPr lang="en-US" sz="2400" dirty="0" smtClean="0">
                    <a:ea typeface="Corbel" charset="0"/>
                    <a:cs typeface="Corbel" charset="0"/>
                  </a:rPr>
                  <a:t> conditional entropies interpolate between min-entropy and the von-Neumann entropy and help produce tight bounds.</a:t>
                </a:r>
                <a:endParaRPr lang="de-DE" sz="2400" dirty="0">
                  <a:ea typeface="Corbel" charset="0"/>
                  <a:cs typeface="Corbel" charset="0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569995"/>
                <a:ext cx="10515600" cy="3476593"/>
              </a:xfrm>
              <a:prstGeom prst="rect">
                <a:avLst/>
              </a:prstGeom>
              <a:blipFill rotWithShape="0">
                <a:blip r:embed="rId2"/>
                <a:stretch>
                  <a:fillRect l="-928" t="-17018" r="-232"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37123-6D8C-8B4C-A1EE-4BA17BE8C320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802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9749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solidFill>
                  <a:schemeClr val="accent1">
                    <a:lumMod val="50000"/>
                  </a:schemeClr>
                </a:solidFill>
              </a:rPr>
              <a:t>Approximate </a:t>
            </a:r>
            <a:r>
              <a:rPr lang="en-US" sz="4000" smtClean="0">
                <a:solidFill>
                  <a:schemeClr val="accent1">
                    <a:lumMod val="50000"/>
                  </a:schemeClr>
                </a:solidFill>
              </a:rPr>
              <a:t>entropy accumulation</a:t>
            </a:r>
            <a:endParaRPr lang="en-US" sz="4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37123-6D8C-8B4C-A1EE-4BA17BE8C320}" type="slidenum">
              <a:rPr lang="en-US" smtClean="0"/>
              <a:t>30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838200" y="1569994"/>
                <a:ext cx="10515600" cy="38530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dirty="0" smtClean="0"/>
                  <a:t>In smooth max-relative entropy distance: </a:t>
                </a:r>
              </a:p>
              <a:p>
                <a:endParaRPr lang="en-US" sz="22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200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SupPr>
                        <m:e>
                          <m:r>
                            <a:rPr lang="en-US" sz="2200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𝐷</m:t>
                          </m:r>
                        </m:e>
                        <m:sub>
                          <m:r>
                            <a:rPr lang="en-US" sz="2200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𝑚𝑎𝑥</m:t>
                          </m:r>
                        </m:sub>
                        <m:sup>
                          <m:r>
                            <a:rPr lang="en-US" sz="2200" b="0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𝜖</m:t>
                          </m:r>
                          <m:r>
                            <a:rPr lang="en-US" sz="2200" b="0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′</m:t>
                          </m:r>
                        </m:sup>
                      </m:sSubSup>
                      <m:d>
                        <m:dPr>
                          <m:ctrlPr>
                            <a:rPr lang="en-US" sz="2200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2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ℳ</m:t>
                              </m:r>
                            </m:e>
                            <m:sub>
                              <m:r>
                                <a:rPr lang="en-US" sz="22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200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∘⋯∘</m:t>
                          </m:r>
                          <m:sSub>
                            <m:sSubPr>
                              <m:ctrlPr>
                                <a:rPr lang="en-US" sz="22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ℳ</m:t>
                              </m:r>
                            </m:e>
                            <m:sub>
                              <m:r>
                                <a:rPr lang="en-US" sz="22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2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2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𝜌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2200" i="1" dirty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i="1" dirty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US" sz="2200" i="1" dirty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sz="22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𝐸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200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||</m:t>
                          </m:r>
                          <m:sSub>
                            <m:sSubPr>
                              <m:ctrlPr>
                                <a:rPr lang="en-US" sz="22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𝒩</m:t>
                              </m:r>
                            </m:e>
                            <m:sub>
                              <m:r>
                                <a:rPr lang="en-US" sz="22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200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∘⋯∘</m:t>
                          </m:r>
                          <m:sSub>
                            <m:sSubPr>
                              <m:ctrlPr>
                                <a:rPr lang="en-US" sz="22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𝒩</m:t>
                              </m:r>
                            </m:e>
                            <m:sub>
                              <m:r>
                                <a:rPr lang="en-US" sz="22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2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2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𝜌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2200" i="1" dirty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i="1" dirty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US" sz="2200" i="1" dirty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sz="22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𝐸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sz="2200" i="1" dirty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≤</m:t>
                      </m:r>
                      <m:sSub>
                        <m:sSubPr>
                          <m:ctrlPr>
                            <a:rPr lang="en-US" sz="2200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vi-VN" sz="22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2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𝐷</m:t>
                              </m:r>
                            </m:e>
                          </m:acc>
                        </m:e>
                        <m:sub>
                          <m:r>
                            <a:rPr lang="en-US" sz="2200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𝛼</m:t>
                          </m:r>
                        </m:sub>
                      </m:sSub>
                      <m:d>
                        <m:dPr>
                          <m:ctrlPr>
                            <a:rPr lang="en-US" sz="2200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2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ℳ</m:t>
                              </m:r>
                            </m:e>
                            <m:sub>
                              <m:r>
                                <a:rPr lang="en-US" sz="22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200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∘⋯∘</m:t>
                          </m:r>
                          <m:sSub>
                            <m:sSubPr>
                              <m:ctrlPr>
                                <a:rPr lang="en-US" sz="22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ℳ</m:t>
                              </m:r>
                            </m:e>
                            <m:sub>
                              <m:r>
                                <a:rPr lang="en-US" sz="22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2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2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𝜌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2200" i="1" dirty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i="1" dirty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US" sz="2200" i="1" dirty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sz="22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𝐸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200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||</m:t>
                          </m:r>
                          <m:sSub>
                            <m:sSubPr>
                              <m:ctrlPr>
                                <a:rPr lang="en-US" sz="22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𝒩</m:t>
                              </m:r>
                            </m:e>
                            <m:sub>
                              <m:r>
                                <a:rPr lang="en-US" sz="22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200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∘⋯∘</m:t>
                          </m:r>
                          <m:sSub>
                            <m:sSubPr>
                              <m:ctrlPr>
                                <a:rPr lang="en-US" sz="22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𝒩</m:t>
                              </m:r>
                            </m:e>
                            <m:sub>
                              <m:r>
                                <a:rPr lang="en-US" sz="22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2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2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𝜌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2200" i="1" dirty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i="1" dirty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US" sz="2200" i="1" dirty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sz="22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𝐸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sz="2200" i="1" dirty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f>
                        <m:fPr>
                          <m:ctrlPr>
                            <a:rPr lang="bg-BG" sz="2200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sz="2200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𝑂</m:t>
                          </m:r>
                          <m:d>
                            <m:dPr>
                              <m:ctrlPr>
                                <a:rPr lang="en-US" sz="22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2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</m:t>
                              </m:r>
                            </m:e>
                          </m:d>
                        </m:num>
                        <m:den>
                          <m:r>
                            <a:rPr lang="en-US" sz="2200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𝛼</m:t>
                          </m:r>
                          <m:r>
                            <a:rPr lang="en-US" sz="2200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−1</m:t>
                          </m:r>
                        </m:den>
                      </m:f>
                    </m:oMath>
                    <m:oMath xmlns:m="http://schemas.openxmlformats.org/officeDocument/2006/math">
                      <m:r>
                        <a:rPr lang="en-US" sz="2200" i="1" dirty="0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≤</m:t>
                      </m:r>
                      <m:sSub>
                        <m:sSubPr>
                          <m:ctrlPr>
                            <a:rPr lang="en-US" sz="2200" i="1" dirty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vi-VN" sz="2200" i="1" dirty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200" i="1" dirty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𝐷</m:t>
                              </m:r>
                            </m:e>
                          </m:acc>
                        </m:e>
                        <m:sub>
                          <m:r>
                            <a:rPr lang="en-US" sz="2200" i="1" dirty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𝛼</m:t>
                          </m:r>
                        </m:sub>
                      </m:sSub>
                      <m:d>
                        <m:dPr>
                          <m:ctrlPr>
                            <a:rPr lang="en-US" sz="2200" i="1" dirty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200" i="1" dirty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i="1" dirty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ℳ</m:t>
                              </m:r>
                            </m:e>
                            <m:sub>
                              <m:r>
                                <a:rPr lang="en-US" sz="2200" i="1" dirty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𝑛</m:t>
                              </m:r>
                              <m:r>
                                <a:rPr lang="en-US" sz="2200" b="0" i="1" dirty="0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sz="2200" i="1" dirty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∘⋯∘</m:t>
                          </m:r>
                          <m:sSub>
                            <m:sSubPr>
                              <m:ctrlPr>
                                <a:rPr lang="en-US" sz="2200" i="1" dirty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i="1" dirty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ℳ</m:t>
                              </m:r>
                            </m:e>
                            <m:sub>
                              <m:r>
                                <a:rPr lang="en-US" sz="2200" i="1" dirty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200" i="1" dirty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200" i="1" dirty="0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 dirty="0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𝜌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2200" i="1" dirty="0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i="1" dirty="0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US" sz="2200" i="1" dirty="0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sz="2200" i="1" dirty="0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𝐸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200" i="1" dirty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||</m:t>
                          </m:r>
                          <m:sSub>
                            <m:sSubPr>
                              <m:ctrlPr>
                                <a:rPr lang="en-US" sz="2200" i="1" dirty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i="1" dirty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𝒩</m:t>
                              </m:r>
                            </m:e>
                            <m:sub>
                              <m:r>
                                <a:rPr lang="en-US" sz="2200" i="1" dirty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𝑛</m:t>
                              </m:r>
                              <m:r>
                                <a:rPr lang="en-US" sz="2200" b="0" i="1" dirty="0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sz="2200" i="1" dirty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∘⋯∘</m:t>
                          </m:r>
                          <m:sSub>
                            <m:sSubPr>
                              <m:ctrlPr>
                                <a:rPr lang="en-US" sz="2200" i="1" dirty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i="1" dirty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𝒩</m:t>
                              </m:r>
                            </m:e>
                            <m:sub>
                              <m:r>
                                <a:rPr lang="en-US" sz="2200" i="1" dirty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200" i="1" dirty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200" i="1" dirty="0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 dirty="0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𝜌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2200" i="1" dirty="0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i="1" dirty="0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US" sz="2200" i="1" dirty="0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sz="2200" i="1" dirty="0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𝐸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sz="2200" i="1" dirty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sSubSup>
                        <m:sSubSupPr>
                          <m:ctrlPr>
                            <a:rPr lang="en-US" sz="2200" b="0" i="1" dirty="0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SupPr>
                        <m:e>
                          <m:acc>
                            <m:accPr>
                              <m:chr m:val="̃"/>
                              <m:ctrlPr>
                                <a:rPr lang="vi-VN" sz="2200" i="1" dirty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200" i="1" dirty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𝐷</m:t>
                              </m:r>
                            </m:e>
                          </m:acc>
                        </m:e>
                        <m:sub>
                          <m:r>
                            <a:rPr lang="en-US" sz="2200" i="1" dirty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𝛼</m:t>
                          </m:r>
                        </m:sub>
                        <m:sup>
                          <m:r>
                            <a:rPr lang="en-US" sz="2200" b="0" i="1" dirty="0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𝑟𝑒𝑔</m:t>
                          </m:r>
                        </m:sup>
                      </m:sSubSup>
                      <m:r>
                        <a:rPr lang="en-US" sz="2200" b="0" i="1" dirty="0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sz="2200" i="1" dirty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200" i="1" dirty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ℳ</m:t>
                          </m:r>
                        </m:e>
                        <m:sub>
                          <m:r>
                            <a:rPr lang="en-US" sz="2200" i="1" dirty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</m:t>
                          </m:r>
                        </m:sub>
                      </m:sSub>
                      <m:r>
                        <a:rPr lang="en-US" sz="2200" b="0" i="1" dirty="0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|</m:t>
                      </m:r>
                      <m:d>
                        <m:dPr>
                          <m:begChr m:val="|"/>
                          <m:ctrlPr>
                            <a:rPr lang="en-US" sz="2200" b="0" i="1" dirty="0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200" i="1" dirty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i="1" dirty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𝒩</m:t>
                              </m:r>
                            </m:e>
                            <m:sub>
                              <m:r>
                                <a:rPr lang="en-US" sz="2200" i="1" dirty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sz="2200" b="0" i="1" dirty="0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f>
                        <m:fPr>
                          <m:ctrlPr>
                            <a:rPr lang="bg-BG" sz="2200" i="1" dirty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sz="2200" i="1" dirty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𝑂</m:t>
                          </m:r>
                          <m:d>
                            <m:dPr>
                              <m:ctrlPr>
                                <a:rPr lang="en-US" sz="2200" i="1" dirty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200" i="1" dirty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</m:t>
                              </m:r>
                            </m:e>
                          </m:d>
                        </m:num>
                        <m:den>
                          <m:r>
                            <a:rPr lang="en-US" sz="2200" i="1" dirty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𝛼</m:t>
                          </m:r>
                          <m:r>
                            <a:rPr lang="en-US" sz="2200" i="1" dirty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−1</m:t>
                          </m:r>
                        </m:den>
                      </m:f>
                    </m:oMath>
                    <m:oMath xmlns:m="http://schemas.openxmlformats.org/officeDocument/2006/math"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≤</m:t>
                      </m:r>
                      <m:nary>
                        <m:naryPr>
                          <m:chr m:val="∑"/>
                          <m:ctrlPr>
                            <a:rPr lang="is-IS" sz="22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𝑘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2200" i="1" dirty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̃"/>
                                  <m:ctrlPr>
                                    <a:rPr lang="vi-VN" sz="2200" i="1" dirty="0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200" i="1" dirty="0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𝐷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200" i="1" dirty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𝛼</m:t>
                              </m:r>
                            </m:sub>
                            <m:sup>
                              <m:r>
                                <a:rPr lang="en-US" sz="2200" i="1" dirty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𝑟𝑒𝑔</m:t>
                              </m:r>
                            </m:sup>
                          </m:sSubSup>
                          <m:r>
                            <a:rPr lang="en-US" sz="2200" i="1" dirty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200" i="1" dirty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i="1" dirty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ℳ</m:t>
                              </m:r>
                            </m:e>
                            <m:sub>
                              <m:r>
                                <a:rPr lang="en-US" sz="2200" b="0" i="1" dirty="0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sz="2200" i="1" dirty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|</m:t>
                          </m:r>
                          <m:d>
                            <m:dPr>
                              <m:begChr m:val="|"/>
                              <m:ctrlPr>
                                <a:rPr lang="en-US" sz="2200" i="1" dirty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200" i="1" dirty="0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 dirty="0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𝒩</m:t>
                                  </m:r>
                                </m:e>
                                <m:sub>
                                  <m:r>
                                    <a:rPr lang="en-US" sz="22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en-US" sz="2200" i="1" dirty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f>
                        <m:fPr>
                          <m:ctrlPr>
                            <a:rPr lang="bg-BG" sz="2200" i="1" dirty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sz="2200" i="1" dirty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𝑂</m:t>
                          </m:r>
                          <m:d>
                            <m:dPr>
                              <m:ctrlPr>
                                <a:rPr lang="en-US" sz="2200" i="1" dirty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200" i="1" dirty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</m:t>
                              </m:r>
                            </m:e>
                          </m:d>
                        </m:num>
                        <m:den>
                          <m:r>
                            <a:rPr lang="en-US" sz="2200" i="1" dirty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𝛼</m:t>
                          </m:r>
                          <m:r>
                            <a:rPr lang="en-US" sz="2200" i="1" dirty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−1</m:t>
                          </m:r>
                        </m:den>
                      </m:f>
                    </m:oMath>
                  </m:oMathPara>
                </a14:m>
                <a:endParaRPr lang="en-US" sz="2200" dirty="0"/>
              </a:p>
              <a:p>
                <a:endParaRPr lang="en-US" sz="22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569994"/>
                <a:ext cx="10515600" cy="3853042"/>
              </a:xfrm>
              <a:prstGeom prst="rect">
                <a:avLst/>
              </a:prstGeom>
              <a:blipFill rotWithShape="0">
                <a:blip r:embed="rId2"/>
                <a:stretch>
                  <a:fillRect l="-754" t="-1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58936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9749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solidFill>
                  <a:schemeClr val="accent1">
                    <a:lumMod val="50000"/>
                  </a:schemeClr>
                </a:solidFill>
              </a:rPr>
              <a:t>Approximate </a:t>
            </a:r>
            <a:r>
              <a:rPr lang="en-US" sz="4000" smtClean="0">
                <a:solidFill>
                  <a:schemeClr val="accent1">
                    <a:lumMod val="50000"/>
                  </a:schemeClr>
                </a:solidFill>
              </a:rPr>
              <a:t>entropy accumulation</a:t>
            </a:r>
            <a:endParaRPr lang="en-US" sz="4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37123-6D8C-8B4C-A1EE-4BA17BE8C320}" type="slidenum">
              <a:rPr lang="en-US" smtClean="0"/>
              <a:t>31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838200" y="1569994"/>
                <a:ext cx="10515600" cy="38530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dirty="0" smtClean="0"/>
                  <a:t>In smooth max-relative entropy distance: </a:t>
                </a:r>
              </a:p>
              <a:p>
                <a:endParaRPr lang="en-US" sz="22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200" i="1" dirty="0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SupPr>
                        <m:e>
                          <m:r>
                            <a:rPr lang="en-US" sz="2200" i="1" dirty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𝐷</m:t>
                          </m:r>
                        </m:e>
                        <m:sub>
                          <m:r>
                            <a:rPr lang="en-US" sz="2200" i="1" dirty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𝑚𝑎𝑥</m:t>
                          </m:r>
                        </m:sub>
                        <m:sup>
                          <m:r>
                            <a:rPr lang="en-US" sz="2200" b="0" i="1" dirty="0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𝜖</m:t>
                          </m:r>
                          <m:r>
                            <a:rPr lang="en-US" sz="2200" b="0" i="1" dirty="0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′</m:t>
                          </m:r>
                        </m:sup>
                      </m:sSubSup>
                      <m:d>
                        <m:dPr>
                          <m:ctrlPr>
                            <a:rPr lang="en-US" sz="2200" i="1" dirty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200" i="1" dirty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i="1" dirty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ℳ</m:t>
                              </m:r>
                            </m:e>
                            <m:sub>
                              <m:r>
                                <a:rPr lang="en-US" sz="2200" i="1" dirty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200" i="1" dirty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∘⋯∘</m:t>
                          </m:r>
                          <m:sSub>
                            <m:sSubPr>
                              <m:ctrlPr>
                                <a:rPr lang="en-US" sz="2200" i="1" dirty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i="1" dirty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ℳ</m:t>
                              </m:r>
                            </m:e>
                            <m:sub>
                              <m:r>
                                <a:rPr lang="en-US" sz="2200" i="1" dirty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200" i="1" dirty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200" i="1" dirty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 dirty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𝜌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2200" i="1" dirty="0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i="1" dirty="0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US" sz="2200" i="1" dirty="0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sz="2200" i="1" dirty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𝐸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200" i="1" dirty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||</m:t>
                          </m:r>
                          <m:sSub>
                            <m:sSubPr>
                              <m:ctrlPr>
                                <a:rPr lang="en-US" sz="2200" i="1" dirty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i="1" dirty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𝒩</m:t>
                              </m:r>
                            </m:e>
                            <m:sub>
                              <m:r>
                                <a:rPr lang="en-US" sz="2200" i="1" dirty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200" i="1" dirty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∘⋯∘</m:t>
                          </m:r>
                          <m:sSub>
                            <m:sSubPr>
                              <m:ctrlPr>
                                <a:rPr lang="en-US" sz="2200" i="1" dirty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i="1" dirty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𝒩</m:t>
                              </m:r>
                            </m:e>
                            <m:sub>
                              <m:r>
                                <a:rPr lang="en-US" sz="2200" i="1" dirty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200" i="1" dirty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200" i="1" dirty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 dirty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𝜌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2200" i="1" dirty="0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i="1" dirty="0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US" sz="2200" i="1" dirty="0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sz="2200" i="1" dirty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𝐸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sz="2200" i="1" dirty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≤</m:t>
                      </m:r>
                      <m:sSub>
                        <m:sSubPr>
                          <m:ctrlPr>
                            <a:rPr lang="en-US" sz="2200" i="1" dirty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vi-VN" sz="2200" i="1" dirty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200" i="1" dirty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𝐷</m:t>
                              </m:r>
                            </m:e>
                          </m:acc>
                        </m:e>
                        <m:sub>
                          <m:r>
                            <a:rPr lang="en-US" sz="2200" i="1" dirty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𝛼</m:t>
                          </m:r>
                        </m:sub>
                      </m:sSub>
                      <m:d>
                        <m:dPr>
                          <m:ctrlPr>
                            <a:rPr lang="en-US" sz="2200" i="1" dirty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200" i="1" dirty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i="1" dirty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ℳ</m:t>
                              </m:r>
                            </m:e>
                            <m:sub>
                              <m:r>
                                <a:rPr lang="en-US" sz="2200" i="1" dirty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200" i="1" dirty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∘⋯∘</m:t>
                          </m:r>
                          <m:sSub>
                            <m:sSubPr>
                              <m:ctrlPr>
                                <a:rPr lang="en-US" sz="2200" i="1" dirty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i="1" dirty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ℳ</m:t>
                              </m:r>
                            </m:e>
                            <m:sub>
                              <m:r>
                                <a:rPr lang="en-US" sz="2200" i="1" dirty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200" i="1" dirty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200" i="1" dirty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 dirty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𝜌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2200" i="1" dirty="0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i="1" dirty="0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US" sz="2200" i="1" dirty="0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sz="2200" i="1" dirty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𝐸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200" i="1" dirty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||</m:t>
                          </m:r>
                          <m:sSub>
                            <m:sSubPr>
                              <m:ctrlPr>
                                <a:rPr lang="en-US" sz="2200" i="1" dirty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i="1" dirty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𝒩</m:t>
                              </m:r>
                            </m:e>
                            <m:sub>
                              <m:r>
                                <a:rPr lang="en-US" sz="2200" i="1" dirty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200" i="1" dirty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∘⋯∘</m:t>
                          </m:r>
                          <m:sSub>
                            <m:sSubPr>
                              <m:ctrlPr>
                                <a:rPr lang="en-US" sz="2200" i="1" dirty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i="1" dirty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𝒩</m:t>
                              </m:r>
                            </m:e>
                            <m:sub>
                              <m:r>
                                <a:rPr lang="en-US" sz="2200" i="1" dirty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200" i="1" dirty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200" i="1" dirty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 dirty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𝜌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2200" i="1" dirty="0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i="1" dirty="0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US" sz="2200" i="1" dirty="0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sz="2200" i="1" dirty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𝐸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sz="2200" i="1" dirty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f>
                        <m:fPr>
                          <m:ctrlPr>
                            <a:rPr lang="bg-BG" sz="2200" i="1" dirty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sz="2200" i="1" dirty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𝑂</m:t>
                          </m:r>
                          <m:d>
                            <m:dPr>
                              <m:ctrlPr>
                                <a:rPr lang="en-US" sz="2200" i="1" dirty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200" i="1" dirty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</m:t>
                              </m:r>
                            </m:e>
                          </m:d>
                        </m:num>
                        <m:den>
                          <m:r>
                            <a:rPr lang="en-US" sz="2200" i="1" dirty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𝛼</m:t>
                          </m:r>
                          <m:r>
                            <a:rPr lang="en-US" sz="2200" i="1" dirty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−1</m:t>
                          </m:r>
                        </m:den>
                      </m:f>
                    </m:oMath>
                    <m:oMath xmlns:m="http://schemas.openxmlformats.org/officeDocument/2006/math">
                      <m:r>
                        <a:rPr lang="en-US" sz="2200" i="1" dirty="0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≤</m:t>
                      </m:r>
                      <m:sSub>
                        <m:sSubPr>
                          <m:ctrlPr>
                            <a:rPr lang="en-US" sz="2200" i="1" dirty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vi-VN" sz="2200" i="1" dirty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200" i="1" dirty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𝐷</m:t>
                              </m:r>
                            </m:e>
                          </m:acc>
                        </m:e>
                        <m:sub>
                          <m:r>
                            <a:rPr lang="en-US" sz="2200" i="1" dirty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𝛼</m:t>
                          </m:r>
                        </m:sub>
                      </m:sSub>
                      <m:d>
                        <m:dPr>
                          <m:ctrlPr>
                            <a:rPr lang="en-US" sz="2200" i="1" dirty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200" i="1" dirty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i="1" dirty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ℳ</m:t>
                              </m:r>
                            </m:e>
                            <m:sub>
                              <m:r>
                                <a:rPr lang="en-US" sz="2200" i="1" dirty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𝑛</m:t>
                              </m:r>
                              <m:r>
                                <a:rPr lang="en-US" sz="2200" b="0" i="1" dirty="0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sz="2200" i="1" dirty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∘⋯∘</m:t>
                          </m:r>
                          <m:sSub>
                            <m:sSubPr>
                              <m:ctrlPr>
                                <a:rPr lang="en-US" sz="2200" i="1" dirty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i="1" dirty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ℳ</m:t>
                              </m:r>
                            </m:e>
                            <m:sub>
                              <m:r>
                                <a:rPr lang="en-US" sz="2200" i="1" dirty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200" i="1" dirty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200" i="1" dirty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 dirty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𝜌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2200" i="1" dirty="0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i="1" dirty="0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US" sz="2200" i="1" dirty="0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sz="2200" i="1" dirty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𝐸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200" i="1" dirty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||</m:t>
                          </m:r>
                          <m:sSub>
                            <m:sSubPr>
                              <m:ctrlPr>
                                <a:rPr lang="en-US" sz="2200" i="1" dirty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i="1" dirty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𝒩</m:t>
                              </m:r>
                            </m:e>
                            <m:sub>
                              <m:r>
                                <a:rPr lang="en-US" sz="2200" i="1" dirty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𝑛</m:t>
                              </m:r>
                              <m:r>
                                <a:rPr lang="en-US" sz="2200" b="0" i="1" dirty="0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sz="2200" i="1" dirty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∘⋯∘</m:t>
                          </m:r>
                          <m:sSub>
                            <m:sSubPr>
                              <m:ctrlPr>
                                <a:rPr lang="en-US" sz="2200" i="1" dirty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i="1" dirty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𝒩</m:t>
                              </m:r>
                            </m:e>
                            <m:sub>
                              <m:r>
                                <a:rPr lang="en-US" sz="2200" i="1" dirty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200" i="1" dirty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200" i="1" dirty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 dirty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𝜌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2200" i="1" dirty="0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i="1" dirty="0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US" sz="2200" i="1" dirty="0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sz="2200" i="1" dirty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𝐸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sz="2200" i="1" dirty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sSubSup>
                        <m:sSubSupPr>
                          <m:ctrlPr>
                            <a:rPr lang="en-US" sz="2200" b="0" i="1" dirty="0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SupPr>
                        <m:e>
                          <m:acc>
                            <m:accPr>
                              <m:chr m:val="̃"/>
                              <m:ctrlPr>
                                <a:rPr lang="vi-VN" sz="2200" i="1" dirty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200" i="1" dirty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𝐷</m:t>
                              </m:r>
                            </m:e>
                          </m:acc>
                        </m:e>
                        <m:sub>
                          <m:r>
                            <a:rPr lang="en-US" sz="2200" i="1" dirty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𝛼</m:t>
                          </m:r>
                        </m:sub>
                        <m:sup>
                          <m:r>
                            <a:rPr lang="en-US" sz="2200" b="0" i="1" dirty="0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𝑟𝑒𝑔</m:t>
                          </m:r>
                        </m:sup>
                      </m:sSubSup>
                      <m:r>
                        <a:rPr lang="en-US" sz="2200" b="0" i="1" dirty="0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sz="2200" i="1" dirty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200" i="1" dirty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ℳ</m:t>
                          </m:r>
                        </m:e>
                        <m:sub>
                          <m:r>
                            <a:rPr lang="en-US" sz="2200" i="1" dirty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</m:t>
                          </m:r>
                        </m:sub>
                      </m:sSub>
                      <m:r>
                        <a:rPr lang="en-US" sz="2200" b="0" i="1" dirty="0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|</m:t>
                      </m:r>
                      <m:d>
                        <m:dPr>
                          <m:begChr m:val="|"/>
                          <m:ctrlPr>
                            <a:rPr lang="en-US" sz="2200" b="0" i="1" dirty="0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200" i="1" dirty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i="1" dirty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𝒩</m:t>
                              </m:r>
                            </m:e>
                            <m:sub>
                              <m:r>
                                <a:rPr lang="en-US" sz="2200" i="1" dirty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sz="2200" b="0" i="1" dirty="0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f>
                        <m:fPr>
                          <m:ctrlPr>
                            <a:rPr lang="bg-BG" sz="2200" i="1" dirty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sz="2200" i="1" dirty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𝑂</m:t>
                          </m:r>
                          <m:d>
                            <m:dPr>
                              <m:ctrlPr>
                                <a:rPr lang="en-US" sz="2200" i="1" dirty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200" i="1" dirty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</m:t>
                              </m:r>
                            </m:e>
                          </m:d>
                        </m:num>
                        <m:den>
                          <m:r>
                            <a:rPr lang="en-US" sz="2200" i="1" dirty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𝛼</m:t>
                          </m:r>
                          <m:r>
                            <a:rPr lang="en-US" sz="2200" i="1" dirty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−1</m:t>
                          </m:r>
                        </m:den>
                      </m:f>
                    </m:oMath>
                    <m:oMath xmlns:m="http://schemas.openxmlformats.org/officeDocument/2006/math"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≤</m:t>
                      </m:r>
                      <m:nary>
                        <m:naryPr>
                          <m:chr m:val="∑"/>
                          <m:ctrlPr>
                            <a:rPr lang="is-IS" sz="22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𝑘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2200" i="1" dirty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̃"/>
                                  <m:ctrlPr>
                                    <a:rPr lang="vi-VN" sz="2200" i="1" dirty="0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200" i="1" dirty="0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𝐷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200" i="1" dirty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𝛼</m:t>
                              </m:r>
                            </m:sub>
                            <m:sup>
                              <m:r>
                                <a:rPr lang="en-US" sz="2200" i="1" dirty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𝑟𝑒𝑔</m:t>
                              </m:r>
                            </m:sup>
                          </m:sSubSup>
                          <m:r>
                            <a:rPr lang="en-US" sz="2200" i="1" dirty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200" i="1" dirty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i="1" dirty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ℳ</m:t>
                              </m:r>
                            </m:e>
                            <m:sub>
                              <m:r>
                                <a:rPr lang="en-US" sz="2200" b="0" i="1" dirty="0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sz="2200" i="1" dirty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|</m:t>
                          </m:r>
                          <m:d>
                            <m:dPr>
                              <m:begChr m:val="|"/>
                              <m:ctrlPr>
                                <a:rPr lang="en-US" sz="2200" i="1" dirty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200" i="1" dirty="0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 dirty="0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𝒩</m:t>
                                  </m:r>
                                </m:e>
                                <m:sub>
                                  <m:r>
                                    <a:rPr lang="en-US" sz="22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en-US" sz="2200" i="1" dirty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f>
                        <m:fPr>
                          <m:ctrlPr>
                            <a:rPr lang="bg-BG" sz="2200" i="1" dirty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sz="2200" i="1" dirty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𝑂</m:t>
                          </m:r>
                          <m:d>
                            <m:dPr>
                              <m:ctrlPr>
                                <a:rPr lang="en-US" sz="2200" i="1" dirty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200" i="1" dirty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</m:t>
                              </m:r>
                            </m:e>
                          </m:d>
                        </m:num>
                        <m:den>
                          <m:r>
                            <a:rPr lang="en-US" sz="2200" i="1" dirty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𝛼</m:t>
                          </m:r>
                          <m:r>
                            <a:rPr lang="en-US" sz="2200" i="1" dirty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−1</m:t>
                          </m:r>
                        </m:den>
                      </m:f>
                    </m:oMath>
                  </m:oMathPara>
                </a14:m>
                <a:endParaRPr lang="en-US" sz="2200" dirty="0"/>
              </a:p>
              <a:p>
                <a:endParaRPr lang="en-US" sz="22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569994"/>
                <a:ext cx="10515600" cy="3853042"/>
              </a:xfrm>
              <a:prstGeom prst="rect">
                <a:avLst/>
              </a:prstGeom>
              <a:blipFill rotWithShape="0">
                <a:blip r:embed="rId2"/>
                <a:stretch>
                  <a:fillRect l="-754" t="-1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69039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9749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solidFill>
                  <a:schemeClr val="accent1">
                    <a:lumMod val="50000"/>
                  </a:schemeClr>
                </a:solidFill>
              </a:rPr>
              <a:t>Approximate </a:t>
            </a:r>
            <a:r>
              <a:rPr lang="en-US" sz="4000" smtClean="0">
                <a:solidFill>
                  <a:schemeClr val="accent1">
                    <a:lumMod val="50000"/>
                  </a:schemeClr>
                </a:solidFill>
              </a:rPr>
              <a:t>entropy accumulation</a:t>
            </a:r>
            <a:endParaRPr lang="en-US" sz="4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37123-6D8C-8B4C-A1EE-4BA17BE8C320}" type="slidenum">
              <a:rPr lang="en-US" smtClean="0"/>
              <a:t>32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838200" y="1569994"/>
                <a:ext cx="10515600" cy="41915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dirty="0" smtClean="0"/>
                  <a:t>In smooth max-relative entropy distance: </a:t>
                </a:r>
              </a:p>
              <a:p>
                <a:endParaRPr lang="en-US" sz="22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200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SupPr>
                        <m:e>
                          <m:r>
                            <a:rPr lang="en-US" sz="2200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𝐷</m:t>
                          </m:r>
                        </m:e>
                        <m:sub>
                          <m:r>
                            <a:rPr lang="en-US" sz="2200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𝑚𝑎𝑥</m:t>
                          </m:r>
                        </m:sub>
                        <m:sup>
                          <m:r>
                            <a:rPr lang="en-US" sz="2200" b="0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𝜖</m:t>
                          </m:r>
                          <m:r>
                            <a:rPr lang="en-US" sz="2200" b="0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′</m:t>
                          </m:r>
                        </m:sup>
                      </m:sSubSup>
                      <m:d>
                        <m:dPr>
                          <m:ctrlPr>
                            <a:rPr lang="en-US" sz="2200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2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ℳ</m:t>
                              </m:r>
                            </m:e>
                            <m:sub>
                              <m:r>
                                <a:rPr lang="en-US" sz="22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200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∘⋯∘</m:t>
                          </m:r>
                          <m:sSub>
                            <m:sSubPr>
                              <m:ctrlPr>
                                <a:rPr lang="en-US" sz="22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ℳ</m:t>
                              </m:r>
                            </m:e>
                            <m:sub>
                              <m:r>
                                <a:rPr lang="en-US" sz="22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2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2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𝜌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2200" i="1" dirty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i="1" dirty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US" sz="2200" i="1" dirty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sz="22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𝐸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200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||</m:t>
                          </m:r>
                          <m:sSub>
                            <m:sSubPr>
                              <m:ctrlPr>
                                <a:rPr lang="en-US" sz="22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𝒩</m:t>
                              </m:r>
                            </m:e>
                            <m:sub>
                              <m:r>
                                <a:rPr lang="en-US" sz="22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200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∘⋯∘</m:t>
                          </m:r>
                          <m:sSub>
                            <m:sSubPr>
                              <m:ctrlPr>
                                <a:rPr lang="en-US" sz="22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𝒩</m:t>
                              </m:r>
                            </m:e>
                            <m:sub>
                              <m:r>
                                <a:rPr lang="en-US" sz="22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2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2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𝜌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2200" i="1" dirty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i="1" dirty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US" sz="2200" i="1" dirty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sz="22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𝐸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sz="2200" i="1" dirty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≤</m:t>
                      </m:r>
                      <m:sSub>
                        <m:sSubPr>
                          <m:ctrlPr>
                            <a:rPr lang="en-US" sz="2200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vi-VN" sz="22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2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𝐷</m:t>
                              </m:r>
                            </m:e>
                          </m:acc>
                        </m:e>
                        <m:sub>
                          <m:r>
                            <a:rPr lang="en-US" sz="2200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𝛼</m:t>
                          </m:r>
                        </m:sub>
                      </m:sSub>
                      <m:d>
                        <m:dPr>
                          <m:ctrlPr>
                            <a:rPr lang="en-US" sz="2200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2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ℳ</m:t>
                              </m:r>
                            </m:e>
                            <m:sub>
                              <m:r>
                                <a:rPr lang="en-US" sz="22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200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∘⋯∘</m:t>
                          </m:r>
                          <m:sSub>
                            <m:sSubPr>
                              <m:ctrlPr>
                                <a:rPr lang="en-US" sz="22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ℳ</m:t>
                              </m:r>
                            </m:e>
                            <m:sub>
                              <m:r>
                                <a:rPr lang="en-US" sz="22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2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2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𝜌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2200" i="1" dirty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i="1" dirty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US" sz="2200" i="1" dirty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sz="22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𝐸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200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||</m:t>
                          </m:r>
                          <m:sSub>
                            <m:sSubPr>
                              <m:ctrlPr>
                                <a:rPr lang="en-US" sz="22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𝒩</m:t>
                              </m:r>
                            </m:e>
                            <m:sub>
                              <m:r>
                                <a:rPr lang="en-US" sz="22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200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∘⋯∘</m:t>
                          </m:r>
                          <m:sSub>
                            <m:sSubPr>
                              <m:ctrlPr>
                                <a:rPr lang="en-US" sz="22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𝒩</m:t>
                              </m:r>
                            </m:e>
                            <m:sub>
                              <m:r>
                                <a:rPr lang="en-US" sz="22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2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2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𝜌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2200" i="1" dirty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i="1" dirty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US" sz="2200" i="1" dirty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sz="22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𝐸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sz="2200" i="1" dirty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f>
                        <m:fPr>
                          <m:ctrlPr>
                            <a:rPr lang="bg-BG" sz="2200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sz="2200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𝑂</m:t>
                          </m:r>
                          <m:d>
                            <m:dPr>
                              <m:ctrlPr>
                                <a:rPr lang="en-US" sz="22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2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</m:t>
                              </m:r>
                            </m:e>
                          </m:d>
                        </m:num>
                        <m:den>
                          <m:r>
                            <a:rPr lang="en-US" sz="2200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𝛼</m:t>
                          </m:r>
                          <m:r>
                            <a:rPr lang="en-US" sz="2200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−1</m:t>
                          </m:r>
                        </m:den>
                      </m:f>
                    </m:oMath>
                    <m:oMath xmlns:m="http://schemas.openxmlformats.org/officeDocument/2006/math">
                      <m:r>
                        <a:rPr lang="en-US" sz="2200" i="1" dirty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≤</m:t>
                      </m:r>
                      <m:sSub>
                        <m:sSubPr>
                          <m:ctrlPr>
                            <a:rPr lang="en-US" sz="2200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vi-VN" sz="22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2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𝐷</m:t>
                              </m:r>
                            </m:e>
                          </m:acc>
                        </m:e>
                        <m:sub>
                          <m:r>
                            <a:rPr lang="en-US" sz="2200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𝛼</m:t>
                          </m:r>
                        </m:sub>
                      </m:sSub>
                      <m:d>
                        <m:dPr>
                          <m:ctrlPr>
                            <a:rPr lang="en-US" sz="2200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2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ℳ</m:t>
                              </m:r>
                            </m:e>
                            <m:sub>
                              <m:r>
                                <a:rPr lang="en-US" sz="22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𝑛</m:t>
                              </m:r>
                              <m:r>
                                <a:rPr lang="en-US" sz="2200" b="0" i="1" dirty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sz="2200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∘⋯∘</m:t>
                          </m:r>
                          <m:sSub>
                            <m:sSubPr>
                              <m:ctrlPr>
                                <a:rPr lang="en-US" sz="22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ℳ</m:t>
                              </m:r>
                            </m:e>
                            <m:sub>
                              <m:r>
                                <a:rPr lang="en-US" sz="22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2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2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𝜌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2200" i="1" dirty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i="1" dirty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US" sz="2200" i="1" dirty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sz="22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𝐸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200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||</m:t>
                          </m:r>
                          <m:sSub>
                            <m:sSubPr>
                              <m:ctrlPr>
                                <a:rPr lang="en-US" sz="22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𝒩</m:t>
                              </m:r>
                            </m:e>
                            <m:sub>
                              <m:r>
                                <a:rPr lang="en-US" sz="22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𝑛</m:t>
                              </m:r>
                              <m:r>
                                <a:rPr lang="en-US" sz="2200" b="0" i="1" dirty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sz="2200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∘⋯∘</m:t>
                          </m:r>
                          <m:sSub>
                            <m:sSubPr>
                              <m:ctrlPr>
                                <a:rPr lang="en-US" sz="22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𝒩</m:t>
                              </m:r>
                            </m:e>
                            <m:sub>
                              <m:r>
                                <a:rPr lang="en-US" sz="22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2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2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𝜌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2200" i="1" dirty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i="1" dirty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US" sz="2200" i="1" dirty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sz="22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𝐸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sz="2200" i="1" dirty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sSubSup>
                        <m:sSubSupPr>
                          <m:ctrlPr>
                            <a:rPr lang="en-US" sz="2200" b="0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SupPr>
                        <m:e>
                          <m:acc>
                            <m:accPr>
                              <m:chr m:val="̃"/>
                              <m:ctrlPr>
                                <a:rPr lang="vi-VN" sz="22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2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𝐷</m:t>
                              </m:r>
                            </m:e>
                          </m:acc>
                        </m:e>
                        <m:sub>
                          <m:r>
                            <a:rPr lang="en-US" sz="2200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𝛼</m:t>
                          </m:r>
                        </m:sub>
                        <m:sup>
                          <m:r>
                            <a:rPr lang="en-US" sz="2200" b="0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𝑟𝑒𝑔</m:t>
                          </m:r>
                        </m:sup>
                      </m:sSubSup>
                      <m:r>
                        <a:rPr lang="en-US" sz="2200" b="0" i="1" dirty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sz="2200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200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ℳ</m:t>
                          </m:r>
                        </m:e>
                        <m:sub>
                          <m:r>
                            <a:rPr lang="en-US" sz="2200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</m:t>
                          </m:r>
                        </m:sub>
                      </m:sSub>
                      <m:r>
                        <a:rPr lang="en-US" sz="2200" b="0" i="1" dirty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|</m:t>
                      </m:r>
                      <m:d>
                        <m:dPr>
                          <m:begChr m:val="|"/>
                          <m:ctrlPr>
                            <a:rPr lang="en-US" sz="2200" b="0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2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𝒩</m:t>
                              </m:r>
                            </m:e>
                            <m:sub>
                              <m:r>
                                <a:rPr lang="en-US" sz="22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sz="2200" b="0" i="1" dirty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f>
                        <m:fPr>
                          <m:ctrlPr>
                            <a:rPr lang="bg-BG" sz="2200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sz="2200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𝑂</m:t>
                          </m:r>
                          <m:d>
                            <m:dPr>
                              <m:ctrlPr>
                                <a:rPr lang="en-US" sz="22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2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</m:t>
                              </m:r>
                            </m:e>
                          </m:d>
                        </m:num>
                        <m:den>
                          <m:r>
                            <a:rPr lang="en-US" sz="2200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𝛼</m:t>
                          </m:r>
                          <m:r>
                            <a:rPr lang="en-US" sz="2200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−1</m:t>
                          </m:r>
                        </m:den>
                      </m:f>
                    </m:oMath>
                    <m:oMath xmlns:m="http://schemas.openxmlformats.org/officeDocument/2006/math">
                      <m:r>
                        <a:rPr lang="en-US" sz="2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≤</m:t>
                      </m:r>
                      <m:nary>
                        <m:naryPr>
                          <m:chr m:val="∑"/>
                          <m:ctrlPr>
                            <a:rPr lang="is-IS" sz="2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𝑘</m:t>
                          </m:r>
                          <m:r>
                            <a:rPr lang="en-US" sz="2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22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̃"/>
                                  <m:ctrlPr>
                                    <a:rPr lang="vi-VN" sz="22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2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𝐷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2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𝛼</m:t>
                              </m:r>
                            </m:sub>
                            <m:sup>
                              <m:r>
                                <a:rPr lang="en-US" sz="22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𝑟𝑒𝑔</m:t>
                              </m:r>
                            </m:sup>
                          </m:sSubSup>
                          <m:r>
                            <a:rPr lang="en-US" sz="2200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2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ℳ</m:t>
                              </m:r>
                            </m:e>
                            <m:sub>
                              <m:r>
                                <a:rPr lang="en-US" sz="2200" b="0" i="1" dirty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sz="2200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|</m:t>
                          </m:r>
                          <m:d>
                            <m:dPr>
                              <m:begChr m:val="|"/>
                              <m:ctrlPr>
                                <a:rPr lang="en-US" sz="22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2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𝒩</m:t>
                                  </m:r>
                                </m:e>
                                <m:sub>
                                  <m:r>
                                    <a:rPr lang="en-US" sz="2200" b="0" i="1" dirty="0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en-US" sz="2200" i="1" dirty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f>
                        <m:fPr>
                          <m:ctrlPr>
                            <a:rPr lang="bg-BG" sz="2200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sz="2200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𝑂</m:t>
                          </m:r>
                          <m:d>
                            <m:dPr>
                              <m:ctrlPr>
                                <a:rPr lang="en-US" sz="22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2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</m:t>
                              </m:r>
                            </m:e>
                          </m:d>
                        </m:num>
                        <m:den>
                          <m:r>
                            <a:rPr lang="en-US" sz="2200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𝛼</m:t>
                          </m:r>
                          <m:r>
                            <a:rPr lang="en-US" sz="2200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−1</m:t>
                          </m:r>
                        </m:den>
                      </m:f>
                    </m:oMath>
                  </m:oMathPara>
                </a14:m>
                <a:endParaRPr lang="en-US" sz="2200" dirty="0"/>
              </a:p>
              <a:p>
                <a:endParaRPr lang="en-US" sz="2200" dirty="0"/>
              </a:p>
              <a:p>
                <a:r>
                  <a:rPr lang="en-US" sz="2200" dirty="0" smtClean="0">
                    <a:solidFill>
                      <a:srgbClr val="C00000"/>
                    </a:solidFill>
                  </a:rPr>
                  <a:t>But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dirty="0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200" i="1" dirty="0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‖</m:t>
                        </m:r>
                        <m:r>
                          <a:rPr lang="en-US" sz="2200" i="1" dirty="0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ℳ</m:t>
                        </m:r>
                      </m:e>
                      <m:sub>
                        <m:r>
                          <a:rPr lang="en-US" sz="2200" i="1" dirty="0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𝑘</m:t>
                        </m:r>
                      </m:sub>
                    </m:sSub>
                    <m:r>
                      <a:rPr lang="en-US" sz="2200" i="1" dirty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−</m:t>
                    </m:r>
                    <m:sSub>
                      <m:sSubPr>
                        <m:ctrlPr>
                          <a:rPr lang="en-US" sz="2200" i="1" dirty="0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200" i="1" dirty="0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𝒩</m:t>
                        </m:r>
                      </m:e>
                      <m:sub>
                        <m:r>
                          <a:rPr lang="en-US" sz="2200" i="1" dirty="0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sz="2200" i="1" dirty="0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‖"/>
                            <m:ctrlPr>
                              <a:rPr lang="en-US" sz="2200" i="1" dirty="0">
                                <a:solidFill>
                                  <a:srgbClr val="C0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lang="en-US" sz="2200" i="1" dirty="0">
                                <a:solidFill>
                                  <a:srgbClr val="C0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​</m:t>
                            </m:r>
                          </m:e>
                        </m:d>
                      </m:e>
                      <m:sub>
                        <m:r>
                          <a:rPr lang="en-US" sz="2200" i="1" dirty="0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⋄</m:t>
                        </m:r>
                      </m:sub>
                    </m:sSub>
                    <m:r>
                      <a:rPr lang="en-US" sz="2200" i="1" dirty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≤</m:t>
                    </m:r>
                    <m:r>
                      <a:rPr lang="en-US" sz="2200" i="1" dirty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𝜖</m:t>
                    </m:r>
                  </m:oMath>
                </a14:m>
                <a:r>
                  <a:rPr lang="en-US" sz="2200" dirty="0">
                    <a:solidFill>
                      <a:srgbClr val="C00000"/>
                    </a:solidFill>
                  </a:rPr>
                  <a:t> </a:t>
                </a:r>
                <a:r>
                  <a:rPr lang="en-US" sz="2200" dirty="0" smtClean="0">
                    <a:solidFill>
                      <a:srgbClr val="C00000"/>
                    </a:solidFill>
                  </a:rPr>
                  <a:t>does not imply any kind of bound on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200" i="1" dirty="0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SupPr>
                      <m:e>
                        <m:acc>
                          <m:accPr>
                            <m:chr m:val="̃"/>
                            <m:ctrlPr>
                              <a:rPr lang="vi-VN" sz="2200" i="1" dirty="0">
                                <a:solidFill>
                                  <a:srgbClr val="C0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sz="2200" i="1" dirty="0">
                                <a:solidFill>
                                  <a:srgbClr val="C0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𝐷</m:t>
                            </m:r>
                          </m:e>
                        </m:acc>
                      </m:e>
                      <m:sub>
                        <m:r>
                          <a:rPr lang="en-US" sz="2200" i="1" dirty="0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𝛼</m:t>
                        </m:r>
                      </m:sub>
                      <m:sup>
                        <m:r>
                          <a:rPr lang="en-US" sz="2200" i="1" dirty="0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𝑟𝑒𝑔</m:t>
                        </m:r>
                      </m:sup>
                    </m:sSubSup>
                    <m:r>
                      <a:rPr lang="en-US" sz="2200" i="1" dirty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sSub>
                      <m:sSubPr>
                        <m:ctrlPr>
                          <a:rPr lang="en-US" sz="2200" i="1" dirty="0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200" i="1" dirty="0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ℳ</m:t>
                        </m:r>
                      </m:e>
                      <m:sub>
                        <m:r>
                          <a:rPr lang="en-US" sz="2200" i="1" dirty="0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𝑘</m:t>
                        </m:r>
                      </m:sub>
                    </m:sSub>
                    <m:r>
                      <a:rPr lang="en-US" sz="2200" i="1" dirty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|</m:t>
                    </m:r>
                    <m:d>
                      <m:dPr>
                        <m:begChr m:val="|"/>
                        <m:ctrlPr>
                          <a:rPr lang="en-US" sz="2200" i="1" dirty="0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200" i="1" dirty="0">
                                <a:solidFill>
                                  <a:srgbClr val="C0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200" i="1" dirty="0">
                                <a:solidFill>
                                  <a:srgbClr val="C0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𝒩</m:t>
                            </m:r>
                          </m:e>
                          <m:sub>
                            <m:r>
                              <a:rPr lang="en-US" sz="2200" i="1" dirty="0">
                                <a:solidFill>
                                  <a:srgbClr val="C0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200" dirty="0" smtClean="0">
                    <a:solidFill>
                      <a:srgbClr val="C00000"/>
                    </a:solidFill>
                  </a:rPr>
                  <a:t>.</a:t>
                </a:r>
                <a:endParaRPr lang="en-US" sz="22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569994"/>
                <a:ext cx="10515600" cy="4191597"/>
              </a:xfrm>
              <a:prstGeom prst="rect">
                <a:avLst/>
              </a:prstGeom>
              <a:blipFill rotWithShape="0">
                <a:blip r:embed="rId2"/>
                <a:stretch>
                  <a:fillRect l="-754" t="-1019" b="-190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5410200" y="4182277"/>
            <a:ext cx="2514600" cy="923330"/>
          </a:xfrm>
          <a:prstGeom prst="rect">
            <a:avLst/>
          </a:prstGeom>
          <a:noFill/>
          <a:ln w="19050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2060"/>
                </a:solidFill>
              </a:rPr>
              <a:t>If each of these terms were small, we would be done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12" name="Freeform 11"/>
          <p:cNvSpPr/>
          <p:nvPr/>
        </p:nvSpPr>
        <p:spPr>
          <a:xfrm>
            <a:off x="3098800" y="4724400"/>
            <a:ext cx="2311400" cy="368532"/>
          </a:xfrm>
          <a:custGeom>
            <a:avLst/>
            <a:gdLst>
              <a:gd name="connsiteX0" fmla="*/ 2209800 w 2209800"/>
              <a:gd name="connsiteY0" fmla="*/ 0 h 406632"/>
              <a:gd name="connsiteX1" fmla="*/ 1079500 w 2209800"/>
              <a:gd name="connsiteY1" fmla="*/ 406400 h 406632"/>
              <a:gd name="connsiteX2" fmla="*/ 0 w 2209800"/>
              <a:gd name="connsiteY2" fmla="*/ 63500 h 406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09800" h="406632">
                <a:moveTo>
                  <a:pt x="2209800" y="0"/>
                </a:moveTo>
                <a:cubicBezTo>
                  <a:pt x="1828800" y="197908"/>
                  <a:pt x="1447800" y="395817"/>
                  <a:pt x="1079500" y="406400"/>
                </a:cubicBezTo>
                <a:cubicBezTo>
                  <a:pt x="711200" y="416983"/>
                  <a:pt x="0" y="63500"/>
                  <a:pt x="0" y="63500"/>
                </a:cubicBezTo>
              </a:path>
            </a:pathLst>
          </a:custGeom>
          <a:noFill/>
          <a:ln w="19050">
            <a:solidFill>
              <a:srgbClr val="00206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425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9749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solidFill>
                  <a:schemeClr val="accent1">
                    <a:lumMod val="50000"/>
                  </a:schemeClr>
                </a:solidFill>
              </a:rPr>
              <a:t>Approximate </a:t>
            </a:r>
            <a:r>
              <a:rPr lang="en-US" sz="4000" smtClean="0">
                <a:solidFill>
                  <a:schemeClr val="accent1">
                    <a:lumMod val="50000"/>
                  </a:schemeClr>
                </a:solidFill>
              </a:rPr>
              <a:t>entropy accumulation</a:t>
            </a:r>
            <a:endParaRPr lang="en-US" sz="4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37123-6D8C-8B4C-A1EE-4BA17BE8C320}" type="slidenum">
              <a:rPr lang="en-US" smtClean="0"/>
              <a:t>33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838200" y="1569994"/>
                <a:ext cx="10515600" cy="44710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dirty="0" smtClean="0"/>
                  <a:t>Same argument with mixed channels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200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SupPr>
                      <m:e>
                        <m:r>
                          <a:rPr lang="en-US" sz="22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𝒩</m:t>
                        </m:r>
                      </m:e>
                      <m:sub>
                        <m:r>
                          <a:rPr lang="en-US" sz="2200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𝑘</m:t>
                        </m:r>
                      </m:sub>
                      <m:sup>
                        <m:r>
                          <a:rPr lang="en-US" sz="2200" b="0" i="1" dirty="0" smtClean="0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𝛿</m:t>
                        </m:r>
                      </m:sup>
                    </m:sSubSup>
                    <m:r>
                      <a:rPr lang="en-US" sz="2200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≔</m:t>
                    </m:r>
                    <m:d>
                      <m:dPr>
                        <m:ctrlPr>
                          <a:rPr lang="en-US" sz="2200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sz="2200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1−</m:t>
                        </m:r>
                        <m:r>
                          <a:rPr lang="en-US" sz="2200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𝛿</m:t>
                        </m:r>
                      </m:e>
                    </m:d>
                    <m:sSub>
                      <m:sSubPr>
                        <m:ctrlPr>
                          <a:rPr lang="en-US" sz="22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2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𝒩</m:t>
                        </m:r>
                      </m:e>
                      <m:sub>
                        <m:r>
                          <a:rPr lang="en-US" sz="2200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𝑘</m:t>
                        </m:r>
                      </m:sub>
                    </m:sSub>
                    <m:r>
                      <a:rPr lang="en-US" sz="2200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r>
                      <a:rPr lang="en-US" sz="2200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𝛿</m:t>
                    </m:r>
                    <m:sSub>
                      <m:sSubPr>
                        <m:ctrlPr>
                          <a:rPr lang="en-US" sz="22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2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ℳ</m:t>
                        </m:r>
                      </m:e>
                      <m:sub>
                        <m:r>
                          <a:rPr lang="en-US" sz="2200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2200" dirty="0" smtClean="0"/>
                  <a:t>:</a:t>
                </a:r>
              </a:p>
              <a:p>
                <a:endParaRPr lang="en-US" sz="22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200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SupPr>
                        <m:e>
                          <m:r>
                            <a:rPr lang="en-US" sz="2200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𝐷</m:t>
                          </m:r>
                        </m:e>
                        <m:sub>
                          <m:r>
                            <a:rPr lang="en-US" sz="2200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𝑚𝑎𝑥</m:t>
                          </m:r>
                        </m:sub>
                        <m:sup>
                          <m:r>
                            <a:rPr lang="en-US" sz="2200" b="0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𝜖</m:t>
                          </m:r>
                          <m:r>
                            <a:rPr lang="en-US" sz="2200" b="0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′</m:t>
                          </m:r>
                        </m:sup>
                      </m:sSubSup>
                      <m:d>
                        <m:dPr>
                          <m:ctrlPr>
                            <a:rPr lang="en-US" sz="2200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2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ℳ</m:t>
                              </m:r>
                            </m:e>
                            <m:sub>
                              <m:r>
                                <a:rPr lang="en-US" sz="22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200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∘⋯∘</m:t>
                          </m:r>
                          <m:sSub>
                            <m:sSubPr>
                              <m:ctrlPr>
                                <a:rPr lang="en-US" sz="22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ℳ</m:t>
                              </m:r>
                            </m:e>
                            <m:sub>
                              <m:r>
                                <a:rPr lang="en-US" sz="22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2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2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𝜌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2200" i="1" dirty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i="1" dirty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US" sz="2200" i="1" dirty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sz="22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𝐸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200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||</m:t>
                          </m:r>
                          <m:sSubSup>
                            <m:sSubSupPr>
                              <m:ctrlPr>
                                <a:rPr lang="en-US" sz="2200" b="0" i="1" dirty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2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𝒩</m:t>
                              </m:r>
                            </m:e>
                            <m:sub>
                              <m:r>
                                <a:rPr lang="en-US" sz="22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en-US" sz="2200" b="0" i="1" dirty="0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𝛿</m:t>
                              </m:r>
                            </m:sup>
                          </m:sSubSup>
                          <m:r>
                            <a:rPr lang="en-US" sz="2200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∘⋯∘</m:t>
                          </m:r>
                          <m:sSubSup>
                            <m:sSubSupPr>
                              <m:ctrlPr>
                                <a:rPr lang="en-US" sz="2200" b="0" i="1" dirty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2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𝒩</m:t>
                              </m:r>
                            </m:e>
                            <m:sub>
                              <m:r>
                                <a:rPr lang="en-US" sz="22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200" b="0" i="1" dirty="0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𝛿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sz="22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2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𝜌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2200" i="1" dirty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i="1" dirty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US" sz="2200" i="1" dirty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sz="22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𝐸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sz="2200" i="1" dirty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≤</m:t>
                      </m:r>
                      <m:sSub>
                        <m:sSubPr>
                          <m:ctrlPr>
                            <a:rPr lang="en-US" sz="2200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vi-VN" sz="22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2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𝐷</m:t>
                              </m:r>
                            </m:e>
                          </m:acc>
                        </m:e>
                        <m:sub>
                          <m:r>
                            <a:rPr lang="en-US" sz="2200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𝛼</m:t>
                          </m:r>
                        </m:sub>
                      </m:sSub>
                      <m:d>
                        <m:dPr>
                          <m:ctrlPr>
                            <a:rPr lang="en-US" sz="2200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2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ℳ</m:t>
                              </m:r>
                            </m:e>
                            <m:sub>
                              <m:r>
                                <a:rPr lang="en-US" sz="22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200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∘⋯∘</m:t>
                          </m:r>
                          <m:sSub>
                            <m:sSubPr>
                              <m:ctrlPr>
                                <a:rPr lang="en-US" sz="22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ℳ</m:t>
                              </m:r>
                            </m:e>
                            <m:sub>
                              <m:r>
                                <a:rPr lang="en-US" sz="22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2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2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𝜌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2200" i="1" dirty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i="1" dirty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US" sz="2200" i="1" dirty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sz="22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𝐸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200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||</m:t>
                          </m:r>
                          <m:sSubSup>
                            <m:sSubSupPr>
                              <m:ctrlPr>
                                <a:rPr lang="en-US" sz="22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2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𝒩</m:t>
                              </m:r>
                            </m:e>
                            <m:sub>
                              <m:r>
                                <a:rPr lang="en-US" sz="22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en-US" sz="2200" i="1" dirty="0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𝛿</m:t>
                              </m:r>
                            </m:sup>
                          </m:sSubSup>
                          <m:r>
                            <a:rPr lang="en-US" sz="2200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∘⋯∘</m:t>
                          </m:r>
                          <m:sSubSup>
                            <m:sSubSupPr>
                              <m:ctrlPr>
                                <a:rPr lang="en-US" sz="22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2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𝒩</m:t>
                              </m:r>
                            </m:e>
                            <m:sub>
                              <m:r>
                                <a:rPr lang="en-US" sz="22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200" i="1" dirty="0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𝛿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sz="22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2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𝜌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2200" i="1" dirty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i="1" dirty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US" sz="2200" i="1" dirty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sz="22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𝐸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sz="2200" i="1" dirty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f>
                        <m:fPr>
                          <m:ctrlPr>
                            <a:rPr lang="bg-BG" sz="2200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sz="2200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𝑂</m:t>
                          </m:r>
                          <m:d>
                            <m:dPr>
                              <m:ctrlPr>
                                <a:rPr lang="en-US" sz="22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2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</m:t>
                              </m:r>
                            </m:e>
                          </m:d>
                        </m:num>
                        <m:den>
                          <m:r>
                            <a:rPr lang="en-US" sz="2200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𝛼</m:t>
                          </m:r>
                          <m:r>
                            <a:rPr lang="en-US" sz="2200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−1</m:t>
                          </m:r>
                        </m:den>
                      </m:f>
                    </m:oMath>
                    <m:oMath xmlns:m="http://schemas.openxmlformats.org/officeDocument/2006/math">
                      <m:r>
                        <a:rPr lang="en-US" sz="2200" i="1" dirty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≤</m:t>
                      </m:r>
                      <m:sSub>
                        <m:sSubPr>
                          <m:ctrlPr>
                            <a:rPr lang="en-US" sz="2200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vi-VN" sz="22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2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𝐷</m:t>
                              </m:r>
                            </m:e>
                          </m:acc>
                        </m:e>
                        <m:sub>
                          <m:r>
                            <a:rPr lang="en-US" sz="2200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𝛼</m:t>
                          </m:r>
                        </m:sub>
                      </m:sSub>
                      <m:d>
                        <m:dPr>
                          <m:ctrlPr>
                            <a:rPr lang="en-US" sz="2200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2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ℳ</m:t>
                              </m:r>
                            </m:e>
                            <m:sub>
                              <m:r>
                                <a:rPr lang="en-US" sz="22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𝑛</m:t>
                              </m:r>
                              <m:r>
                                <a:rPr lang="en-US" sz="2200" b="0" i="1" dirty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sz="2200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∘⋯∘</m:t>
                          </m:r>
                          <m:sSub>
                            <m:sSubPr>
                              <m:ctrlPr>
                                <a:rPr lang="en-US" sz="22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ℳ</m:t>
                              </m:r>
                            </m:e>
                            <m:sub>
                              <m:r>
                                <a:rPr lang="en-US" sz="22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2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2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𝜌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2200" i="1" dirty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i="1" dirty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US" sz="2200" i="1" dirty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sz="22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𝐸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200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||</m:t>
                          </m:r>
                          <m:sSubSup>
                            <m:sSubSupPr>
                              <m:ctrlPr>
                                <a:rPr lang="en-US" sz="22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2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𝒩</m:t>
                              </m:r>
                            </m:e>
                            <m:sub>
                              <m:r>
                                <a:rPr lang="en-US" sz="22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𝑛</m:t>
                              </m:r>
                              <m:r>
                                <a:rPr lang="en-US" sz="2200" b="0" i="1" dirty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−1</m:t>
                              </m:r>
                            </m:sub>
                            <m:sup>
                              <m:r>
                                <a:rPr lang="en-US" sz="2200" i="1" dirty="0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𝛿</m:t>
                              </m:r>
                            </m:sup>
                          </m:sSubSup>
                          <m:r>
                            <a:rPr lang="en-US" sz="2200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∘⋯∘</m:t>
                          </m:r>
                          <m:sSubSup>
                            <m:sSubSupPr>
                              <m:ctrlPr>
                                <a:rPr lang="en-US" sz="22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2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𝒩</m:t>
                              </m:r>
                            </m:e>
                            <m:sub>
                              <m:r>
                                <a:rPr lang="en-US" sz="22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200" i="1" dirty="0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𝛿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sz="22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2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𝜌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2200" i="1" dirty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i="1" dirty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US" sz="2200" i="1" dirty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sz="22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𝐸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sz="2200" i="1" dirty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sSubSup>
                        <m:sSubSupPr>
                          <m:ctrlPr>
                            <a:rPr lang="en-US" sz="2200" b="0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SupPr>
                        <m:e>
                          <m:acc>
                            <m:accPr>
                              <m:chr m:val="̃"/>
                              <m:ctrlPr>
                                <a:rPr lang="vi-VN" sz="22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2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𝐷</m:t>
                              </m:r>
                            </m:e>
                          </m:acc>
                        </m:e>
                        <m:sub>
                          <m:r>
                            <a:rPr lang="en-US" sz="2200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𝛼</m:t>
                          </m:r>
                        </m:sub>
                        <m:sup>
                          <m:r>
                            <a:rPr lang="en-US" sz="2200" b="0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𝑟𝑒𝑔</m:t>
                          </m:r>
                        </m:sup>
                      </m:sSubSup>
                      <m:r>
                        <a:rPr lang="en-US" sz="2200" b="0" i="1" dirty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sz="2200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200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ℳ</m:t>
                          </m:r>
                        </m:e>
                        <m:sub>
                          <m:r>
                            <a:rPr lang="en-US" sz="2200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</m:t>
                          </m:r>
                        </m:sub>
                      </m:sSub>
                      <m:sSubSup>
                        <m:sSubSupPr>
                          <m:ctrlPr>
                            <a:rPr lang="en-US" sz="2200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SupPr>
                        <m:e>
                          <m:r>
                            <a:rPr lang="en-US" sz="2200" b="0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||</m:t>
                          </m:r>
                          <m:r>
                            <a:rPr lang="en-US" sz="2200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𝒩</m:t>
                          </m:r>
                        </m:e>
                        <m:sub>
                          <m:r>
                            <a:rPr lang="en-US" sz="2200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</m:t>
                          </m:r>
                        </m:sub>
                        <m:sup>
                          <m:r>
                            <a:rPr lang="en-US" sz="2200" i="1" dirty="0">
                              <a:solidFill>
                                <a:srgbClr val="C0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𝛿</m:t>
                          </m:r>
                        </m:sup>
                      </m:sSubSup>
                      <m:r>
                        <a:rPr lang="en-US" sz="2200" b="0" i="1" dirty="0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  <m:r>
                        <a:rPr lang="en-US" sz="2200" b="0" i="1" dirty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f>
                        <m:fPr>
                          <m:ctrlPr>
                            <a:rPr lang="bg-BG" sz="2200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sz="2200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𝑂</m:t>
                          </m:r>
                          <m:d>
                            <m:dPr>
                              <m:ctrlPr>
                                <a:rPr lang="en-US" sz="22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2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</m:t>
                              </m:r>
                            </m:e>
                          </m:d>
                        </m:num>
                        <m:den>
                          <m:r>
                            <a:rPr lang="en-US" sz="2200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𝛼</m:t>
                          </m:r>
                          <m:r>
                            <a:rPr lang="en-US" sz="2200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−1</m:t>
                          </m:r>
                        </m:den>
                      </m:f>
                    </m:oMath>
                    <m:oMath xmlns:m="http://schemas.openxmlformats.org/officeDocument/2006/math">
                      <m:r>
                        <a:rPr lang="en-US" sz="2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≤</m:t>
                      </m:r>
                      <m:nary>
                        <m:naryPr>
                          <m:chr m:val="∑"/>
                          <m:ctrlPr>
                            <a:rPr lang="is-IS" sz="2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𝑘</m:t>
                          </m:r>
                          <m:r>
                            <a:rPr lang="en-US" sz="2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22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̃"/>
                                  <m:ctrlPr>
                                    <a:rPr lang="vi-VN" sz="22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2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𝐷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2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𝛼</m:t>
                              </m:r>
                            </m:sub>
                            <m:sup>
                              <m:r>
                                <a:rPr lang="en-US" sz="22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𝑟𝑒𝑔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sz="22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2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ℳ</m:t>
                                  </m:r>
                                </m:e>
                                <m:sub>
                                  <m:r>
                                    <a:rPr lang="en-US" sz="2200" b="0" i="1" dirty="0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𝑘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sz="22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200" b="0" i="1" dirty="0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||</m:t>
                                  </m:r>
                                  <m:r>
                                    <a:rPr lang="en-US" sz="22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𝒩</m:t>
                                  </m:r>
                                </m:e>
                                <m:sub>
                                  <m:r>
                                    <a:rPr lang="en-US" sz="22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lang="en-US" sz="2200" i="1" dirty="0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𝛿</m:t>
                                  </m:r>
                                </m:sup>
                              </m:sSubSup>
                            </m:e>
                          </m:d>
                        </m:e>
                      </m:nary>
                      <m:r>
                        <a:rPr lang="en-US" sz="2200" i="1" dirty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f>
                        <m:fPr>
                          <m:ctrlPr>
                            <a:rPr lang="bg-BG" sz="2200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sz="2200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𝑂</m:t>
                          </m:r>
                          <m:d>
                            <m:dPr>
                              <m:ctrlPr>
                                <a:rPr lang="en-US" sz="22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2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</m:t>
                              </m:r>
                            </m:e>
                          </m:d>
                        </m:num>
                        <m:den>
                          <m:r>
                            <a:rPr lang="en-US" sz="2200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𝛼</m:t>
                          </m:r>
                          <m:r>
                            <a:rPr lang="en-US" sz="2200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−1</m:t>
                          </m:r>
                        </m:den>
                      </m:f>
                    </m:oMath>
                    <m:oMath xmlns:m="http://schemas.openxmlformats.org/officeDocument/2006/math">
                      <m:r>
                        <a:rPr lang="en-US" sz="220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≤</m:t>
                      </m:r>
                      <m:nary>
                        <m:naryPr>
                          <m:chr m:val="∑"/>
                          <m:ctrlPr>
                            <a:rPr lang="is-IS" sz="2200" i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200" i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𝑘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2200" i="1" dirty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200" b="0" i="1" dirty="0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sz="2200" i="1" dirty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𝛼</m:t>
                              </m:r>
                            </m:sub>
                            <m:sup>
                              <m:r>
                                <a:rPr lang="en-US" sz="2200" b="0" i="1" dirty="0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#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sz="2200" i="1" dirty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200" i="1" dirty="0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 dirty="0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ℳ</m:t>
                                  </m:r>
                                </m:e>
                                <m:sub>
                                  <m:r>
                                    <a:rPr lang="en-US" sz="2200" i="1" dirty="0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𝑘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sz="2200" i="1" dirty="0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200" i="1" dirty="0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||</m:t>
                                  </m:r>
                                  <m:r>
                                    <a:rPr lang="en-US" sz="2200" i="1" dirty="0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𝒩</m:t>
                                  </m:r>
                                </m:e>
                                <m:sub>
                                  <m:r>
                                    <a:rPr lang="en-US" sz="2200" i="1" dirty="0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lang="en-US" sz="2200" i="1" dirty="0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𝛿</m:t>
                                  </m:r>
                                </m:sup>
                              </m:sSubSup>
                            </m:e>
                          </m:d>
                        </m:e>
                      </m:nary>
                      <m:r>
                        <a:rPr lang="en-US" sz="2200" i="1" dirty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f>
                        <m:fPr>
                          <m:ctrlPr>
                            <a:rPr lang="bg-BG" sz="2200" i="1" dirty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sz="2200" i="1" dirty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𝑂</m:t>
                          </m:r>
                          <m:d>
                            <m:dPr>
                              <m:ctrlPr>
                                <a:rPr lang="en-US" sz="2200" i="1" dirty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200" i="1" dirty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</m:t>
                              </m:r>
                            </m:e>
                          </m:d>
                        </m:num>
                        <m:den>
                          <m:r>
                            <a:rPr lang="en-US" sz="2200" i="1" dirty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𝛼</m:t>
                          </m:r>
                          <m:r>
                            <a:rPr lang="en-US" sz="2200" i="1" dirty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−1</m:t>
                          </m:r>
                        </m:den>
                      </m:f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569994"/>
                <a:ext cx="10515600" cy="4471096"/>
              </a:xfrm>
              <a:prstGeom prst="rect">
                <a:avLst/>
              </a:prstGeom>
              <a:blipFill rotWithShape="0">
                <a:blip r:embed="rId2"/>
                <a:stretch>
                  <a:fillRect l="-754" t="-1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45177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9749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solidFill>
                  <a:schemeClr val="accent1">
                    <a:lumMod val="50000"/>
                  </a:schemeClr>
                </a:solidFill>
              </a:rPr>
              <a:t>Approximate </a:t>
            </a:r>
            <a:r>
              <a:rPr lang="en-US" sz="4000" smtClean="0">
                <a:solidFill>
                  <a:schemeClr val="accent1">
                    <a:lumMod val="50000"/>
                  </a:schemeClr>
                </a:solidFill>
              </a:rPr>
              <a:t>entropy accumulation</a:t>
            </a:r>
            <a:endParaRPr lang="en-US" sz="4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37123-6D8C-8B4C-A1EE-4BA17BE8C320}" type="slidenum">
              <a:rPr lang="en-US" smtClean="0"/>
              <a:t>34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838200" y="1569994"/>
                <a:ext cx="10515600" cy="44710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dirty="0" smtClean="0"/>
                  <a:t>Same argument with mixed channels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200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SupPr>
                      <m:e>
                        <m:r>
                          <a:rPr lang="en-US" sz="22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𝒩</m:t>
                        </m:r>
                      </m:e>
                      <m:sub>
                        <m:r>
                          <a:rPr lang="en-US" sz="2200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𝑘</m:t>
                        </m:r>
                      </m:sub>
                      <m:sup>
                        <m:r>
                          <a:rPr lang="en-US" sz="2200" b="0" i="1" dirty="0" smtClean="0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𝛿</m:t>
                        </m:r>
                      </m:sup>
                    </m:sSubSup>
                    <m:r>
                      <a:rPr lang="en-US" sz="2200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≔</m:t>
                    </m:r>
                    <m:d>
                      <m:dPr>
                        <m:ctrlPr>
                          <a:rPr lang="en-US" sz="2200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sz="2200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1−</m:t>
                        </m:r>
                        <m:r>
                          <a:rPr lang="en-US" sz="2200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𝛿</m:t>
                        </m:r>
                      </m:e>
                    </m:d>
                    <m:sSub>
                      <m:sSubPr>
                        <m:ctrlPr>
                          <a:rPr lang="en-US" sz="22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2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𝒩</m:t>
                        </m:r>
                      </m:e>
                      <m:sub>
                        <m:r>
                          <a:rPr lang="en-US" sz="2200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𝑘</m:t>
                        </m:r>
                      </m:sub>
                    </m:sSub>
                    <m:r>
                      <a:rPr lang="en-US" sz="2200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r>
                      <a:rPr lang="en-US" sz="2200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𝛿</m:t>
                    </m:r>
                    <m:sSub>
                      <m:sSubPr>
                        <m:ctrlPr>
                          <a:rPr lang="en-US" sz="22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2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ℳ</m:t>
                        </m:r>
                      </m:e>
                      <m:sub>
                        <m:r>
                          <a:rPr lang="en-US" sz="2200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2200" dirty="0" smtClean="0"/>
                  <a:t>:</a:t>
                </a:r>
              </a:p>
              <a:p>
                <a:endParaRPr lang="en-US" sz="22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200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SupPr>
                        <m:e>
                          <m:r>
                            <a:rPr lang="en-US" sz="2200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𝐷</m:t>
                          </m:r>
                        </m:e>
                        <m:sub>
                          <m:r>
                            <a:rPr lang="en-US" sz="2200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𝑚𝑎𝑥</m:t>
                          </m:r>
                        </m:sub>
                        <m:sup>
                          <m:r>
                            <a:rPr lang="en-US" sz="2200" b="0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𝜖</m:t>
                          </m:r>
                          <m:r>
                            <a:rPr lang="en-US" sz="2200" b="0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′</m:t>
                          </m:r>
                        </m:sup>
                      </m:sSubSup>
                      <m:d>
                        <m:dPr>
                          <m:ctrlPr>
                            <a:rPr lang="en-US" sz="2200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2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ℳ</m:t>
                              </m:r>
                            </m:e>
                            <m:sub>
                              <m:r>
                                <a:rPr lang="en-US" sz="22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200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∘⋯∘</m:t>
                          </m:r>
                          <m:sSub>
                            <m:sSubPr>
                              <m:ctrlPr>
                                <a:rPr lang="en-US" sz="22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ℳ</m:t>
                              </m:r>
                            </m:e>
                            <m:sub>
                              <m:r>
                                <a:rPr lang="en-US" sz="22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2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2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𝜌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2200" i="1" dirty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i="1" dirty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US" sz="2200" i="1" dirty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sz="22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𝐸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200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||</m:t>
                          </m:r>
                          <m:sSubSup>
                            <m:sSubSupPr>
                              <m:ctrlPr>
                                <a:rPr lang="en-US" sz="2200" b="0" i="1" dirty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2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𝒩</m:t>
                              </m:r>
                            </m:e>
                            <m:sub>
                              <m:r>
                                <a:rPr lang="en-US" sz="22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en-US" sz="2200" b="0" i="1" dirty="0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𝛿</m:t>
                              </m:r>
                            </m:sup>
                          </m:sSubSup>
                          <m:r>
                            <a:rPr lang="en-US" sz="2200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∘⋯∘</m:t>
                          </m:r>
                          <m:sSubSup>
                            <m:sSubSupPr>
                              <m:ctrlPr>
                                <a:rPr lang="en-US" sz="2200" b="0" i="1" dirty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2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𝒩</m:t>
                              </m:r>
                            </m:e>
                            <m:sub>
                              <m:r>
                                <a:rPr lang="en-US" sz="22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200" b="0" i="1" dirty="0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𝛿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sz="22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2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𝜌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2200" i="1" dirty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i="1" dirty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US" sz="2200" i="1" dirty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sz="22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𝐸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sz="2200" i="1" dirty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≤</m:t>
                      </m:r>
                      <m:sSub>
                        <m:sSubPr>
                          <m:ctrlPr>
                            <a:rPr lang="en-US" sz="2200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vi-VN" sz="22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2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𝐷</m:t>
                              </m:r>
                            </m:e>
                          </m:acc>
                        </m:e>
                        <m:sub>
                          <m:r>
                            <a:rPr lang="en-US" sz="2200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𝛼</m:t>
                          </m:r>
                        </m:sub>
                      </m:sSub>
                      <m:d>
                        <m:dPr>
                          <m:ctrlPr>
                            <a:rPr lang="en-US" sz="2200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2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ℳ</m:t>
                              </m:r>
                            </m:e>
                            <m:sub>
                              <m:r>
                                <a:rPr lang="en-US" sz="22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200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∘⋯∘</m:t>
                          </m:r>
                          <m:sSub>
                            <m:sSubPr>
                              <m:ctrlPr>
                                <a:rPr lang="en-US" sz="22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ℳ</m:t>
                              </m:r>
                            </m:e>
                            <m:sub>
                              <m:r>
                                <a:rPr lang="en-US" sz="22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2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2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𝜌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2200" i="1" dirty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i="1" dirty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US" sz="2200" i="1" dirty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sz="22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𝐸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200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||</m:t>
                          </m:r>
                          <m:sSubSup>
                            <m:sSubSupPr>
                              <m:ctrlPr>
                                <a:rPr lang="en-US" sz="22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2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𝒩</m:t>
                              </m:r>
                            </m:e>
                            <m:sub>
                              <m:r>
                                <a:rPr lang="en-US" sz="22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en-US" sz="2200" i="1" dirty="0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𝛿</m:t>
                              </m:r>
                            </m:sup>
                          </m:sSubSup>
                          <m:r>
                            <a:rPr lang="en-US" sz="2200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∘⋯∘</m:t>
                          </m:r>
                          <m:sSubSup>
                            <m:sSubSupPr>
                              <m:ctrlPr>
                                <a:rPr lang="en-US" sz="22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2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𝒩</m:t>
                              </m:r>
                            </m:e>
                            <m:sub>
                              <m:r>
                                <a:rPr lang="en-US" sz="22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200" i="1" dirty="0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𝛿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sz="22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2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𝜌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2200" i="1" dirty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i="1" dirty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US" sz="2200" i="1" dirty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sz="22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𝐸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sz="2200" i="1" dirty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f>
                        <m:fPr>
                          <m:ctrlPr>
                            <a:rPr lang="bg-BG" sz="2200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sz="2200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𝑂</m:t>
                          </m:r>
                          <m:d>
                            <m:dPr>
                              <m:ctrlPr>
                                <a:rPr lang="en-US" sz="22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2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</m:t>
                              </m:r>
                            </m:e>
                          </m:d>
                        </m:num>
                        <m:den>
                          <m:r>
                            <a:rPr lang="en-US" sz="2200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𝛼</m:t>
                          </m:r>
                          <m:r>
                            <a:rPr lang="en-US" sz="2200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−1</m:t>
                          </m:r>
                        </m:den>
                      </m:f>
                    </m:oMath>
                    <m:oMath xmlns:m="http://schemas.openxmlformats.org/officeDocument/2006/math">
                      <m:r>
                        <a:rPr lang="en-US" sz="2200" i="1" dirty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≤</m:t>
                      </m:r>
                      <m:sSub>
                        <m:sSubPr>
                          <m:ctrlPr>
                            <a:rPr lang="en-US" sz="2200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vi-VN" sz="22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2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𝐷</m:t>
                              </m:r>
                            </m:e>
                          </m:acc>
                        </m:e>
                        <m:sub>
                          <m:r>
                            <a:rPr lang="en-US" sz="2200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𝛼</m:t>
                          </m:r>
                        </m:sub>
                      </m:sSub>
                      <m:d>
                        <m:dPr>
                          <m:ctrlPr>
                            <a:rPr lang="en-US" sz="2200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2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ℳ</m:t>
                              </m:r>
                            </m:e>
                            <m:sub>
                              <m:r>
                                <a:rPr lang="en-US" sz="22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𝑛</m:t>
                              </m:r>
                              <m:r>
                                <a:rPr lang="en-US" sz="2200" b="0" i="1" dirty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sz="2200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∘⋯∘</m:t>
                          </m:r>
                          <m:sSub>
                            <m:sSubPr>
                              <m:ctrlPr>
                                <a:rPr lang="en-US" sz="22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ℳ</m:t>
                              </m:r>
                            </m:e>
                            <m:sub>
                              <m:r>
                                <a:rPr lang="en-US" sz="22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2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2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𝜌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2200" i="1" dirty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i="1" dirty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US" sz="2200" i="1" dirty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sz="22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𝐸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200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||</m:t>
                          </m:r>
                          <m:sSubSup>
                            <m:sSubSupPr>
                              <m:ctrlPr>
                                <a:rPr lang="en-US" sz="22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2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𝒩</m:t>
                              </m:r>
                            </m:e>
                            <m:sub>
                              <m:r>
                                <a:rPr lang="en-US" sz="22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𝑛</m:t>
                              </m:r>
                              <m:r>
                                <a:rPr lang="en-US" sz="2200" b="0" i="1" dirty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−1</m:t>
                              </m:r>
                            </m:sub>
                            <m:sup>
                              <m:r>
                                <a:rPr lang="en-US" sz="2200" i="1" dirty="0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𝛿</m:t>
                              </m:r>
                            </m:sup>
                          </m:sSubSup>
                          <m:r>
                            <a:rPr lang="en-US" sz="2200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∘⋯∘</m:t>
                          </m:r>
                          <m:sSubSup>
                            <m:sSubSupPr>
                              <m:ctrlPr>
                                <a:rPr lang="en-US" sz="22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2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𝒩</m:t>
                              </m:r>
                            </m:e>
                            <m:sub>
                              <m:r>
                                <a:rPr lang="en-US" sz="22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200" i="1" dirty="0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𝛿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sz="22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2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𝜌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2200" i="1" dirty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i="1" dirty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US" sz="2200" i="1" dirty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sz="22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𝐸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sz="2200" i="1" dirty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sSubSup>
                        <m:sSubSupPr>
                          <m:ctrlPr>
                            <a:rPr lang="en-US" sz="2200" b="0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SupPr>
                        <m:e>
                          <m:acc>
                            <m:accPr>
                              <m:chr m:val="̃"/>
                              <m:ctrlPr>
                                <a:rPr lang="vi-VN" sz="22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2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𝐷</m:t>
                              </m:r>
                            </m:e>
                          </m:acc>
                        </m:e>
                        <m:sub>
                          <m:r>
                            <a:rPr lang="en-US" sz="2200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𝛼</m:t>
                          </m:r>
                        </m:sub>
                        <m:sup>
                          <m:r>
                            <a:rPr lang="en-US" sz="2200" b="0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𝑟𝑒𝑔</m:t>
                          </m:r>
                        </m:sup>
                      </m:sSubSup>
                      <m:r>
                        <a:rPr lang="en-US" sz="2200" b="0" i="1" dirty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sz="2200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200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ℳ</m:t>
                          </m:r>
                        </m:e>
                        <m:sub>
                          <m:r>
                            <a:rPr lang="en-US" sz="2200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</m:t>
                          </m:r>
                        </m:sub>
                      </m:sSub>
                      <m:sSubSup>
                        <m:sSubSupPr>
                          <m:ctrlPr>
                            <a:rPr lang="en-US" sz="2200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SupPr>
                        <m:e>
                          <m:r>
                            <a:rPr lang="en-US" sz="2200" b="0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||</m:t>
                          </m:r>
                          <m:r>
                            <a:rPr lang="en-US" sz="2200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𝒩</m:t>
                          </m:r>
                        </m:e>
                        <m:sub>
                          <m:r>
                            <a:rPr lang="en-US" sz="2200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</m:t>
                          </m:r>
                        </m:sub>
                        <m:sup>
                          <m:r>
                            <a:rPr lang="en-US" sz="2200" i="1" dirty="0">
                              <a:solidFill>
                                <a:srgbClr val="C0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𝛿</m:t>
                          </m:r>
                        </m:sup>
                      </m:sSubSup>
                      <m:r>
                        <a:rPr lang="en-US" sz="2200" b="0" i="1" dirty="0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  <m:r>
                        <a:rPr lang="en-US" sz="2200" b="0" i="1" dirty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f>
                        <m:fPr>
                          <m:ctrlPr>
                            <a:rPr lang="bg-BG" sz="2200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sz="2200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𝑂</m:t>
                          </m:r>
                          <m:d>
                            <m:dPr>
                              <m:ctrlPr>
                                <a:rPr lang="en-US" sz="22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2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</m:t>
                              </m:r>
                            </m:e>
                          </m:d>
                        </m:num>
                        <m:den>
                          <m:r>
                            <a:rPr lang="en-US" sz="2200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𝛼</m:t>
                          </m:r>
                          <m:r>
                            <a:rPr lang="en-US" sz="2200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−1</m:t>
                          </m:r>
                        </m:den>
                      </m:f>
                    </m:oMath>
                    <m:oMath xmlns:m="http://schemas.openxmlformats.org/officeDocument/2006/math">
                      <m:r>
                        <a:rPr lang="en-US" sz="2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≤</m:t>
                      </m:r>
                      <m:nary>
                        <m:naryPr>
                          <m:chr m:val="∑"/>
                          <m:ctrlPr>
                            <a:rPr lang="is-IS" sz="2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𝑘</m:t>
                          </m:r>
                          <m:r>
                            <a:rPr lang="en-US" sz="2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22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̃"/>
                                  <m:ctrlPr>
                                    <a:rPr lang="vi-VN" sz="22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2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𝐷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2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𝛼</m:t>
                              </m:r>
                            </m:sub>
                            <m:sup>
                              <m:r>
                                <a:rPr lang="en-US" sz="22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𝑟𝑒𝑔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sz="22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2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ℳ</m:t>
                                  </m:r>
                                </m:e>
                                <m:sub>
                                  <m:r>
                                    <a:rPr lang="en-US" sz="2200" b="0" i="1" dirty="0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𝑘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sz="22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200" b="0" i="1" dirty="0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||</m:t>
                                  </m:r>
                                  <m:r>
                                    <a:rPr lang="en-US" sz="22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𝒩</m:t>
                                  </m:r>
                                </m:e>
                                <m:sub>
                                  <m:r>
                                    <a:rPr lang="en-US" sz="22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lang="en-US" sz="2200" i="1" dirty="0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𝛿</m:t>
                                  </m:r>
                                </m:sup>
                              </m:sSubSup>
                            </m:e>
                          </m:d>
                        </m:e>
                      </m:nary>
                      <m:r>
                        <a:rPr lang="en-US" sz="2200" i="1" dirty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f>
                        <m:fPr>
                          <m:ctrlPr>
                            <a:rPr lang="bg-BG" sz="2200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sz="2200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𝑂</m:t>
                          </m:r>
                          <m:d>
                            <m:dPr>
                              <m:ctrlPr>
                                <a:rPr lang="en-US" sz="22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2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</m:t>
                              </m:r>
                            </m:e>
                          </m:d>
                        </m:num>
                        <m:den>
                          <m:r>
                            <a:rPr lang="en-US" sz="2200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𝛼</m:t>
                          </m:r>
                          <m:r>
                            <a:rPr lang="en-US" sz="2200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−1</m:t>
                          </m:r>
                        </m:den>
                      </m:f>
                    </m:oMath>
                    <m:oMath xmlns:m="http://schemas.openxmlformats.org/officeDocument/2006/math">
                      <m:r>
                        <a:rPr lang="en-US" sz="22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≤</m:t>
                      </m:r>
                      <m:nary>
                        <m:naryPr>
                          <m:chr m:val="∑"/>
                          <m:ctrlPr>
                            <a:rPr lang="is-IS" sz="2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𝑘</m:t>
                          </m:r>
                          <m:r>
                            <a:rPr lang="en-US" sz="2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22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200" b="0" i="1" dirty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sz="22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𝛼</m:t>
                              </m:r>
                            </m:sub>
                            <m:sup>
                              <m:r>
                                <a:rPr lang="en-US" sz="2200" b="0" i="1" dirty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#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sz="22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2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ℳ</m:t>
                                  </m:r>
                                </m:e>
                                <m:sub>
                                  <m:r>
                                    <a:rPr lang="en-US" sz="22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𝑘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sz="22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2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||</m:t>
                                  </m:r>
                                  <m:r>
                                    <a:rPr lang="en-US" sz="22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𝒩</m:t>
                                  </m:r>
                                </m:e>
                                <m:sub>
                                  <m:r>
                                    <a:rPr lang="en-US" sz="22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lang="en-US" sz="2200" i="1" dirty="0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𝛿</m:t>
                                  </m:r>
                                </m:sup>
                              </m:sSubSup>
                            </m:e>
                          </m:d>
                        </m:e>
                      </m:nary>
                      <m:r>
                        <a:rPr lang="en-US" sz="2200" i="1" dirty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f>
                        <m:fPr>
                          <m:ctrlPr>
                            <a:rPr lang="bg-BG" sz="2200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sz="2200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𝑂</m:t>
                          </m:r>
                          <m:d>
                            <m:dPr>
                              <m:ctrlPr>
                                <a:rPr lang="en-US" sz="22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2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</m:t>
                              </m:r>
                            </m:e>
                          </m:d>
                        </m:num>
                        <m:den>
                          <m:r>
                            <a:rPr lang="en-US" sz="2200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𝛼</m:t>
                          </m:r>
                          <m:r>
                            <a:rPr lang="en-US" sz="2200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−1</m:t>
                          </m:r>
                        </m:den>
                      </m:f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569994"/>
                <a:ext cx="10515600" cy="4471096"/>
              </a:xfrm>
              <a:prstGeom prst="rect">
                <a:avLst/>
              </a:prstGeom>
              <a:blipFill rotWithShape="0">
                <a:blip r:embed="rId2"/>
                <a:stretch>
                  <a:fillRect l="-754" t="-1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5130800" y="5229224"/>
            <a:ext cx="2514600" cy="646331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Sharp </a:t>
            </a:r>
            <a:r>
              <a:rPr lang="en-US" dirty="0" err="1" smtClean="0">
                <a:solidFill>
                  <a:srgbClr val="C00000"/>
                </a:solidFill>
              </a:rPr>
              <a:t>Rényi</a:t>
            </a:r>
            <a:r>
              <a:rPr lang="en-US" dirty="0" smtClean="0">
                <a:solidFill>
                  <a:srgbClr val="C00000"/>
                </a:solidFill>
              </a:rPr>
              <a:t> divergence [FF21]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7315200" cy="365125"/>
          </a:xfrm>
        </p:spPr>
        <p:txBody>
          <a:bodyPr/>
          <a:lstStyle/>
          <a:p>
            <a:r>
              <a:rPr lang="en-US" dirty="0" smtClean="0"/>
              <a:t>[FF21]: </a:t>
            </a:r>
            <a:r>
              <a:rPr lang="en-US" dirty="0"/>
              <a:t>Hamza </a:t>
            </a:r>
            <a:r>
              <a:rPr lang="en-US" dirty="0" err="1"/>
              <a:t>Fawzi</a:t>
            </a:r>
            <a:r>
              <a:rPr lang="en-US" dirty="0"/>
              <a:t> and Omar </a:t>
            </a:r>
            <a:r>
              <a:rPr lang="en-US" dirty="0" err="1"/>
              <a:t>Fawzi</a:t>
            </a:r>
            <a:r>
              <a:rPr lang="en-US" dirty="0"/>
              <a:t>. </a:t>
            </a:r>
            <a:r>
              <a:rPr lang="en-US" dirty="0" smtClean="0"/>
              <a:t>Defining </a:t>
            </a:r>
            <a:r>
              <a:rPr lang="en-US" dirty="0"/>
              <a:t>quantum divergences via </a:t>
            </a:r>
            <a:r>
              <a:rPr lang="en-US" dirty="0" smtClean="0"/>
              <a:t>convex optimization</a:t>
            </a:r>
            <a:r>
              <a:rPr lang="en-US" dirty="0"/>
              <a:t>. </a:t>
            </a:r>
            <a:r>
              <a:rPr lang="en-US" dirty="0" smtClean="0"/>
              <a:t>Quantum.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4706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9749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solidFill>
                  <a:schemeClr val="accent1">
                    <a:lumMod val="50000"/>
                  </a:schemeClr>
                </a:solidFill>
              </a:rPr>
              <a:t>Approximate </a:t>
            </a:r>
            <a:r>
              <a:rPr lang="en-US" sz="4000" smtClean="0">
                <a:solidFill>
                  <a:schemeClr val="accent1">
                    <a:lumMod val="50000"/>
                  </a:schemeClr>
                </a:solidFill>
              </a:rPr>
              <a:t>entropy accumulation</a:t>
            </a:r>
            <a:endParaRPr lang="en-US" sz="4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37123-6D8C-8B4C-A1EE-4BA17BE8C320}" type="slidenum">
              <a:rPr lang="en-US" smtClean="0"/>
              <a:t>35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838200" y="3768920"/>
                <a:ext cx="10515600" cy="21841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dirty="0" smtClean="0"/>
                  <a:t>We get:</a:t>
                </a:r>
                <a:r>
                  <a:rPr lang="en-US" sz="2200" dirty="0">
                    <a:ea typeface="Cambria Math" charset="0"/>
                    <a:cs typeface="Cambria Math" charset="0"/>
                  </a:rPr>
                  <a:t> </a:t>
                </a:r>
                <a:endParaRPr lang="en-US" sz="2200" i="1" dirty="0" smtClean="0">
                  <a:latin typeface="Cambria Math" charset="0"/>
                  <a:ea typeface="Cambria Math" charset="0"/>
                  <a:cs typeface="Cambria Math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200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SupPr>
                        <m:e>
                          <m:r>
                            <a:rPr lang="en-US" sz="2200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𝐷</m:t>
                          </m:r>
                        </m:e>
                        <m:sub>
                          <m:r>
                            <a:rPr lang="en-US" sz="2200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𝑚𝑎𝑥</m:t>
                          </m:r>
                        </m:sub>
                        <m:sup>
                          <m:r>
                            <a:rPr lang="en-US" sz="2200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𝜖</m:t>
                          </m:r>
                          <m:r>
                            <a:rPr lang="en-US" sz="2200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′</m:t>
                          </m:r>
                        </m:sup>
                      </m:sSubSup>
                      <m:d>
                        <m:dPr>
                          <m:ctrlPr>
                            <a:rPr lang="en-US" sz="2200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2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ℳ</m:t>
                              </m:r>
                            </m:e>
                            <m:sub>
                              <m:r>
                                <a:rPr lang="en-US" sz="22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200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∘⋯∘</m:t>
                          </m:r>
                          <m:sSub>
                            <m:sSubPr>
                              <m:ctrlPr>
                                <a:rPr lang="en-US" sz="22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ℳ</m:t>
                              </m:r>
                            </m:e>
                            <m:sub>
                              <m:r>
                                <a:rPr lang="en-US" sz="22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2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2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𝜌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2200" i="1" dirty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i="1" dirty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US" sz="2200" i="1" dirty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sz="22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𝐸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200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||</m:t>
                          </m:r>
                          <m:sSubSup>
                            <m:sSubSupPr>
                              <m:ctrlPr>
                                <a:rPr lang="en-US" sz="2200" i="1" dirty="0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200" i="1" dirty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𝒩</m:t>
                              </m:r>
                            </m:e>
                            <m:sub>
                              <m:r>
                                <a:rPr lang="en-US" sz="2200" i="1" dirty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en-US" sz="2200" i="1" dirty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𝛿</m:t>
                              </m:r>
                            </m:sup>
                          </m:sSubSup>
                          <m:r>
                            <a:rPr lang="en-US" sz="2200" i="1" dirty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∘⋯∘</m:t>
                          </m:r>
                          <m:sSubSup>
                            <m:sSubSupPr>
                              <m:ctrlPr>
                                <a:rPr lang="en-US" sz="2200" i="1" dirty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200" i="1" dirty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𝒩</m:t>
                              </m:r>
                            </m:e>
                            <m:sub>
                              <m:r>
                                <a:rPr lang="en-US" sz="2200" i="1" dirty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200" i="1" dirty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𝛿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sz="2200" i="1" dirty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200" i="1" dirty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 dirty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𝜌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2200" i="1" dirty="0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i="1" dirty="0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US" sz="2200" i="1" dirty="0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sz="2200" i="1" dirty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𝐸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m:rPr>
                          <m:aln/>
                        </m:rPr>
                        <a:rPr lang="en-US" sz="2200" b="0" i="1" dirty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≤</m:t>
                      </m:r>
                      <m:nary>
                        <m:naryPr>
                          <m:chr m:val="∑"/>
                          <m:ctrlPr>
                            <a:rPr lang="is-IS" sz="2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𝑘</m:t>
                          </m:r>
                          <m:r>
                            <a:rPr lang="en-US" sz="2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22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2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sz="22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𝛼</m:t>
                              </m:r>
                            </m:sub>
                            <m:sup>
                              <m:r>
                                <a:rPr lang="en-US" sz="22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#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sz="22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2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ℳ</m:t>
                                  </m:r>
                                </m:e>
                                <m:sub>
                                  <m:r>
                                    <a:rPr lang="en-US" sz="22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𝑘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sz="2200" i="1" dirty="0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200" i="1" dirty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||</m:t>
                                  </m:r>
                                  <m:r>
                                    <a:rPr lang="en-US" sz="2200" i="1" dirty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𝒩</m:t>
                                  </m:r>
                                </m:e>
                                <m:sub>
                                  <m:r>
                                    <a:rPr lang="en-US" sz="2200" i="1" dirty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lang="en-US" sz="2200" i="1" dirty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𝛿</m:t>
                                  </m:r>
                                </m:sup>
                              </m:sSubSup>
                            </m:e>
                          </m:d>
                        </m:e>
                      </m:nary>
                      <m:r>
                        <a:rPr lang="en-US" sz="2200" i="1" dirty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f>
                        <m:fPr>
                          <m:ctrlPr>
                            <a:rPr lang="bg-BG" sz="2200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sz="2200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𝑂</m:t>
                          </m:r>
                          <m:d>
                            <m:dPr>
                              <m:ctrlPr>
                                <a:rPr lang="en-US" sz="22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2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</m:t>
                              </m:r>
                            </m:e>
                          </m:d>
                        </m:num>
                        <m:den>
                          <m:r>
                            <a:rPr lang="en-US" sz="2200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𝛼</m:t>
                          </m:r>
                          <m:r>
                            <a:rPr lang="en-US" sz="2200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−1</m:t>
                          </m:r>
                        </m:den>
                      </m:f>
                    </m:oMath>
                    <m:oMath xmlns:m="http://schemas.openxmlformats.org/officeDocument/2006/math">
                      <m:r>
                        <m:rPr>
                          <m:aln/>
                        </m:rPr>
                        <a:rPr lang="en-US" sz="2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≤</m:t>
                      </m:r>
                      <m:r>
                        <a:rPr lang="en-US" sz="2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𝑛</m:t>
                      </m:r>
                      <m:r>
                        <a:rPr lang="en-US" sz="2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⋅</m:t>
                      </m:r>
                      <m:r>
                        <a:rPr lang="en-US" sz="2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𝑂</m:t>
                      </m:r>
                      <m:r>
                        <a:rPr lang="en-US" sz="2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sSup>
                        <m:sSupPr>
                          <m:ctrlPr>
                            <a:rPr lang="en-US" sz="2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sz="2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𝜖</m:t>
                          </m:r>
                        </m:e>
                        <m:sup>
                          <m:f>
                            <m:fPr>
                              <m:ctrlPr>
                                <a:rPr lang="en-US" sz="2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sz="2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12</m:t>
                              </m:r>
                            </m:den>
                          </m:f>
                        </m:sup>
                      </m:sSup>
                      <m:r>
                        <a:rPr lang="en-US" sz="2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en-US" sz="2200" dirty="0" smtClean="0"/>
              </a:p>
              <a:p>
                <a:r>
                  <a:rPr lang="en-US" sz="2200" dirty="0" smtClean="0"/>
                  <a:t> for </a:t>
                </a:r>
                <a14:m>
                  <m:oMath xmlns:m="http://schemas.openxmlformats.org/officeDocument/2006/math">
                    <m:r>
                      <a:rPr lang="en-US" sz="2200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  <m:r>
                      <a:rPr lang="en-US" sz="2200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=2</m:t>
                    </m:r>
                  </m:oMath>
                </a14:m>
                <a:r>
                  <a:rPr lang="en-US" sz="2200" dirty="0" smtClean="0"/>
                  <a:t>.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768920"/>
                <a:ext cx="10515600" cy="2184188"/>
              </a:xfrm>
              <a:prstGeom prst="rect">
                <a:avLst/>
              </a:prstGeom>
              <a:blipFill rotWithShape="0">
                <a:blip r:embed="rId2"/>
                <a:stretch>
                  <a:fillRect l="-754" t="-1393" b="-47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838200" y="1569994"/>
                <a:ext cx="10515600" cy="2124749"/>
              </a:xfrm>
              <a:prstGeom prst="rect">
                <a:avLst/>
              </a:prstGeom>
              <a:noFill/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sz="2200" b="1" u="sng" dirty="0" smtClean="0">
                    <a:solidFill>
                      <a:schemeClr val="tx1"/>
                    </a:solidFill>
                  </a:rPr>
                  <a:t>Lemma:</a:t>
                </a:r>
                <a:r>
                  <a:rPr lang="en-US" sz="2200" dirty="0" smtClean="0">
                    <a:solidFill>
                      <a:schemeClr val="tx1"/>
                    </a:solidFill>
                  </a:rPr>
                  <a:t> If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g-BG" sz="220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2200" b="0" i="1" smtClean="0"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200" b="0" i="1" smtClean="0">
                            <a:latin typeface="Cambria Math" charset="0"/>
                          </a:rPr>
                          <m:t>2</m:t>
                        </m:r>
                      </m:den>
                    </m:f>
                    <m:r>
                      <a:rPr lang="en-US" sz="2200" i="1">
                        <a:latin typeface="Cambria Math" charset="0"/>
                      </a:rPr>
                      <m:t>‖</m:t>
                    </m:r>
                    <m:r>
                      <a:rPr lang="en-US" sz="220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𝒩</m:t>
                    </m:r>
                    <m:r>
                      <a:rPr lang="en-US" sz="2200" i="1">
                        <a:latin typeface="Cambria Math" charset="0"/>
                      </a:rPr>
                      <m:t>−</m:t>
                    </m:r>
                    <m:sSub>
                      <m:sSubPr>
                        <m:ctrlPr>
                          <a:rPr lang="en-US" sz="22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ℳ</m:t>
                        </m:r>
                        <m:d>
                          <m:dPr>
                            <m:begChr m:val=""/>
                            <m:endChr m:val="‖"/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sz="2400">
                                <a:latin typeface="Cambria Math" charset="0"/>
                              </a:rPr>
                              <m:t>​</m:t>
                            </m:r>
                          </m:e>
                        </m:d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⋄</m:t>
                        </m:r>
                      </m:sub>
                    </m:sSub>
                    <m:r>
                      <a:rPr lang="en-US" sz="2200" i="1">
                        <a:latin typeface="Cambria Math" charset="0"/>
                      </a:rPr>
                      <m:t>≤</m:t>
                    </m:r>
                    <m:r>
                      <a:rPr lang="en-US" sz="2200" i="1">
                        <a:latin typeface="Cambria Math" charset="0"/>
                      </a:rPr>
                      <m:t>𝜖</m:t>
                    </m:r>
                  </m:oMath>
                </a14:m>
                <a:r>
                  <a:rPr lang="en-US" sz="2200" dirty="0" smtClean="0">
                    <a:solidFill>
                      <a:schemeClr val="tx1"/>
                    </a:solidFill>
                  </a:rPr>
                  <a:t>, then for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sz="220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𝒩</m:t>
                        </m:r>
                      </m:e>
                      <m:sup>
                        <m:r>
                          <a:rPr lang="en-US" sz="2200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𝛿</m:t>
                        </m:r>
                      </m:sup>
                    </m:sSup>
                    <m:r>
                      <a:rPr lang="en-US" sz="2200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≔</m:t>
                    </m:r>
                    <m:d>
                      <m:dPr>
                        <m:ctrlPr>
                          <a:rPr lang="en-US" sz="22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sz="22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1−</m:t>
                        </m:r>
                        <m:r>
                          <a:rPr lang="en-US" sz="22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𝛿</m:t>
                        </m:r>
                      </m:e>
                    </m:d>
                    <m:r>
                      <a:rPr lang="en-US" sz="220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𝒩</m:t>
                    </m:r>
                    <m:r>
                      <a:rPr lang="en-US" sz="2200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r>
                      <a:rPr lang="en-US" sz="2200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𝛿</m:t>
                    </m:r>
                    <m:r>
                      <a:rPr lang="en-US" sz="2200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ℳ</m:t>
                    </m:r>
                  </m:oMath>
                </a14:m>
                <a:r>
                  <a:rPr lang="en-US" sz="2200" dirty="0" smtClean="0">
                    <a:solidFill>
                      <a:schemeClr val="tx1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200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  <m:r>
                      <a:rPr lang="en-US" sz="2200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&gt;1</m:t>
                    </m:r>
                  </m:oMath>
                </a14:m>
                <a:r>
                  <a:rPr lang="en-US" sz="2200" dirty="0" smtClean="0">
                    <a:solidFill>
                      <a:schemeClr val="tx1"/>
                    </a:solidFill>
                  </a:rPr>
                  <a:t>, we have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200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SupPr>
                        <m:e>
                          <m:r>
                            <a:rPr lang="en-US" sz="2200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𝐷</m:t>
                          </m:r>
                        </m:e>
                        <m:sub>
                          <m:r>
                            <a:rPr lang="en-US" sz="2200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𝛼</m:t>
                          </m:r>
                        </m:sub>
                        <m:sup>
                          <m:r>
                            <a:rPr lang="en-US" sz="2200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#</m:t>
                          </m:r>
                        </m:sup>
                      </m:sSubSup>
                      <m:r>
                        <a:rPr lang="en-US" sz="2200" b="0" i="1" dirty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r>
                        <a:rPr lang="en-US" sz="2200" i="1" dirty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ℳ</m:t>
                      </m:r>
                      <m:r>
                        <a:rPr lang="en-US" sz="2200" b="0" i="1" dirty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||</m:t>
                      </m:r>
                      <m:sSup>
                        <m:sSupPr>
                          <m:ctrlPr>
                            <a:rPr lang="en-US" sz="2200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sz="2200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𝒩</m:t>
                          </m:r>
                        </m:e>
                        <m:sup>
                          <m:r>
                            <a:rPr lang="en-US" sz="2200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𝛿</m:t>
                          </m:r>
                        </m:sup>
                      </m:sSup>
                      <m:r>
                        <a:rPr lang="en-US" sz="2200" b="0" i="1" dirty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)≤</m:t>
                      </m:r>
                      <m:f>
                        <m:fPr>
                          <m:ctrlPr>
                            <a:rPr lang="bg-BG" sz="2200" b="0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sz="2200" b="0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𝛼</m:t>
                          </m:r>
                          <m:r>
                            <a:rPr lang="en-US" sz="2200" b="0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+1</m:t>
                          </m:r>
                        </m:num>
                        <m:den>
                          <m:r>
                            <a:rPr lang="en-US" sz="2200" b="0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𝛼</m:t>
                          </m:r>
                          <m:r>
                            <a:rPr lang="en-US" sz="2200" b="0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−1</m:t>
                          </m:r>
                        </m:den>
                      </m:f>
                      <m:func>
                        <m:funcPr>
                          <m:ctrlPr>
                            <a:rPr lang="en-US" sz="2200" b="0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200" b="0" i="0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sz="2200" b="0" i="1" dirty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200" b="0" i="1" dirty="0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200" b="0" i="1" dirty="0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200" b="0" i="1" dirty="0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1+</m:t>
                                      </m:r>
                                      <m:rad>
                                        <m:radPr>
                                          <m:degHide m:val="on"/>
                                          <m:ctrlPr>
                                            <a:rPr lang="en-US" sz="2200" b="0" i="1" dirty="0" smtClean="0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radPr>
                                        <m:deg/>
                                        <m:e>
                                          <m:r>
                                            <a:rPr lang="en-US" sz="2200" b="0" i="1" dirty="0" smtClean="0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𝜖</m:t>
                                          </m:r>
                                        </m:e>
                                      </m:rad>
                                    </m:e>
                                  </m:d>
                                </m:e>
                                <m:sup>
                                  <m:f>
                                    <m:fPr>
                                      <m:ctrlPr>
                                        <a:rPr lang="en-US" sz="2200" b="0" i="1" dirty="0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200" b="0" i="1" dirty="0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𝛼</m:t>
                                      </m:r>
                                    </m:num>
                                    <m:den>
                                      <m:r>
                                        <a:rPr lang="en-US" sz="2200" i="1" dirty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𝛼</m:t>
                                      </m:r>
                                      <m:r>
                                        <a:rPr lang="en-US" sz="2200" i="1" dirty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+1</m:t>
                                      </m:r>
                                    </m:den>
                                  </m:f>
                                </m:sup>
                              </m:sSup>
                              <m:r>
                                <a:rPr lang="en-US" sz="2200" b="0" i="1" dirty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 +</m:t>
                              </m:r>
                              <m:sSup>
                                <m:sSupPr>
                                  <m:ctrlPr>
                                    <a:rPr lang="en-US" sz="2200" b="0" i="1" dirty="0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200" b="0" i="1" dirty="0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bg-BG" sz="2200" b="0" i="1" dirty="0" smtClean="0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fPr>
                                        <m:num>
                                          <m:rad>
                                            <m:radPr>
                                              <m:degHide m:val="on"/>
                                              <m:ctrlPr>
                                                <a:rPr lang="en-US" sz="2200" i="1" dirty="0"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</m:ctrlPr>
                                            </m:radPr>
                                            <m:deg/>
                                            <m:e>
                                              <m:r>
                                                <a:rPr lang="en-US" sz="2200" i="1" dirty="0"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𝜖</m:t>
                                              </m:r>
                                            </m:e>
                                          </m:rad>
                                        </m:num>
                                        <m:den>
                                          <m:sSup>
                                            <m:sSupPr>
                                              <m:ctrlPr>
                                                <a:rPr lang="en-US" sz="2200" b="0" i="1" dirty="0" smtClean="0"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sz="2200" b="0" i="1" dirty="0" smtClean="0"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𝛿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sz="2200" b="0" i="1" dirty="0" smtClean="0"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𝛼</m:t>
                                              </m:r>
                                            </m:sup>
                                          </m:sSup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f>
                                    <m:fPr>
                                      <m:ctrlPr>
                                        <a:rPr lang="en-US" sz="2200" b="0" i="1" dirty="0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200" b="0" i="1" dirty="0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sz="2200" i="1" dirty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𝛼</m:t>
                                      </m:r>
                                      <m:r>
                                        <a:rPr lang="en-US" sz="2200" i="1" dirty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+1</m:t>
                                      </m:r>
                                    </m:den>
                                  </m:f>
                                </m:sup>
                              </m:sSup>
                            </m:e>
                          </m:d>
                        </m:e>
                      </m:func>
                      <m:r>
                        <a:rPr lang="en-US" sz="2200" b="0" i="1" dirty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.</m:t>
                      </m:r>
                    </m:oMath>
                  </m:oMathPara>
                </a14:m>
                <a:endParaRPr lang="en-US" sz="2200" dirty="0" smtClean="0">
                  <a:solidFill>
                    <a:schemeClr val="tx1"/>
                  </a:solidFill>
                </a:endParaRPr>
              </a:p>
              <a:p>
                <a:r>
                  <a:rPr lang="en-US" sz="2200" dirty="0" smtClean="0">
                    <a:solidFill>
                      <a:schemeClr val="tx1"/>
                    </a:solidFill>
                  </a:rPr>
                  <a:t>This is small if, say </a:t>
                </a:r>
                <a14:m>
                  <m:oMath xmlns:m="http://schemas.openxmlformats.org/officeDocument/2006/math">
                    <m:r>
                      <a:rPr lang="en-US" sz="2200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𝛿</m:t>
                    </m:r>
                    <m:r>
                      <a:rPr lang="en-US" sz="2200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sSup>
                      <m:sSupPr>
                        <m:ctrlPr>
                          <a:rPr lang="en-US" sz="2200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sz="2200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𝜖</m:t>
                        </m:r>
                      </m:e>
                      <m:sup>
                        <m:f>
                          <m:fPr>
                            <m:ctrlPr>
                              <a:rPr lang="en-US" sz="2200" b="0" i="1" dirty="0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fPr>
                          <m:num>
                            <m:r>
                              <a:rPr lang="en-US" sz="2200" b="0" i="1" dirty="0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200" b="0" i="1" dirty="0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4</m:t>
                            </m:r>
                            <m:r>
                              <a:rPr lang="en-US" sz="2200" b="0" i="1" dirty="0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𝛼</m:t>
                            </m:r>
                          </m:den>
                        </m:f>
                      </m:sup>
                    </m:sSup>
                  </m:oMath>
                </a14:m>
                <a:r>
                  <a:rPr lang="en-US" sz="2200" dirty="0" smtClean="0">
                    <a:solidFill>
                      <a:schemeClr val="tx1"/>
                    </a:solidFill>
                  </a:rPr>
                  <a:t>.</a:t>
                </a:r>
                <a:endParaRPr lang="en-US" sz="2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569994"/>
                <a:ext cx="10515600" cy="2124749"/>
              </a:xfrm>
              <a:prstGeom prst="rect">
                <a:avLst/>
              </a:prstGeom>
              <a:blipFill rotWithShape="0">
                <a:blip r:embed="rId3"/>
                <a:stretch>
                  <a:fillRect l="-695" b="-4857"/>
                </a:stretch>
              </a:blipFill>
              <a:ln>
                <a:solidFill>
                  <a:schemeClr val="accent1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74075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9749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solidFill>
                  <a:schemeClr val="accent1">
                    <a:lumMod val="50000"/>
                  </a:schemeClr>
                </a:solidFill>
              </a:rPr>
              <a:t>Approximate </a:t>
            </a:r>
            <a:r>
              <a:rPr lang="en-US" sz="4000" smtClean="0">
                <a:solidFill>
                  <a:schemeClr val="accent1">
                    <a:lumMod val="50000"/>
                  </a:schemeClr>
                </a:solidFill>
              </a:rPr>
              <a:t>entropy accumulation</a:t>
            </a:r>
            <a:endParaRPr lang="en-US" sz="4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37123-6D8C-8B4C-A1EE-4BA17BE8C320}" type="slidenum">
              <a:rPr lang="en-US" smtClean="0"/>
              <a:t>36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838200" y="1569994"/>
                <a:ext cx="10515600" cy="32272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b="0" dirty="0" smtClean="0">
                    <a:ea typeface="Cambria Math" charset="0"/>
                    <a:cs typeface="Cambria Math" charset="0"/>
                  </a:rPr>
                  <a:t>We have:</a:t>
                </a:r>
                <a:endParaRPr lang="en-US" sz="2200" b="0" dirty="0" smtClean="0">
                  <a:solidFill>
                    <a:schemeClr val="tx1"/>
                  </a:solidFill>
                  <a:ea typeface="Cambria Math" charset="0"/>
                  <a:cs typeface="Cambria Math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𝜌</m:t>
                          </m:r>
                        </m:e>
                        <m:sub>
                          <m:sSubSup>
                            <m:sSubSupPr>
                              <m:ctrlPr>
                                <a:rPr lang="en-US" sz="2200" b="0" i="1" dirty="0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200" b="0" i="1" dirty="0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200" b="0" i="1" dirty="0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200" b="0" i="1" dirty="0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𝑛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sz="2200" b="0" i="1" dirty="0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200" b="0" i="1" dirty="0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sz="2200" b="0" i="1" dirty="0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200" b="0" i="1" dirty="0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𝑛</m:t>
                              </m:r>
                            </m:sup>
                          </m:sSubSup>
                          <m:r>
                            <a:rPr lang="en-US" sz="2200" b="0" i="1" dirty="0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𝐸</m:t>
                          </m:r>
                        </m:sub>
                      </m:sSub>
                      <m:r>
                        <a:rPr lang="en-US" sz="2200" b="0" i="1" dirty="0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sz="2200" i="1" dirty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200" i="1" dirty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ℳ</m:t>
                          </m:r>
                        </m:e>
                        <m:sub>
                          <m:r>
                            <a:rPr lang="en-US" sz="2200" i="1" dirty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</m:t>
                          </m:r>
                        </m:sub>
                      </m:sSub>
                      <m:r>
                        <a:rPr lang="en-US" sz="2200" i="1" dirty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∘⋯∘</m:t>
                      </m:r>
                      <m:sSub>
                        <m:sSubPr>
                          <m:ctrlPr>
                            <a:rPr lang="en-US" sz="2200" i="1" dirty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200" i="1" dirty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ℳ</m:t>
                          </m:r>
                        </m:e>
                        <m:sub>
                          <m:r>
                            <a:rPr lang="en-US" sz="2200" i="1" dirty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sz="2200" i="1" dirty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sz="2200" i="1" dirty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200" i="1" dirty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𝜌</m:t>
                          </m:r>
                        </m:e>
                        <m:sub>
                          <m:sSub>
                            <m:sSubPr>
                              <m:ctrlPr>
                                <a:rPr lang="en-US" sz="2200" i="1" dirty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i="1" dirty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200" i="1" dirty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200" i="1" dirty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𝐸</m:t>
                          </m:r>
                        </m:sub>
                      </m:sSub>
                      <m:r>
                        <a:rPr lang="en-US" sz="2200" i="1" dirty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en-US" sz="2200" dirty="0" smtClean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 dirty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𝜂</m:t>
                          </m:r>
                        </m:e>
                        <m:sub>
                          <m:sSubSup>
                            <m:sSubSupPr>
                              <m:ctrlPr>
                                <a:rPr lang="en-US" sz="2200" i="1" dirty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200" i="1" dirty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200" i="1" dirty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200" i="1" dirty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𝑛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sz="2200" i="1" dirty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200" i="1" dirty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sz="2200" i="1" dirty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200" i="1" dirty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𝑛</m:t>
                              </m:r>
                            </m:sup>
                          </m:sSubSup>
                          <m:r>
                            <a:rPr lang="en-US" sz="2200" i="1" dirty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𝐸</m:t>
                          </m:r>
                        </m:sub>
                      </m:sSub>
                      <m:r>
                        <a:rPr lang="en-US" sz="2200" i="1" dirty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sSubSup>
                        <m:sSubSupPr>
                          <m:ctrlPr>
                            <a:rPr lang="en-US" sz="2200" i="1" dirty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SupPr>
                        <m:e>
                          <m:r>
                            <a:rPr lang="en-US" sz="2200" i="1" dirty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𝒩</m:t>
                          </m:r>
                        </m:e>
                        <m:sub>
                          <m:r>
                            <a:rPr lang="en-US" sz="2200" i="1" dirty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</m:t>
                          </m:r>
                        </m:sub>
                        <m:sup>
                          <m:r>
                            <a:rPr lang="en-US" sz="2200" i="1" dirty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𝛿</m:t>
                          </m:r>
                        </m:sup>
                      </m:sSubSup>
                      <m:r>
                        <a:rPr lang="en-US" sz="2200" i="1" dirty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∘⋯∘</m:t>
                      </m:r>
                      <m:sSubSup>
                        <m:sSubSupPr>
                          <m:ctrlPr>
                            <a:rPr lang="en-US" sz="2200" i="1" dirty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SupPr>
                        <m:e>
                          <m:r>
                            <a:rPr lang="en-US" sz="2200" i="1" dirty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𝒩</m:t>
                          </m:r>
                        </m:e>
                        <m:sub>
                          <m:r>
                            <a:rPr lang="en-US" sz="2200" i="1" dirty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sub>
                        <m:sup>
                          <m:r>
                            <a:rPr lang="en-US" sz="2200" i="1" dirty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𝛿</m:t>
                          </m:r>
                        </m:sup>
                      </m:sSubSup>
                      <m:d>
                        <m:dPr>
                          <m:ctrlPr>
                            <a:rPr lang="en-US" sz="2200" i="1" dirty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200" i="1" dirty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i="1" dirty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𝜌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200" i="1" dirty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 dirty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sz="2200" i="1" dirty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200" i="1" dirty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𝐸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200" dirty="0" smtClean="0"/>
              </a:p>
              <a:p>
                <a:endParaRPr lang="en-US" sz="2200" dirty="0"/>
              </a:p>
              <a:p>
                <a:r>
                  <a:rPr lang="en-US" sz="2200" dirty="0" smtClean="0"/>
                  <a:t>Using the entropic triangle inequality: </a:t>
                </a:r>
              </a:p>
              <a:p>
                <a:endParaRPr lang="en-US" sz="22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200" i="1" dirty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200" i="1" dirty="0">
                              <a:latin typeface="Cambria Math" charset="0"/>
                            </a:rPr>
                            <m:t>𝐻</m:t>
                          </m:r>
                        </m:e>
                        <m:sub>
                          <m:r>
                            <a:rPr lang="en-US" sz="2200" i="1" dirty="0">
                              <a:latin typeface="Cambria Math" charset="0"/>
                            </a:rPr>
                            <m:t>𝑚𝑖𝑛</m:t>
                          </m:r>
                        </m:sub>
                        <m:sup>
                          <m:r>
                            <a:rPr lang="en-US" sz="2200" i="1" dirty="0">
                              <a:latin typeface="Cambria Math" charset="0"/>
                            </a:rPr>
                            <m:t>𝜖</m:t>
                          </m:r>
                          <m:r>
                            <a:rPr lang="en-US" sz="2200" b="0" i="1" dirty="0" smtClean="0">
                              <a:latin typeface="Cambria Math" charset="0"/>
                            </a:rPr>
                            <m:t>′</m:t>
                          </m:r>
                          <m:r>
                            <a:rPr lang="en-US" sz="2200" i="1" dirty="0">
                              <a:latin typeface="Cambria Math" charset="0"/>
                            </a:rPr>
                            <m:t>+</m:t>
                          </m:r>
                          <m:r>
                            <a:rPr lang="en-US" sz="2200" i="1" dirty="0">
                              <a:latin typeface="Cambria Math" charset="0"/>
                            </a:rPr>
                            <m:t>𝜖</m:t>
                          </m:r>
                          <m:r>
                            <a:rPr lang="en-US" sz="2200" i="1" dirty="0">
                              <a:latin typeface="Cambria Math" charset="0"/>
                            </a:rPr>
                            <m:t>′′</m:t>
                          </m:r>
                        </m:sup>
                      </m:sSubSup>
                      <m:sSub>
                        <m:sSubPr>
                          <m:ctrlPr>
                            <a:rPr lang="en-US" sz="2200" i="1" dirty="0">
                              <a:latin typeface="Cambria Math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200" i="1" dirty="0">
                                  <a:latin typeface="Cambria Math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200" b="0" i="1" dirty="0" smtClean="0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200" i="1" dirty="0">
                                      <a:latin typeface="Cambria Math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200" b="0" i="1" dirty="0" smtClean="0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200" b="0" i="1" dirty="0" smtClean="0">
                                      <a:latin typeface="Cambria Math" charset="0"/>
                                    </a:rPr>
                                    <m:t>𝑛</m:t>
                                  </m:r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en-US" sz="2200" b="0" i="1" dirty="0" smtClean="0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200" i="1" dirty="0">
                                      <a:latin typeface="Cambria Math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sz="2200" b="0" i="1" dirty="0" smtClean="0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200" b="0" i="1" dirty="0" smtClean="0">
                                      <a:latin typeface="Cambria Math" charset="0"/>
                                    </a:rPr>
                                    <m:t>𝑛</m:t>
                                  </m:r>
                                </m:sup>
                              </m:sSubSup>
                              <m:r>
                                <a:rPr lang="en-US" sz="2200" b="0" i="1" dirty="0" smtClean="0">
                                  <a:latin typeface="Cambria Math" charset="0"/>
                                </a:rPr>
                                <m:t>𝐸</m:t>
                              </m:r>
                            </m:e>
                          </m:d>
                        </m:e>
                        <m:sub>
                          <m:r>
                            <a:rPr lang="en-US" sz="2200" i="1" dirty="0">
                              <a:latin typeface="Cambria Math" charset="0"/>
                            </a:rPr>
                            <m:t>𝜌</m:t>
                          </m:r>
                        </m:sub>
                      </m:sSub>
                      <m:r>
                        <a:rPr lang="en-US" sz="2200" i="1" dirty="0">
                          <a:latin typeface="Cambria Math" charset="0"/>
                        </a:rPr>
                        <m:t>≥</m:t>
                      </m:r>
                      <m:sSub>
                        <m:sSub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charset="0"/>
                            </a:rPr>
                            <m:t>𝐻</m:t>
                          </m:r>
                        </m:e>
                        <m:sub>
                          <m:r>
                            <a:rPr lang="en-US" sz="2200" i="1">
                              <a:latin typeface="Cambria Math" charset="0"/>
                            </a:rPr>
                            <m:t>𝛼</m:t>
                          </m:r>
                        </m:sub>
                      </m:sSub>
                      <m:sSub>
                        <m:sSub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200" i="1" dirty="0">
                                  <a:latin typeface="Cambria Math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200" i="1" dirty="0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200" i="1" dirty="0">
                                      <a:latin typeface="Cambria Math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200" i="1" dirty="0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200" i="1" dirty="0">
                                      <a:latin typeface="Cambria Math" charset="0"/>
                                    </a:rPr>
                                    <m:t>𝑛</m:t>
                                  </m:r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en-US" sz="2200" i="1" dirty="0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200" i="1" dirty="0">
                                      <a:latin typeface="Cambria Math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sz="2200" i="1" dirty="0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200" i="1" dirty="0">
                                      <a:latin typeface="Cambria Math" charset="0"/>
                                    </a:rPr>
                                    <m:t>𝑛</m:t>
                                  </m:r>
                                </m:sup>
                              </m:sSubSup>
                              <m:r>
                                <a:rPr lang="en-US" sz="2200" i="1" dirty="0">
                                  <a:latin typeface="Cambria Math" charset="0"/>
                                </a:rPr>
                                <m:t>𝐸</m:t>
                              </m:r>
                            </m:e>
                          </m:d>
                        </m:e>
                        <m:sub>
                          <m:r>
                            <a:rPr lang="en-US" sz="2200" i="1">
                              <a:latin typeface="Cambria Math" charset="0"/>
                            </a:rPr>
                            <m:t>𝜂</m:t>
                          </m:r>
                        </m:sub>
                      </m:sSub>
                      <m:r>
                        <a:rPr lang="en-US" sz="2200" i="1">
                          <a:latin typeface="Cambria Math" charset="0"/>
                        </a:rPr>
                        <m:t>−</m:t>
                      </m:r>
                      <m:sSubSup>
                        <m:sSubSup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bSupPr>
                        <m:e>
                          <m:f>
                            <m:fPr>
                              <m:ctrlPr>
                                <a:rPr lang="bg-BG" sz="2200" i="1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sz="2200" i="1">
                                  <a:latin typeface="Cambria Math" charset="0"/>
                                </a:rPr>
                                <m:t>𝛼</m:t>
                              </m:r>
                            </m:num>
                            <m:den>
                              <m:r>
                                <a:rPr lang="en-US" sz="2200" i="1">
                                  <a:latin typeface="Cambria Math" charset="0"/>
                                </a:rPr>
                                <m:t>𝛼</m:t>
                              </m:r>
                              <m:r>
                                <a:rPr lang="en-US" sz="2200" i="1">
                                  <a:latin typeface="Cambria Math" charset="0"/>
                                </a:rPr>
                                <m:t>−1</m:t>
                              </m:r>
                            </m:den>
                          </m:f>
                          <m:r>
                            <a:rPr lang="en-US" sz="2200" i="1">
                              <a:latin typeface="Cambria Math" charset="0"/>
                            </a:rPr>
                            <m:t>𝐷</m:t>
                          </m:r>
                        </m:e>
                        <m:sub>
                          <m:r>
                            <a:rPr lang="en-US" sz="2200" i="1">
                              <a:latin typeface="Cambria Math" charset="0"/>
                            </a:rPr>
                            <m:t>𝑚𝑎𝑥</m:t>
                          </m:r>
                        </m:sub>
                        <m:sup>
                          <m:r>
                            <a:rPr lang="en-US" sz="2200" i="1" dirty="0">
                              <a:latin typeface="Cambria Math" charset="0"/>
                            </a:rPr>
                            <m:t>𝜖</m:t>
                          </m:r>
                          <m:r>
                            <a:rPr lang="en-US" sz="2200" i="1" dirty="0">
                              <a:latin typeface="Cambria Math" charset="0"/>
                            </a:rPr>
                            <m:t>′</m:t>
                          </m:r>
                        </m:sup>
                      </m:sSubSup>
                      <m:r>
                        <a:rPr lang="en-US" sz="2200" i="1">
                          <a:latin typeface="Cambria Math" charset="0"/>
                        </a:rPr>
                        <m:t>(</m:t>
                      </m:r>
                      <m:r>
                        <a:rPr lang="en-US" sz="2200" b="0" i="1" smtClean="0">
                          <a:latin typeface="Cambria Math" charset="0"/>
                        </a:rPr>
                        <m:t>𝜌</m:t>
                      </m:r>
                      <m:r>
                        <a:rPr lang="en-US" sz="2200" i="1">
                          <a:latin typeface="Cambria Math" charset="0"/>
                        </a:rPr>
                        <m:t>|</m:t>
                      </m:r>
                      <m:d>
                        <m:dPr>
                          <m:begChr m:val="|"/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latin typeface="Cambria Math" charset="0"/>
                            </a:rPr>
                            <m:t>𝜂</m:t>
                          </m:r>
                        </m:e>
                      </m:d>
                      <m:r>
                        <a:rPr lang="en-US" sz="2200">
                          <a:latin typeface="Cambria Math" charset="0"/>
                        </a:rPr>
                        <m:t>−</m:t>
                      </m:r>
                      <m:f>
                        <m:fPr>
                          <m:ctrlPr>
                            <a:rPr lang="bg-BG" sz="2200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200" i="1">
                              <a:latin typeface="Cambria Math" charset="0"/>
                            </a:rPr>
                            <m:t>𝑔</m:t>
                          </m:r>
                          <m:r>
                            <a:rPr lang="en-US" sz="2200" i="1">
                              <a:latin typeface="Cambria Math" charset="0"/>
                            </a:rPr>
                            <m:t>(</m:t>
                          </m:r>
                          <m:r>
                            <a:rPr lang="en-US" sz="2200" i="1">
                              <a:latin typeface="Cambria Math" charset="0"/>
                            </a:rPr>
                            <m:t>𝜖</m:t>
                          </m:r>
                          <m:r>
                            <a:rPr lang="en-US" sz="2200" b="0" i="1" smtClean="0">
                              <a:latin typeface="Cambria Math" charset="0"/>
                            </a:rPr>
                            <m:t>′</m:t>
                          </m:r>
                          <m:r>
                            <a:rPr lang="en-US" sz="2200" i="1">
                              <a:latin typeface="Cambria Math" charset="0"/>
                            </a:rPr>
                            <m:t>,</m:t>
                          </m:r>
                          <m:r>
                            <a:rPr lang="en-US" sz="2200" i="1" dirty="0">
                              <a:latin typeface="Cambria Math" charset="0"/>
                            </a:rPr>
                            <m:t>𝜖</m:t>
                          </m:r>
                          <m:r>
                            <a:rPr lang="en-US" sz="2200" i="1" dirty="0">
                              <a:latin typeface="Cambria Math" charset="0"/>
                            </a:rPr>
                            <m:t>′′)</m:t>
                          </m:r>
                        </m:num>
                        <m:den>
                          <m:r>
                            <a:rPr lang="en-US" sz="2200" i="1">
                              <a:latin typeface="Cambria Math" charset="0"/>
                            </a:rPr>
                            <m:t>𝛼</m:t>
                          </m:r>
                          <m:r>
                            <a:rPr lang="en-US" sz="2200" i="1">
                              <a:latin typeface="Cambria Math" charset="0"/>
                            </a:rPr>
                            <m:t>−1</m:t>
                          </m:r>
                        </m:den>
                      </m:f>
                    </m:oMath>
                  </m:oMathPara>
                </a14:m>
                <a:endParaRPr lang="en-US" sz="2200" dirty="0"/>
              </a:p>
              <a:p>
                <a:endParaRPr lang="en-US" sz="22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569994"/>
                <a:ext cx="10515600" cy="3227294"/>
              </a:xfrm>
              <a:prstGeom prst="rect">
                <a:avLst/>
              </a:prstGeom>
              <a:blipFill rotWithShape="0">
                <a:blip r:embed="rId2"/>
                <a:stretch>
                  <a:fillRect l="-754" t="-13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7302498" y="4550649"/>
                <a:ext cx="1371600" cy="493277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C0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𝑛</m:t>
                      </m:r>
                      <m:r>
                        <a:rPr lang="en-US" i="1" smtClean="0">
                          <a:solidFill>
                            <a:srgbClr val="C0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⋅</m:t>
                      </m:r>
                      <m:r>
                        <a:rPr lang="en-US" i="1" smtClean="0">
                          <a:solidFill>
                            <a:srgbClr val="C0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𝑂</m:t>
                      </m:r>
                      <m:r>
                        <a:rPr lang="en-US" i="1" smtClean="0">
                          <a:solidFill>
                            <a:srgbClr val="C0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sSup>
                        <m:sSupPr>
                          <m:ctrlPr>
                            <a:rPr lang="en-US" i="1">
                              <a:solidFill>
                                <a:srgbClr val="C0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𝜖</m:t>
                          </m:r>
                        </m:e>
                        <m:sup>
                          <m:f>
                            <m:f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12</m:t>
                              </m:r>
                            </m:den>
                          </m:f>
                        </m:sup>
                      </m:sSup>
                      <m:r>
                        <a:rPr lang="en-US" i="1">
                          <a:solidFill>
                            <a:srgbClr val="C0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2498" y="4550649"/>
                <a:ext cx="1371600" cy="49327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ight Brace 8"/>
          <p:cNvSpPr/>
          <p:nvPr/>
        </p:nvSpPr>
        <p:spPr>
          <a:xfrm rot="5400000">
            <a:off x="7767062" y="3662939"/>
            <a:ext cx="467873" cy="1397001"/>
          </a:xfrm>
          <a:prstGeom prst="rightBrac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8439149" y="4643021"/>
                <a:ext cx="520698" cy="379399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C0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✅</m:t>
                      </m:r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9149" y="4643021"/>
                <a:ext cx="520698" cy="379399"/>
              </a:xfrm>
              <a:prstGeom prst="rect">
                <a:avLst/>
              </a:prstGeom>
              <a:blipFill rotWithShape="0">
                <a:blip r:embed="rId4"/>
                <a:stretch>
                  <a:fillRect b="-9677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1736721" y="4643021"/>
                <a:ext cx="4089402" cy="1518236"/>
              </a:xfrm>
              <a:prstGeom prst="rect">
                <a:avLst/>
              </a:prstGeom>
              <a:noFill/>
              <a:ln w="12700">
                <a:solidFill>
                  <a:srgbClr val="C0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Can’t use EAT on this because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dirty="0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SupPr>
                      <m:e>
                        <m:r>
                          <a:rPr lang="en-US" i="1" dirty="0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𝒩</m:t>
                        </m:r>
                      </m:e>
                      <m:sub>
                        <m:r>
                          <a:rPr lang="en-US" i="1" dirty="0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𝑘</m:t>
                        </m:r>
                      </m:sub>
                      <m:sup>
                        <m:r>
                          <a:rPr lang="en-US" i="1" dirty="0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𝛿</m:t>
                        </m:r>
                      </m:sup>
                    </m:sSubSup>
                    <m:r>
                      <a:rPr lang="en-US" i="1" dirty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≔</m:t>
                    </m:r>
                    <m:d>
                      <m:dPr>
                        <m:ctrlPr>
                          <a:rPr lang="en-US" i="1" dirty="0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i="1" dirty="0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1−</m:t>
                        </m:r>
                        <m:r>
                          <a:rPr lang="en-US" i="1" dirty="0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𝛿</m:t>
                        </m:r>
                      </m:e>
                    </m:d>
                    <m:sSub>
                      <m:sSubPr>
                        <m:ctrlPr>
                          <a:rPr lang="en-US" i="1" dirty="0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𝒩</m:t>
                        </m:r>
                      </m:e>
                      <m:sub>
                        <m:r>
                          <a:rPr lang="en-US" i="1" dirty="0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𝑘</m:t>
                        </m:r>
                      </m:sub>
                    </m:sSub>
                    <m:r>
                      <a:rPr lang="en-US" i="1" dirty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r>
                      <a:rPr lang="en-US" i="1" dirty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𝛿</m:t>
                    </m:r>
                    <m:sSub>
                      <m:sSubPr>
                        <m:ctrlPr>
                          <a:rPr lang="en-US" i="1" dirty="0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ℳ</m:t>
                        </m:r>
                      </m:e>
                      <m:sub>
                        <m:r>
                          <a:rPr lang="en-US" i="1" dirty="0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 smtClean="0">
                    <a:solidFill>
                      <a:srgbClr val="C00000"/>
                    </a:solidFill>
                  </a:rPr>
                  <a:t>, which mixes the nice channel with the bad channel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ℳ</m:t>
                        </m:r>
                      </m:e>
                      <m:sub>
                        <m:r>
                          <a:rPr lang="en-US" i="1" dirty="0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 smtClean="0">
                    <a:solidFill>
                      <a:srgbClr val="C00000"/>
                    </a:solidFill>
                  </a:rPr>
                  <a:t>- this could create correlations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𝐵</m:t>
                        </m:r>
                      </m:e>
                      <m:sub>
                        <m:r>
                          <a:rPr lang="en-US" i="1" dirty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 smtClean="0">
                    <a:solidFill>
                      <a:srgbClr val="C00000"/>
                    </a:solidFill>
                  </a:rPr>
                  <a:t> and the previous answers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dirty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i="1" dirty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𝐴</m:t>
                        </m:r>
                      </m:e>
                      <m:sub>
                        <m:r>
                          <a:rPr lang="en-US" i="1" dirty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lang="en-US" i="1" dirty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i="1" dirty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−1</m:t>
                        </m:r>
                      </m:sup>
                    </m:sSubSup>
                  </m:oMath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6721" y="4643021"/>
                <a:ext cx="4089402" cy="1518236"/>
              </a:xfrm>
              <a:prstGeom prst="rect">
                <a:avLst/>
              </a:prstGeom>
              <a:blipFill rotWithShape="0">
                <a:blip r:embed="rId5"/>
                <a:stretch>
                  <a:fillRect l="-1189" r="-1932" b="-5578"/>
                </a:stretch>
              </a:blipFill>
              <a:ln w="12700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/>
          <p:cNvCxnSpPr>
            <a:stCxn id="12" idx="0"/>
          </p:cNvCxnSpPr>
          <p:nvPr/>
        </p:nvCxnSpPr>
        <p:spPr>
          <a:xfrm flipV="1">
            <a:off x="3781422" y="4361439"/>
            <a:ext cx="1273178" cy="281582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12" idx="0"/>
          </p:cNvCxnSpPr>
          <p:nvPr/>
        </p:nvCxnSpPr>
        <p:spPr>
          <a:xfrm flipV="1">
            <a:off x="3781422" y="2802377"/>
            <a:ext cx="714378" cy="1840644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105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 animBg="1"/>
      <p:bldP spid="10" grpId="0"/>
      <p:bldP spid="12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9749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solidFill>
                  <a:schemeClr val="accent1">
                    <a:lumMod val="50000"/>
                  </a:schemeClr>
                </a:solidFill>
              </a:rPr>
              <a:t>Approximate </a:t>
            </a:r>
            <a:r>
              <a:rPr lang="en-US" sz="4000" smtClean="0">
                <a:solidFill>
                  <a:schemeClr val="accent1">
                    <a:lumMod val="50000"/>
                  </a:schemeClr>
                </a:solidFill>
              </a:rPr>
              <a:t>entropy accumulation</a:t>
            </a:r>
            <a:endParaRPr lang="en-US" sz="4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37123-6D8C-8B4C-A1EE-4BA17BE8C320}" type="slidenum">
              <a:rPr lang="en-US" smtClean="0"/>
              <a:t>37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838200" y="1569994"/>
                <a:ext cx="10515600" cy="32272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b="0" dirty="0" smtClean="0">
                    <a:ea typeface="Cambria Math" charset="0"/>
                    <a:cs typeface="Cambria Math" charset="0"/>
                  </a:rPr>
                  <a:t>We have:</a:t>
                </a:r>
                <a:endParaRPr lang="en-US" sz="2200" b="0" dirty="0" smtClean="0">
                  <a:solidFill>
                    <a:schemeClr val="tx1"/>
                  </a:solidFill>
                  <a:ea typeface="Cambria Math" charset="0"/>
                  <a:cs typeface="Cambria Math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𝜌</m:t>
                          </m:r>
                        </m:e>
                        <m:sub>
                          <m:sSubSup>
                            <m:sSubSupPr>
                              <m:ctrlPr>
                                <a:rPr lang="en-US" sz="2200" b="0" i="1" dirty="0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200" b="0" i="1" dirty="0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200" b="0" i="1" dirty="0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200" b="0" i="1" dirty="0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𝑛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sz="2200" b="0" i="1" dirty="0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200" b="0" i="1" dirty="0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sz="2200" b="0" i="1" dirty="0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200" b="0" i="1" dirty="0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𝑛</m:t>
                              </m:r>
                            </m:sup>
                          </m:sSubSup>
                          <m:r>
                            <a:rPr lang="en-US" sz="2200" b="0" i="1" dirty="0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𝐸</m:t>
                          </m:r>
                        </m:sub>
                      </m:sSub>
                      <m:r>
                        <a:rPr lang="en-US" sz="2200" b="0" i="1" dirty="0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sz="2200" i="1" dirty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200" i="1" dirty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ℳ</m:t>
                          </m:r>
                        </m:e>
                        <m:sub>
                          <m:r>
                            <a:rPr lang="en-US" sz="2200" i="1" dirty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</m:t>
                          </m:r>
                        </m:sub>
                      </m:sSub>
                      <m:r>
                        <a:rPr lang="en-US" sz="2200" i="1" dirty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∘⋯∘</m:t>
                      </m:r>
                      <m:sSub>
                        <m:sSubPr>
                          <m:ctrlPr>
                            <a:rPr lang="en-US" sz="2200" i="1" dirty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200" i="1" dirty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ℳ</m:t>
                          </m:r>
                        </m:e>
                        <m:sub>
                          <m:r>
                            <a:rPr lang="en-US" sz="2200" i="1" dirty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sz="2200" i="1" dirty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sz="2200" i="1" dirty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200" i="1" dirty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𝜌</m:t>
                          </m:r>
                        </m:e>
                        <m:sub>
                          <m:sSub>
                            <m:sSubPr>
                              <m:ctrlPr>
                                <a:rPr lang="en-US" sz="2200" i="1" dirty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i="1" dirty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200" i="1" dirty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200" i="1" dirty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𝐸</m:t>
                          </m:r>
                        </m:sub>
                      </m:sSub>
                      <m:r>
                        <a:rPr lang="en-US" sz="2200" i="1" dirty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en-US" sz="2200" dirty="0" smtClean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 dirty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𝜂</m:t>
                          </m:r>
                        </m:e>
                        <m:sub>
                          <m:sSubSup>
                            <m:sSubSupPr>
                              <m:ctrlPr>
                                <a:rPr lang="en-US" sz="2200" i="1" dirty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200" i="1" dirty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200" i="1" dirty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200" i="1" dirty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𝑛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sz="2200" i="1" dirty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200" i="1" dirty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sz="2200" i="1" dirty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200" i="1" dirty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𝑛</m:t>
                              </m:r>
                            </m:sup>
                          </m:sSubSup>
                          <m:r>
                            <a:rPr lang="en-US" sz="2200" i="1" dirty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𝐸</m:t>
                          </m:r>
                        </m:sub>
                      </m:sSub>
                      <m:r>
                        <a:rPr lang="en-US" sz="2200" i="1" dirty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sSubSup>
                        <m:sSubSupPr>
                          <m:ctrlPr>
                            <a:rPr lang="en-US" sz="2200" i="1" dirty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SupPr>
                        <m:e>
                          <m:r>
                            <a:rPr lang="en-US" sz="2200" i="1" dirty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𝒩</m:t>
                          </m:r>
                        </m:e>
                        <m:sub>
                          <m:r>
                            <a:rPr lang="en-US" sz="2200" i="1" dirty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</m:t>
                          </m:r>
                        </m:sub>
                        <m:sup>
                          <m:r>
                            <a:rPr lang="en-US" sz="2200" i="1" dirty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𝛿</m:t>
                          </m:r>
                        </m:sup>
                      </m:sSubSup>
                      <m:r>
                        <a:rPr lang="en-US" sz="2200" i="1" dirty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∘⋯∘</m:t>
                      </m:r>
                      <m:sSubSup>
                        <m:sSubSupPr>
                          <m:ctrlPr>
                            <a:rPr lang="en-US" sz="2200" i="1" dirty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SupPr>
                        <m:e>
                          <m:r>
                            <a:rPr lang="en-US" sz="2200" i="1" dirty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𝒩</m:t>
                          </m:r>
                        </m:e>
                        <m:sub>
                          <m:r>
                            <a:rPr lang="en-US" sz="2200" i="1" dirty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sub>
                        <m:sup>
                          <m:r>
                            <a:rPr lang="en-US" sz="2200" i="1" dirty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𝛿</m:t>
                          </m:r>
                        </m:sup>
                      </m:sSubSup>
                      <m:d>
                        <m:dPr>
                          <m:ctrlPr>
                            <a:rPr lang="en-US" sz="2200" i="1" dirty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200" i="1" dirty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i="1" dirty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𝜌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200" i="1" dirty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 dirty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sz="2200" i="1" dirty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200" i="1" dirty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𝐸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200" dirty="0" smtClean="0"/>
              </a:p>
              <a:p>
                <a:endParaRPr lang="en-US" sz="2200" dirty="0"/>
              </a:p>
              <a:p>
                <a:r>
                  <a:rPr lang="en-US" sz="2200" dirty="0" smtClean="0"/>
                  <a:t>Using the entropic triangle inequality: </a:t>
                </a:r>
              </a:p>
              <a:p>
                <a:endParaRPr lang="en-US" sz="22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200" i="1" dirty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200" i="1" dirty="0">
                              <a:latin typeface="Cambria Math" charset="0"/>
                            </a:rPr>
                            <m:t>𝐻</m:t>
                          </m:r>
                        </m:e>
                        <m:sub>
                          <m:r>
                            <a:rPr lang="en-US" sz="2200" i="1" dirty="0">
                              <a:latin typeface="Cambria Math" charset="0"/>
                            </a:rPr>
                            <m:t>𝑚𝑖𝑛</m:t>
                          </m:r>
                        </m:sub>
                        <m:sup>
                          <m:r>
                            <a:rPr lang="en-US" sz="2200" i="1" dirty="0">
                              <a:latin typeface="Cambria Math" charset="0"/>
                            </a:rPr>
                            <m:t>𝜖</m:t>
                          </m:r>
                          <m:r>
                            <a:rPr lang="en-US" sz="2200" b="0" i="1" dirty="0" smtClean="0">
                              <a:latin typeface="Cambria Math" charset="0"/>
                            </a:rPr>
                            <m:t>′</m:t>
                          </m:r>
                          <m:r>
                            <a:rPr lang="en-US" sz="2200" i="1" dirty="0">
                              <a:latin typeface="Cambria Math" charset="0"/>
                            </a:rPr>
                            <m:t>+</m:t>
                          </m:r>
                          <m:r>
                            <a:rPr lang="en-US" sz="2200" i="1" dirty="0">
                              <a:latin typeface="Cambria Math" charset="0"/>
                            </a:rPr>
                            <m:t>𝜖</m:t>
                          </m:r>
                          <m:r>
                            <a:rPr lang="en-US" sz="2200" i="1" dirty="0">
                              <a:latin typeface="Cambria Math" charset="0"/>
                            </a:rPr>
                            <m:t>′′</m:t>
                          </m:r>
                        </m:sup>
                      </m:sSubSup>
                      <m:sSub>
                        <m:sSubPr>
                          <m:ctrlPr>
                            <a:rPr lang="en-US" sz="2200" i="1" dirty="0">
                              <a:latin typeface="Cambria Math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200" i="1" dirty="0">
                                  <a:latin typeface="Cambria Math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200" b="0" i="1" dirty="0" smtClean="0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200" i="1" dirty="0">
                                      <a:latin typeface="Cambria Math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200" b="0" i="1" dirty="0" smtClean="0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200" b="0" i="1" dirty="0" smtClean="0">
                                      <a:latin typeface="Cambria Math" charset="0"/>
                                    </a:rPr>
                                    <m:t>𝑛</m:t>
                                  </m:r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en-US" sz="2200" b="0" i="1" dirty="0" smtClean="0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200" i="1" dirty="0">
                                      <a:latin typeface="Cambria Math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sz="2200" b="0" i="1" dirty="0" smtClean="0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200" b="0" i="1" dirty="0" smtClean="0">
                                      <a:latin typeface="Cambria Math" charset="0"/>
                                    </a:rPr>
                                    <m:t>𝑛</m:t>
                                  </m:r>
                                </m:sup>
                              </m:sSubSup>
                              <m:r>
                                <a:rPr lang="en-US" sz="2200" b="0" i="1" dirty="0" smtClean="0">
                                  <a:latin typeface="Cambria Math" charset="0"/>
                                </a:rPr>
                                <m:t>𝐸</m:t>
                              </m:r>
                            </m:e>
                          </m:d>
                        </m:e>
                        <m:sub>
                          <m:r>
                            <a:rPr lang="en-US" sz="2200" i="1" dirty="0">
                              <a:latin typeface="Cambria Math" charset="0"/>
                            </a:rPr>
                            <m:t>𝜌</m:t>
                          </m:r>
                        </m:sub>
                      </m:sSub>
                      <m:r>
                        <a:rPr lang="en-US" sz="2200" i="1" dirty="0">
                          <a:latin typeface="Cambria Math" charset="0"/>
                        </a:rPr>
                        <m:t>≥</m:t>
                      </m:r>
                      <m:sSub>
                        <m:sSub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charset="0"/>
                            </a:rPr>
                            <m:t>𝐻</m:t>
                          </m:r>
                        </m:e>
                        <m:sub>
                          <m:r>
                            <a:rPr lang="en-US" sz="2200" i="1">
                              <a:latin typeface="Cambria Math" charset="0"/>
                            </a:rPr>
                            <m:t>𝛼</m:t>
                          </m:r>
                        </m:sub>
                      </m:sSub>
                      <m:sSub>
                        <m:sSub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200" i="1" dirty="0">
                                  <a:latin typeface="Cambria Math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200" i="1" dirty="0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200" i="1" dirty="0">
                                      <a:latin typeface="Cambria Math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200" i="1" dirty="0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200" i="1" dirty="0">
                                      <a:latin typeface="Cambria Math" charset="0"/>
                                    </a:rPr>
                                    <m:t>𝑛</m:t>
                                  </m:r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en-US" sz="2200" i="1" dirty="0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200" i="1" dirty="0">
                                      <a:latin typeface="Cambria Math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sz="2200" i="1" dirty="0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200" i="1" dirty="0">
                                      <a:latin typeface="Cambria Math" charset="0"/>
                                    </a:rPr>
                                    <m:t>𝑛</m:t>
                                  </m:r>
                                </m:sup>
                              </m:sSubSup>
                              <m:r>
                                <a:rPr lang="en-US" sz="2200" i="1" dirty="0">
                                  <a:latin typeface="Cambria Math" charset="0"/>
                                </a:rPr>
                                <m:t>𝐸</m:t>
                              </m:r>
                            </m:e>
                          </m:d>
                        </m:e>
                        <m:sub>
                          <m:r>
                            <a:rPr lang="en-US" sz="2200" i="1">
                              <a:latin typeface="Cambria Math" charset="0"/>
                            </a:rPr>
                            <m:t>𝜂</m:t>
                          </m:r>
                        </m:sub>
                      </m:sSub>
                      <m:r>
                        <a:rPr lang="en-US" sz="2200" i="1">
                          <a:latin typeface="Cambria Math" charset="0"/>
                        </a:rPr>
                        <m:t>−</m:t>
                      </m:r>
                      <m:sSubSup>
                        <m:sSubSup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bSupPr>
                        <m:e>
                          <m:f>
                            <m:fPr>
                              <m:ctrlPr>
                                <a:rPr lang="bg-BG" sz="2200" i="1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sz="2200" i="1">
                                  <a:latin typeface="Cambria Math" charset="0"/>
                                </a:rPr>
                                <m:t>𝛼</m:t>
                              </m:r>
                            </m:num>
                            <m:den>
                              <m:r>
                                <a:rPr lang="en-US" sz="2200" i="1">
                                  <a:latin typeface="Cambria Math" charset="0"/>
                                </a:rPr>
                                <m:t>𝛼</m:t>
                              </m:r>
                              <m:r>
                                <a:rPr lang="en-US" sz="2200" i="1">
                                  <a:latin typeface="Cambria Math" charset="0"/>
                                </a:rPr>
                                <m:t>−1</m:t>
                              </m:r>
                            </m:den>
                          </m:f>
                          <m:r>
                            <a:rPr lang="en-US" sz="2200" i="1">
                              <a:latin typeface="Cambria Math" charset="0"/>
                            </a:rPr>
                            <m:t>𝐷</m:t>
                          </m:r>
                        </m:e>
                        <m:sub>
                          <m:r>
                            <a:rPr lang="en-US" sz="2200" i="1">
                              <a:latin typeface="Cambria Math" charset="0"/>
                            </a:rPr>
                            <m:t>𝑚𝑎𝑥</m:t>
                          </m:r>
                        </m:sub>
                        <m:sup>
                          <m:r>
                            <a:rPr lang="en-US" sz="2200" i="1" dirty="0">
                              <a:latin typeface="Cambria Math" charset="0"/>
                            </a:rPr>
                            <m:t>𝜖</m:t>
                          </m:r>
                          <m:r>
                            <a:rPr lang="en-US" sz="2200" i="1" dirty="0">
                              <a:latin typeface="Cambria Math" charset="0"/>
                            </a:rPr>
                            <m:t>′</m:t>
                          </m:r>
                        </m:sup>
                      </m:sSubSup>
                      <m:r>
                        <a:rPr lang="en-US" sz="2200" i="1">
                          <a:latin typeface="Cambria Math" charset="0"/>
                        </a:rPr>
                        <m:t>(</m:t>
                      </m:r>
                      <m:r>
                        <a:rPr lang="en-US" sz="2200" b="0" i="1" smtClean="0">
                          <a:latin typeface="Cambria Math" charset="0"/>
                        </a:rPr>
                        <m:t>𝜌</m:t>
                      </m:r>
                      <m:r>
                        <a:rPr lang="en-US" sz="2200" i="1">
                          <a:latin typeface="Cambria Math" charset="0"/>
                        </a:rPr>
                        <m:t>|</m:t>
                      </m:r>
                      <m:d>
                        <m:dPr>
                          <m:begChr m:val="|"/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latin typeface="Cambria Math" charset="0"/>
                            </a:rPr>
                            <m:t>𝜂</m:t>
                          </m:r>
                        </m:e>
                      </m:d>
                      <m:r>
                        <a:rPr lang="en-US" sz="2200">
                          <a:latin typeface="Cambria Math" charset="0"/>
                        </a:rPr>
                        <m:t>−</m:t>
                      </m:r>
                      <m:f>
                        <m:fPr>
                          <m:ctrlPr>
                            <a:rPr lang="bg-BG" sz="2200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200" i="1">
                              <a:latin typeface="Cambria Math" charset="0"/>
                            </a:rPr>
                            <m:t>𝑔</m:t>
                          </m:r>
                          <m:r>
                            <a:rPr lang="en-US" sz="2200" i="1">
                              <a:latin typeface="Cambria Math" charset="0"/>
                            </a:rPr>
                            <m:t>(</m:t>
                          </m:r>
                          <m:r>
                            <a:rPr lang="en-US" sz="2200" i="1">
                              <a:latin typeface="Cambria Math" charset="0"/>
                            </a:rPr>
                            <m:t>𝜖</m:t>
                          </m:r>
                          <m:r>
                            <a:rPr lang="en-US" sz="2200" b="0" i="1" smtClean="0">
                              <a:latin typeface="Cambria Math" charset="0"/>
                            </a:rPr>
                            <m:t>′</m:t>
                          </m:r>
                          <m:r>
                            <a:rPr lang="en-US" sz="2200" i="1">
                              <a:latin typeface="Cambria Math" charset="0"/>
                            </a:rPr>
                            <m:t>,</m:t>
                          </m:r>
                          <m:r>
                            <a:rPr lang="en-US" sz="2200" i="1" dirty="0">
                              <a:latin typeface="Cambria Math" charset="0"/>
                            </a:rPr>
                            <m:t>𝜖</m:t>
                          </m:r>
                          <m:r>
                            <a:rPr lang="en-US" sz="2200" i="1" dirty="0">
                              <a:latin typeface="Cambria Math" charset="0"/>
                            </a:rPr>
                            <m:t>′′)</m:t>
                          </m:r>
                        </m:num>
                        <m:den>
                          <m:r>
                            <a:rPr lang="en-US" sz="2200" i="1">
                              <a:latin typeface="Cambria Math" charset="0"/>
                            </a:rPr>
                            <m:t>𝛼</m:t>
                          </m:r>
                          <m:r>
                            <a:rPr lang="en-US" sz="2200" i="1">
                              <a:latin typeface="Cambria Math" charset="0"/>
                            </a:rPr>
                            <m:t>−1</m:t>
                          </m:r>
                        </m:den>
                      </m:f>
                    </m:oMath>
                  </m:oMathPara>
                </a14:m>
                <a:endParaRPr lang="en-US" sz="2200" dirty="0"/>
              </a:p>
              <a:p>
                <a:endParaRPr lang="en-US" sz="22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569994"/>
                <a:ext cx="10515600" cy="3227294"/>
              </a:xfrm>
              <a:prstGeom prst="rect">
                <a:avLst/>
              </a:prstGeom>
              <a:blipFill rotWithShape="0">
                <a:blip r:embed="rId2"/>
                <a:stretch>
                  <a:fillRect l="-754" t="-13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7302498" y="4550649"/>
                <a:ext cx="1371600" cy="493277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C0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𝑛</m:t>
                      </m:r>
                      <m:r>
                        <a:rPr lang="en-US" i="1" smtClean="0">
                          <a:solidFill>
                            <a:srgbClr val="C0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⋅</m:t>
                      </m:r>
                      <m:r>
                        <a:rPr lang="en-US" i="1" smtClean="0">
                          <a:solidFill>
                            <a:srgbClr val="C0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𝑂</m:t>
                      </m:r>
                      <m:r>
                        <a:rPr lang="en-US" i="1" smtClean="0">
                          <a:solidFill>
                            <a:srgbClr val="C0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sSup>
                        <m:sSupPr>
                          <m:ctrlPr>
                            <a:rPr lang="en-US" i="1">
                              <a:solidFill>
                                <a:srgbClr val="C0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𝜖</m:t>
                          </m:r>
                        </m:e>
                        <m:sup>
                          <m:f>
                            <m:f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12</m:t>
                              </m:r>
                            </m:den>
                          </m:f>
                        </m:sup>
                      </m:sSup>
                      <m:r>
                        <a:rPr lang="en-US" i="1">
                          <a:solidFill>
                            <a:srgbClr val="C0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2498" y="4550649"/>
                <a:ext cx="1371600" cy="49327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ight Brace 8"/>
          <p:cNvSpPr/>
          <p:nvPr/>
        </p:nvSpPr>
        <p:spPr>
          <a:xfrm rot="5400000">
            <a:off x="7767062" y="3662939"/>
            <a:ext cx="467873" cy="1397001"/>
          </a:xfrm>
          <a:prstGeom prst="rightBrac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8439149" y="4643021"/>
                <a:ext cx="520698" cy="379399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C0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✅</m:t>
                      </m:r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9149" y="4643021"/>
                <a:ext cx="520698" cy="379399"/>
              </a:xfrm>
              <a:prstGeom prst="rect">
                <a:avLst/>
              </a:prstGeom>
              <a:blipFill rotWithShape="0">
                <a:blip r:embed="rId4"/>
                <a:stretch>
                  <a:fillRect b="-9677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1736721" y="4643021"/>
                <a:ext cx="4089402" cy="1226811"/>
              </a:xfrm>
              <a:prstGeom prst="rect">
                <a:avLst/>
              </a:prstGeom>
              <a:noFill/>
              <a:ln w="12700">
                <a:solidFill>
                  <a:srgbClr val="C0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C00000"/>
                    </a:solidFill>
                  </a:rPr>
                  <a:t>S</a:t>
                </a:r>
                <a:r>
                  <a:rPr lang="en-US" dirty="0" smtClean="0">
                    <a:solidFill>
                      <a:srgbClr val="C00000"/>
                    </a:solidFill>
                  </a:rPr>
                  <a:t>till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dirty="0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SupPr>
                      <m:e>
                        <m:r>
                          <a:rPr lang="en-US" i="1" dirty="0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𝒩</m:t>
                        </m:r>
                      </m:e>
                      <m:sub>
                        <m:r>
                          <a:rPr lang="en-US" i="1" dirty="0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𝑘</m:t>
                        </m:r>
                      </m:sub>
                      <m:sup>
                        <m:r>
                          <a:rPr lang="en-US" i="1" dirty="0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𝛿</m:t>
                        </m:r>
                      </m:sup>
                    </m:sSubSup>
                    <m:r>
                      <a:rPr lang="en-US" i="1" dirty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≔</m:t>
                    </m:r>
                    <m:d>
                      <m:dPr>
                        <m:ctrlPr>
                          <a:rPr lang="en-US" i="1" dirty="0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i="1" dirty="0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1−</m:t>
                        </m:r>
                        <m:r>
                          <a:rPr lang="en-US" i="1" dirty="0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𝛿</m:t>
                        </m:r>
                      </m:e>
                    </m:d>
                    <m:sSub>
                      <m:sSubPr>
                        <m:ctrlPr>
                          <a:rPr lang="en-US" i="1" dirty="0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𝒩</m:t>
                        </m:r>
                      </m:e>
                      <m:sub>
                        <m:r>
                          <a:rPr lang="en-US" i="1" dirty="0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𝑘</m:t>
                        </m:r>
                      </m:sub>
                    </m:sSub>
                    <m:r>
                      <a:rPr lang="en-US" i="1" dirty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r>
                      <a:rPr lang="en-US" i="1" dirty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𝛿</m:t>
                    </m:r>
                    <m:sSub>
                      <m:sSubPr>
                        <m:ctrlPr>
                          <a:rPr lang="en-US" i="1" dirty="0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ℳ</m:t>
                        </m:r>
                      </m:e>
                      <m:sub>
                        <m:r>
                          <a:rPr lang="en-US" i="1" dirty="0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 smtClean="0">
                    <a:solidFill>
                      <a:srgbClr val="C00000"/>
                    </a:solidFill>
                  </a:rPr>
                  <a:t> is good enough- like flipping a coin every round and choosing between the good and bad channel.</a:t>
                </a:r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6721" y="4643021"/>
                <a:ext cx="4089402" cy="1226811"/>
              </a:xfrm>
              <a:prstGeom prst="rect">
                <a:avLst/>
              </a:prstGeom>
              <a:blipFill rotWithShape="0">
                <a:blip r:embed="rId5"/>
                <a:stretch>
                  <a:fillRect l="-1189" r="-297" b="-6897"/>
                </a:stretch>
              </a:blipFill>
              <a:ln w="12700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/>
          <p:cNvCxnSpPr>
            <a:stCxn id="12" idx="0"/>
          </p:cNvCxnSpPr>
          <p:nvPr/>
        </p:nvCxnSpPr>
        <p:spPr>
          <a:xfrm flipV="1">
            <a:off x="3781422" y="4361439"/>
            <a:ext cx="1273178" cy="281582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12" idx="0"/>
          </p:cNvCxnSpPr>
          <p:nvPr/>
        </p:nvCxnSpPr>
        <p:spPr>
          <a:xfrm flipV="1">
            <a:off x="3781422" y="2802377"/>
            <a:ext cx="714378" cy="1840644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5813422" y="5022420"/>
                <a:ext cx="520698" cy="379399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C0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✅</m:t>
                      </m:r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3422" y="5022420"/>
                <a:ext cx="520698" cy="379399"/>
              </a:xfrm>
              <a:prstGeom prst="rect">
                <a:avLst/>
              </a:prstGeom>
              <a:blipFill rotWithShape="0">
                <a:blip r:embed="rId6"/>
                <a:stretch>
                  <a:fillRect b="-9677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47009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9749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solidFill>
                  <a:schemeClr val="accent1">
                    <a:lumMod val="50000"/>
                  </a:schemeClr>
                </a:solidFill>
              </a:rPr>
              <a:t>Approximate </a:t>
            </a:r>
            <a:r>
              <a:rPr lang="en-US" sz="4000" smtClean="0">
                <a:solidFill>
                  <a:schemeClr val="accent1">
                    <a:lumMod val="50000"/>
                  </a:schemeClr>
                </a:solidFill>
              </a:rPr>
              <a:t>entropy accumulation</a:t>
            </a:r>
            <a:endParaRPr lang="en-US" sz="4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37123-6D8C-8B4C-A1EE-4BA17BE8C320}" type="slidenum">
              <a:rPr lang="en-US" smtClean="0"/>
              <a:t>38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838200" y="1569994"/>
                <a:ext cx="10515600" cy="4258282"/>
              </a:xfrm>
              <a:prstGeom prst="rect">
                <a:avLst/>
              </a:prstGeom>
              <a:noFill/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sz="2200" b="1" u="sng" dirty="0" smtClean="0">
                    <a:solidFill>
                      <a:schemeClr val="tx1"/>
                    </a:solidFill>
                  </a:rPr>
                  <a:t>Theorem:</a:t>
                </a:r>
              </a:p>
              <a:p>
                <a:r>
                  <a:rPr lang="en-US" sz="2200" dirty="0" smtClean="0">
                    <a:ea typeface="Cambria Math" charset="0"/>
                    <a:cs typeface="Cambria Math" charset="0"/>
                  </a:rPr>
                  <a:t>Suppose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dirty="0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200" b="0" i="1" dirty="0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|</m:t>
                        </m:r>
                        <m:r>
                          <a:rPr lang="en-US" sz="2200" b="0" i="1" dirty="0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𝐴</m:t>
                        </m:r>
                      </m:e>
                      <m:sub>
                        <m:r>
                          <a:rPr lang="en-US" sz="2200" b="0" i="1" dirty="0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𝑘</m:t>
                        </m:r>
                      </m:sub>
                    </m:sSub>
                    <m:r>
                      <a:rPr lang="en-US" sz="2200" b="0" i="1" dirty="0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|=|</m:t>
                    </m:r>
                    <m:r>
                      <a:rPr lang="en-US" sz="2200" b="0" i="1" dirty="0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𝐴</m:t>
                    </m:r>
                    <m:r>
                      <a:rPr lang="en-US" sz="2200" b="0" i="1" dirty="0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|</m:t>
                    </m:r>
                  </m:oMath>
                </a14:m>
                <a:r>
                  <a:rPr lang="en-US" sz="2200" dirty="0" smtClean="0">
                    <a:ea typeface="Cambria Math" charset="0"/>
                    <a:cs typeface="Cambria Math" charset="0"/>
                  </a:rPr>
                  <a:t>,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200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200" b="0" i="1" dirty="0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200" b="0" i="1" dirty="0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sz="2200" b="0" i="1" dirty="0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sz="2200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=|</m:t>
                    </m:r>
                    <m:r>
                      <a:rPr lang="en-US" sz="2200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𝐵</m:t>
                    </m:r>
                    <m:r>
                      <a:rPr lang="en-US" sz="2200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|</m:t>
                    </m:r>
                  </m:oMath>
                </a14:m>
                <a:r>
                  <a:rPr lang="en-US" sz="2200" dirty="0" smtClean="0"/>
                  <a:t> and </a:t>
                </a:r>
              </a:p>
              <a:p>
                <a:endParaRPr lang="en-US" sz="2200" dirty="0" smtClean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200" b="0" u="sng" dirty="0" smtClean="0">
                    <a:solidFill>
                      <a:schemeClr val="tx1"/>
                    </a:solidFill>
                    <a:ea typeface="Cambria Math" charset="0"/>
                    <a:cs typeface="Cambria Math" charset="0"/>
                  </a:rPr>
                  <a:t>Approximation:</a:t>
                </a:r>
                <a:r>
                  <a:rPr lang="en-US" sz="2200" b="0" dirty="0" smtClean="0">
                    <a:solidFill>
                      <a:schemeClr val="tx1"/>
                    </a:solidFill>
                    <a:ea typeface="Cambria Math" charset="0"/>
                    <a:cs typeface="Cambria Math" charset="0"/>
                  </a:rPr>
                  <a:t>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g-BG" sz="2200" b="0" i="1" dirty="0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en-US" sz="2200" b="0" i="1" dirty="0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200" b="0" i="1" dirty="0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lang="en-US" sz="2200" b="0" i="1" dirty="0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sz="2200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200" i="1" dirty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i="1" dirty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ℳ</m:t>
                                </m:r>
                              </m:e>
                              <m:sub>
                                <m:r>
                                  <a:rPr lang="en-US" sz="2200" b="0" i="1" dirty="0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US" sz="2200" b="0" i="1" dirty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200" b="0" i="1" dirty="0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i="1" dirty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𝒩</m:t>
                                </m:r>
                              </m:e>
                              <m:sub>
                                <m:r>
                                  <a:rPr lang="en-US" sz="2200" b="0" i="1" dirty="0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sz="2200" b="0" i="1" dirty="0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⋄</m:t>
                        </m:r>
                      </m:sub>
                    </m:sSub>
                    <m:r>
                      <a:rPr lang="en-US" sz="2200" b="0" i="1" dirty="0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≤</m:t>
                    </m:r>
                    <m:r>
                      <a:rPr lang="en-US" sz="2200" b="0" i="1" dirty="0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𝜖</m:t>
                    </m:r>
                    <m:r>
                      <a:rPr lang="en-US" sz="2200" b="0" i="1" dirty="0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.</m:t>
                    </m:r>
                  </m:oMath>
                </a14:m>
                <a:endParaRPr lang="en-US" sz="2200" dirty="0" smtClean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200" u="sng" dirty="0" smtClean="0"/>
                  <a:t>Markov conditions:</a:t>
                </a:r>
                <a:r>
                  <a:rPr lang="en-US" sz="2200" dirty="0" smtClean="0"/>
                  <a:t> for every </a:t>
                </a:r>
                <a14:m>
                  <m:oMath xmlns:m="http://schemas.openxmlformats.org/officeDocument/2006/math">
                    <m:r>
                      <a:rPr lang="en-US" sz="2200" b="0" i="1" dirty="0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1≤</m:t>
                    </m:r>
                    <m:r>
                      <a:rPr lang="en-US" sz="2200" b="0" i="1" dirty="0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𝑖</m:t>
                    </m:r>
                    <m:r>
                      <a:rPr lang="en-US" sz="2200" b="0" i="1" dirty="0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≤</m:t>
                    </m:r>
                    <m:r>
                      <a:rPr lang="en-US" sz="2200" b="0" i="1" dirty="0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𝑘</m:t>
                    </m:r>
                    <m:r>
                      <a:rPr lang="en-US" sz="2200" b="0" i="1" dirty="0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−1</m:t>
                    </m:r>
                  </m:oMath>
                </a14:m>
                <a:r>
                  <a:rPr lang="en-US" sz="2200" dirty="0" smtClean="0"/>
                  <a:t> and for all choices of channels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dirty="0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200" b="0" i="0" dirty="0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Φ</m:t>
                        </m:r>
                      </m:e>
                      <m:sub>
                        <m:r>
                          <a:rPr lang="en-US" sz="2200" b="0" i="1" dirty="0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</m:t>
                        </m:r>
                      </m:sub>
                    </m:sSub>
                    <m:r>
                      <a:rPr lang="en-US" sz="2200" b="0" i="1" dirty="0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∈{</m:t>
                    </m:r>
                    <m:sSub>
                      <m:sSubPr>
                        <m:ctrlPr>
                          <a:rPr lang="en-US" sz="2200" b="0" i="1" dirty="0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2200" i="1" dirty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200" i="1" dirty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ℳ</m:t>
                            </m:r>
                          </m:e>
                          <m:sub>
                            <m:r>
                              <a:rPr lang="en-US" sz="2200" b="0" i="1" dirty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200" b="0" i="1" dirty="0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 </m:t>
                        </m:r>
                        <m:r>
                          <a:rPr lang="en-US" sz="2200" i="1" dirty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𝒩</m:t>
                        </m:r>
                      </m:e>
                      <m:sub>
                        <m:r>
                          <a:rPr lang="en-US" sz="2200" b="0" i="1" dirty="0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</m:t>
                        </m:r>
                      </m:sub>
                    </m:sSub>
                    <m:r>
                      <a:rPr lang="en-US" sz="2200" b="0" i="1" dirty="0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}</m:t>
                    </m:r>
                  </m:oMath>
                </a14:m>
                <a:r>
                  <a:rPr lang="en-US" sz="2200" dirty="0" smtClean="0"/>
                  <a:t>, the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dirty="0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200" i="1" dirty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𝒩</m:t>
                        </m:r>
                      </m:e>
                      <m:sub>
                        <m:r>
                          <a:rPr lang="en-US" sz="2200" b="0" i="1" dirty="0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𝑘</m:t>
                        </m:r>
                      </m:sub>
                    </m:sSub>
                    <m:r>
                      <a:rPr lang="en-US" sz="2200" b="0" i="1" dirty="0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∘</m:t>
                    </m:r>
                    <m:sSub>
                      <m:sSubPr>
                        <m:ctrlPr>
                          <a:rPr lang="en-US" sz="2200" b="0" i="1" dirty="0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200" b="0" i="0" dirty="0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Φ</m:t>
                        </m:r>
                      </m:e>
                      <m:sub>
                        <m:r>
                          <a:rPr lang="en-US" sz="2200" b="0" i="1" dirty="0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𝑘</m:t>
                        </m:r>
                        <m:r>
                          <a:rPr lang="en-US" sz="2200" b="0" i="1" dirty="0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−1</m:t>
                        </m:r>
                      </m:sub>
                    </m:sSub>
                    <m:r>
                      <a:rPr lang="en-US" sz="2200" b="0" i="1" dirty="0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∘⋯∘</m:t>
                    </m:r>
                    <m:sSub>
                      <m:sSubPr>
                        <m:ctrlPr>
                          <a:rPr lang="en-US" sz="2200" b="0" i="1" dirty="0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200" b="0" i="0" dirty="0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Φ</m:t>
                        </m:r>
                      </m:e>
                      <m:sub>
                        <m:r>
                          <a:rPr lang="en-US" sz="2200" b="0" i="1" dirty="0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2200" b="0" i="1" dirty="0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200" b="0" i="1" dirty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200" b="0" i="1" dirty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𝜌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2200" b="0" i="1" dirty="0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b="0" i="1" dirty="0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2200" b="0" i="1" dirty="0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sz="2200" b="0" i="1" dirty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𝐸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200" dirty="0" smtClean="0"/>
                  <a:t> satisfies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i="1" dirty="0">
                            <a:latin typeface="Cambria Math" charset="0"/>
                          </a:rPr>
                          <m:t>𝐵</m:t>
                        </m:r>
                      </m:e>
                      <m:sub>
                        <m:r>
                          <a:rPr lang="en-US" sz="2200" i="1" dirty="0">
                            <a:latin typeface="Cambria Math" charset="0"/>
                          </a:rPr>
                          <m:t>𝑘</m:t>
                        </m:r>
                      </m:sub>
                    </m:sSub>
                    <m:r>
                      <a:rPr lang="en-US" sz="2200" i="1" dirty="0">
                        <a:latin typeface="Cambria Math" charset="0"/>
                      </a:rPr>
                      <m:t>↔</m:t>
                    </m:r>
                    <m:sSubSup>
                      <m:sSubSupPr>
                        <m:ctrlPr>
                          <a:rPr lang="en-US" sz="2200" i="1" dirty="0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2200" i="1" dirty="0">
                            <a:latin typeface="Cambria Math" charset="0"/>
                          </a:rPr>
                          <m:t>𝐵</m:t>
                        </m:r>
                      </m:e>
                      <m:sub>
                        <m:r>
                          <a:rPr lang="en-US" sz="2200" i="1" dirty="0"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lang="en-US" sz="2200" i="1" dirty="0">
                            <a:latin typeface="Cambria Math" charset="0"/>
                          </a:rPr>
                          <m:t>𝑘</m:t>
                        </m:r>
                        <m:r>
                          <a:rPr lang="en-US" sz="2200" i="1" dirty="0">
                            <a:latin typeface="Cambria Math" charset="0"/>
                          </a:rPr>
                          <m:t>−1</m:t>
                        </m:r>
                      </m:sup>
                    </m:sSubSup>
                    <m:r>
                      <a:rPr lang="en-US" sz="2200" i="1" dirty="0">
                        <a:latin typeface="Cambria Math" charset="0"/>
                      </a:rPr>
                      <m:t>𝐸</m:t>
                    </m:r>
                    <m:r>
                      <a:rPr lang="en-US" sz="2200" i="1" dirty="0">
                        <a:latin typeface="Cambria Math" charset="0"/>
                      </a:rPr>
                      <m:t>↔</m:t>
                    </m:r>
                    <m:sSubSup>
                      <m:sSubSupPr>
                        <m:ctrlPr>
                          <a:rPr lang="en-US" sz="2200" i="1" dirty="0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2200" i="1" dirty="0">
                            <a:latin typeface="Cambria Math" charset="0"/>
                          </a:rPr>
                          <m:t>𝐴</m:t>
                        </m:r>
                      </m:e>
                      <m:sub>
                        <m:r>
                          <a:rPr lang="en-US" sz="2200" i="1" dirty="0"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lang="en-US" sz="2200" b="0" i="1" dirty="0" smtClean="0">
                            <a:latin typeface="Cambria Math" charset="0"/>
                          </a:rPr>
                          <m:t>𝑘</m:t>
                        </m:r>
                        <m:r>
                          <a:rPr lang="en-US" sz="2200" i="1" dirty="0">
                            <a:latin typeface="Cambria Math" charset="0"/>
                          </a:rPr>
                          <m:t>−1</m:t>
                        </m:r>
                      </m:sup>
                    </m:sSubSup>
                  </m:oMath>
                </a14:m>
                <a:r>
                  <a:rPr lang="en-US" sz="2200" dirty="0" smtClean="0"/>
                  <a:t>,</a:t>
                </a:r>
                <a:endParaRPr lang="en-US" sz="2200" dirty="0"/>
              </a:p>
              <a:p>
                <a:endParaRPr lang="en-US" sz="2200" dirty="0" smtClean="0"/>
              </a:p>
              <a:p>
                <a:r>
                  <a:rPr lang="en-US" sz="2200" dirty="0"/>
                  <a:t>t</a:t>
                </a:r>
                <a:r>
                  <a:rPr lang="en-US" sz="2200" dirty="0" smtClean="0"/>
                  <a:t>hen </a:t>
                </a:r>
                <a:endParaRPr lang="en-US" sz="22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200" i="1" dirty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200" i="1" dirty="0">
                              <a:latin typeface="Cambria Math" charset="0"/>
                            </a:rPr>
                            <m:t>𝐻</m:t>
                          </m:r>
                        </m:e>
                        <m:sub>
                          <m:r>
                            <a:rPr lang="en-US" sz="2200" i="1" dirty="0">
                              <a:latin typeface="Cambria Math" charset="0"/>
                            </a:rPr>
                            <m:t>𝑚𝑖𝑛</m:t>
                          </m:r>
                        </m:sub>
                        <m:sup>
                          <m:r>
                            <a:rPr lang="en-US" sz="2200" i="1" dirty="0">
                              <a:latin typeface="Cambria Math" charset="0"/>
                            </a:rPr>
                            <m:t>𝜖</m:t>
                          </m:r>
                          <m:r>
                            <a:rPr lang="en-US" sz="2200" i="1" dirty="0">
                              <a:latin typeface="Cambria Math" charset="0"/>
                            </a:rPr>
                            <m:t>′+</m:t>
                          </m:r>
                          <m:r>
                            <a:rPr lang="en-US" sz="2200" i="1" dirty="0">
                              <a:latin typeface="Cambria Math" charset="0"/>
                            </a:rPr>
                            <m:t>𝜖</m:t>
                          </m:r>
                          <m:r>
                            <a:rPr lang="en-US" sz="2200" i="1" dirty="0">
                              <a:latin typeface="Cambria Math" charset="0"/>
                            </a:rPr>
                            <m:t>′′</m:t>
                          </m:r>
                        </m:sup>
                      </m:sSubSup>
                      <m:sSub>
                        <m:sSubPr>
                          <m:ctrlPr>
                            <a:rPr lang="en-US" sz="2200" i="1" dirty="0">
                              <a:latin typeface="Cambria Math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200" i="1" dirty="0">
                                  <a:latin typeface="Cambria Math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200" i="1" dirty="0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200" i="1" dirty="0">
                                      <a:latin typeface="Cambria Math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200" i="1" dirty="0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200" i="1" dirty="0">
                                      <a:latin typeface="Cambria Math" charset="0"/>
                                    </a:rPr>
                                    <m:t>𝑛</m:t>
                                  </m:r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en-US" sz="2200" i="1" dirty="0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200" i="1" dirty="0">
                                      <a:latin typeface="Cambria Math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sz="2200" i="1" dirty="0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200" i="1" dirty="0">
                                      <a:latin typeface="Cambria Math" charset="0"/>
                                    </a:rPr>
                                    <m:t>𝑛</m:t>
                                  </m:r>
                                </m:sup>
                              </m:sSubSup>
                              <m:r>
                                <a:rPr lang="en-US" sz="2200" i="1" dirty="0">
                                  <a:latin typeface="Cambria Math" charset="0"/>
                                </a:rPr>
                                <m:t>𝐸</m:t>
                              </m:r>
                            </m:e>
                          </m:d>
                        </m:e>
                        <m:sub>
                          <m:r>
                            <a:rPr lang="en-US" sz="2200" i="1" dirty="0">
                              <a:latin typeface="Cambria Math" charset="0"/>
                            </a:rPr>
                            <m:t>𝜌</m:t>
                          </m:r>
                        </m:sub>
                      </m:sSub>
                      <m:r>
                        <a:rPr lang="en-US" sz="2200" i="1" dirty="0">
                          <a:latin typeface="Cambria Math" charset="0"/>
                        </a:rPr>
                        <m:t>≥</m:t>
                      </m:r>
                      <m:nary>
                        <m:naryPr>
                          <m:chr m:val="∑"/>
                          <m:ctrlPr>
                            <a:rPr lang="is-IS" sz="2200" i="1" dirty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200" i="1" dirty="0">
                              <a:latin typeface="Cambria Math" charset="0"/>
                            </a:rPr>
                            <m:t>𝑘</m:t>
                          </m:r>
                          <m:r>
                            <a:rPr lang="en-US" sz="2200" i="1" dirty="0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200" i="1" dirty="0">
                              <a:latin typeface="Cambria Math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200" i="1" dirty="0">
                                  <a:latin typeface="Cambria Math" charset="0"/>
                                </a:rPr>
                              </m:ctrlPr>
                            </m:sSubPr>
                            <m:e>
                              <m:func>
                                <m:funcPr>
                                  <m:ctrlPr>
                                    <a:rPr lang="en-US" sz="2200" i="1" dirty="0">
                                      <a:latin typeface="Cambria Math" charset="0"/>
                                    </a:rPr>
                                  </m:ctrlPr>
                                </m:funcPr>
                                <m:fName>
                                  <m:limLow>
                                    <m:limLowPr>
                                      <m:ctrlPr>
                                        <a:rPr lang="en-US" sz="2200" i="1" dirty="0">
                                          <a:latin typeface="Cambria Math" charset="0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200" dirty="0">
                                          <a:latin typeface="Cambria Math" charset="0"/>
                                        </a:rPr>
                                        <m:t>inf</m:t>
                                      </m:r>
                                    </m:e>
                                    <m:lim>
                                      <m:sSub>
                                        <m:sSubPr>
                                          <m:ctrlPr>
                                            <a:rPr lang="en-US" sz="2200" i="1" dirty="0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i="1" dirty="0">
                                              <a:latin typeface="Cambria Math" charset="0"/>
                                            </a:rPr>
                                            <m:t>𝜔</m:t>
                                          </m:r>
                                        </m:e>
                                        <m:sub>
                                          <m:r>
                                            <a:rPr lang="en-US" sz="2200" i="1" dirty="0">
                                              <a:latin typeface="Cambria Math" charset="0"/>
                                            </a:rPr>
                                            <m:t>𝑅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2200" i="1" dirty="0">
                                                  <a:latin typeface="Cambria Math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200" i="1" dirty="0">
                                                  <a:latin typeface="Cambria Math" charset="0"/>
                                                </a:rPr>
                                                <m:t>𝑅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200" i="1" dirty="0">
                                                  <a:latin typeface="Cambria Math" charset="0"/>
                                                </a:rPr>
                                                <m:t>𝑘</m:t>
                                              </m:r>
                                              <m:r>
                                                <a:rPr lang="en-US" sz="2200" i="1" dirty="0">
                                                  <a:latin typeface="Cambria Math" charset="0"/>
                                                </a:rPr>
                                                <m:t>−1</m:t>
                                              </m:r>
                                            </m:sub>
                                          </m:sSub>
                                        </m:sub>
                                      </m:sSub>
                                    </m:lim>
                                  </m:limLow>
                                </m:fName>
                                <m:e>
                                  <m:r>
                                    <a:rPr lang="en-US" sz="2200" i="1" dirty="0">
                                      <a:latin typeface="Cambria Math" charset="0"/>
                                    </a:rPr>
                                    <m:t> </m:t>
                                  </m:r>
                                  <m:r>
                                    <a:rPr lang="en-US" sz="2200" i="1" dirty="0">
                                      <a:latin typeface="Cambria Math" charset="0"/>
                                    </a:rPr>
                                    <m:t>𝐻</m:t>
                                  </m:r>
                                  <m:d>
                                    <m:dPr>
                                      <m:ctrlPr>
                                        <a:rPr lang="en-US" sz="2200" i="1" dirty="0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200" i="1" dirty="0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i="1" dirty="0">
                                              <a:latin typeface="Cambria Math" charset="0"/>
                                            </a:rPr>
                                            <m:t>𝐴</m:t>
                                          </m:r>
                                        </m:e>
                                        <m:sub>
                                          <m:r>
                                            <a:rPr lang="en-US" sz="2200" i="1" dirty="0">
                                              <a:latin typeface="Cambria Math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sz="2200" i="1" dirty="0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i="1" dirty="0">
                                              <a:latin typeface="Cambria Math" charset="0"/>
                                            </a:rPr>
                                            <m:t>𝐵</m:t>
                                          </m:r>
                                        </m:e>
                                        <m:sub>
                                          <m:r>
                                            <a:rPr lang="en-US" sz="2200" i="1" dirty="0">
                                              <a:latin typeface="Cambria Math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  <m:r>
                                        <a:rPr lang="en-US" sz="2200" i="1" dirty="0">
                                          <a:latin typeface="Cambria Math" charset="0"/>
                                        </a:rPr>
                                        <m:t>𝑅</m:t>
                                      </m:r>
                                    </m:e>
                                  </m:d>
                                </m:e>
                              </m:func>
                            </m:e>
                            <m:sub>
                              <m:sSub>
                                <m:sSubPr>
                                  <m:ctrlPr>
                                    <a:rPr lang="en-US" sz="22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 dirty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𝒩</m:t>
                                  </m:r>
                                </m:e>
                                <m:sub>
                                  <m:r>
                                    <a:rPr lang="en-US" sz="22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𝑘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2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𝜔</m:t>
                                  </m:r>
                                </m:e>
                              </m:d>
                            </m:sub>
                          </m:sSub>
                        </m:e>
                      </m:nary>
                      <m:r>
                        <a:rPr lang="en-US" sz="2200" i="1" dirty="0">
                          <a:latin typeface="Cambria Math" charset="0"/>
                        </a:rPr>
                        <m:t> </m:t>
                      </m:r>
                      <m:r>
                        <a:rPr lang="en-US" sz="2200" b="0" i="1" dirty="0" smtClean="0">
                          <a:latin typeface="Cambria Math" charset="0"/>
                        </a:rPr>
                        <m:t>−</m:t>
                      </m:r>
                      <m:r>
                        <a:rPr lang="en-US" sz="2200" b="0" i="1" dirty="0" smtClean="0">
                          <a:latin typeface="Cambria Math" charset="0"/>
                        </a:rPr>
                        <m:t>𝑛𝑂</m:t>
                      </m:r>
                      <m:d>
                        <m:dPr>
                          <m:ctrlPr>
                            <a:rPr lang="en-US" sz="2200" b="0" i="1" dirty="0" smtClean="0">
                              <a:latin typeface="Cambria Math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200" b="0" i="1" dirty="0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200" b="0" i="1" dirty="0" smtClean="0">
                                  <a:latin typeface="Cambria Math" charset="0"/>
                                </a:rPr>
                                <m:t>𝜖</m:t>
                              </m:r>
                            </m:e>
                            <m:sup>
                              <m:f>
                                <m:fPr>
                                  <m:type m:val="skw"/>
                                  <m:ctrlPr>
                                    <a:rPr lang="en-US" sz="2200" b="0" i="1" dirty="0" smtClean="0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0" i="1" dirty="0" smtClean="0">
                                      <a:latin typeface="Cambria Math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200" b="0" i="1" dirty="0" smtClean="0">
                                      <a:latin typeface="Cambria Math" charset="0"/>
                                    </a:rPr>
                                    <m:t>24</m:t>
                                  </m:r>
                                </m:den>
                              </m:f>
                            </m:sup>
                          </m:sSup>
                        </m:e>
                      </m:d>
                      <m:r>
                        <a:rPr lang="en-US" sz="2200" b="0" i="1" dirty="0" smtClean="0">
                          <a:latin typeface="Cambria Math" charset="0"/>
                        </a:rPr>
                        <m:t>−</m:t>
                      </m:r>
                      <m:r>
                        <a:rPr lang="en-US" sz="2200" b="0" i="1" dirty="0" smtClean="0">
                          <a:latin typeface="Cambria Math" charset="0"/>
                        </a:rPr>
                        <m:t>𝑂</m:t>
                      </m:r>
                      <m:d>
                        <m:dPr>
                          <m:ctrlPr>
                            <a:rPr lang="en-US" sz="2200" b="0" i="1" dirty="0" smtClean="0">
                              <a:latin typeface="Cambria Math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bg-BG" sz="2200" b="0" i="1" dirty="0" smtClean="0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sz="2200" b="0" i="1" dirty="0" smtClean="0">
                                  <a:latin typeface="Cambria Math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200" i="1" dirty="0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i="1" dirty="0">
                                      <a:latin typeface="Cambria Math" charset="0"/>
                                    </a:rPr>
                                    <m:t>𝜖</m:t>
                                  </m:r>
                                </m:e>
                                <m:sup>
                                  <m:f>
                                    <m:fPr>
                                      <m:type m:val="skw"/>
                                      <m:ctrlPr>
                                        <a:rPr lang="en-US" sz="2200" i="1" dirty="0">
                                          <a:latin typeface="Cambria Math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200" i="1" dirty="0">
                                          <a:latin typeface="Cambria Math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sz="2200" i="1" dirty="0">
                                          <a:latin typeface="Cambria Math" charset="0"/>
                                        </a:rPr>
                                        <m:t>24</m:t>
                                      </m:r>
                                    </m:den>
                                  </m:f>
                                </m:sup>
                              </m:sSup>
                            </m:den>
                          </m:f>
                        </m:e>
                      </m:d>
                    </m:oMath>
                  </m:oMathPara>
                </a14:m>
                <a:endParaRPr lang="en-US" sz="2200" dirty="0"/>
              </a:p>
              <a:p>
                <a:endParaRPr lang="en-US" sz="2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569994"/>
                <a:ext cx="10515600" cy="4258282"/>
              </a:xfrm>
              <a:prstGeom prst="rect">
                <a:avLst/>
              </a:prstGeom>
              <a:blipFill rotWithShape="0">
                <a:blip r:embed="rId2"/>
                <a:stretch>
                  <a:fillRect l="-695" t="-857"/>
                </a:stretch>
              </a:blipFill>
              <a:ln>
                <a:solidFill>
                  <a:schemeClr val="accent1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/>
          <p:cNvSpPr txBox="1"/>
          <p:nvPr/>
        </p:nvSpPr>
        <p:spPr>
          <a:xfrm>
            <a:off x="838200" y="6118730"/>
            <a:ext cx="2898779" cy="369332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Smoothing error </a:t>
            </a:r>
            <a:r>
              <a:rPr lang="en-US" smtClean="0">
                <a:solidFill>
                  <a:srgbClr val="C00000"/>
                </a:solidFill>
              </a:rPr>
              <a:t>is arbitrary</a:t>
            </a:r>
            <a:endParaRPr lang="en-US" dirty="0">
              <a:solidFill>
                <a:srgbClr val="C00000"/>
              </a:solidFill>
            </a:endParaRPr>
          </a:p>
        </p:txBody>
      </p:sp>
      <p:cxnSp>
        <p:nvCxnSpPr>
          <p:cNvPr id="21" name="Straight Arrow Connector 20"/>
          <p:cNvCxnSpPr>
            <a:stCxn id="19" idx="0"/>
          </p:cNvCxnSpPr>
          <p:nvPr/>
        </p:nvCxnSpPr>
        <p:spPr>
          <a:xfrm flipV="1">
            <a:off x="2287590" y="5053182"/>
            <a:ext cx="0" cy="1065548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6820694" y="5723474"/>
            <a:ext cx="2898779" cy="923330"/>
          </a:xfrm>
          <a:prstGeom prst="rect">
            <a:avLst/>
          </a:prstGeom>
          <a:solidFill>
            <a:schemeClr val="bg1"/>
          </a:solidFill>
          <a:ln w="127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Entropy loss per round is poor </a:t>
            </a:r>
            <a:r>
              <a:rPr lang="en-US" smtClean="0">
                <a:solidFill>
                  <a:srgbClr val="C00000"/>
                </a:solidFill>
              </a:rPr>
              <a:t>due to </a:t>
            </a:r>
            <a:r>
              <a:rPr lang="en-US" dirty="0" smtClean="0">
                <a:solidFill>
                  <a:srgbClr val="C00000"/>
                </a:solidFill>
              </a:rPr>
              <a:t>bad bound for </a:t>
            </a:r>
            <a:r>
              <a:rPr lang="en-US" smtClean="0">
                <a:solidFill>
                  <a:srgbClr val="C00000"/>
                </a:solidFill>
              </a:rPr>
              <a:t>channel divergence </a:t>
            </a:r>
            <a:endParaRPr lang="en-US" dirty="0">
              <a:solidFill>
                <a:srgbClr val="C00000"/>
              </a:solidFill>
            </a:endParaRPr>
          </a:p>
        </p:txBody>
      </p:sp>
      <p:cxnSp>
        <p:nvCxnSpPr>
          <p:cNvPr id="23" name="Straight Arrow Connector 22"/>
          <p:cNvCxnSpPr>
            <a:stCxn id="22" idx="0"/>
          </p:cNvCxnSpPr>
          <p:nvPr/>
        </p:nvCxnSpPr>
        <p:spPr>
          <a:xfrm flipH="1" flipV="1">
            <a:off x="8270083" y="5207000"/>
            <a:ext cx="1" cy="516474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7543801" y="1881289"/>
            <a:ext cx="2898779" cy="923330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Need the size of the side information to be bounded- is necessary</a:t>
            </a:r>
            <a:endParaRPr lang="en-US" dirty="0">
              <a:solidFill>
                <a:srgbClr val="C00000"/>
              </a:solidFill>
            </a:endParaRPr>
          </a:p>
        </p:txBody>
      </p:sp>
      <p:cxnSp>
        <p:nvCxnSpPr>
          <p:cNvPr id="27" name="Straight Arrow Connector 26"/>
          <p:cNvCxnSpPr/>
          <p:nvPr/>
        </p:nvCxnSpPr>
        <p:spPr>
          <a:xfrm flipH="1" flipV="1">
            <a:off x="4533900" y="2092830"/>
            <a:ext cx="3009901" cy="250124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4069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2" grpId="0" animBg="1"/>
      <p:bldP spid="26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9749"/>
          </a:xfrm>
        </p:spPr>
        <p:txBody>
          <a:bodyPr>
            <a:normAutofit/>
          </a:bodyPr>
          <a:lstStyle/>
          <a:p>
            <a:pPr algn="ctr"/>
            <a:r>
              <a:rPr lang="en-US" sz="4000" dirty="0" err="1"/>
              <a:t>t</a:t>
            </a:r>
            <a:r>
              <a:rPr lang="en-US" sz="4000" dirty="0" err="1" smtClean="0"/>
              <a:t>ldr</a:t>
            </a:r>
            <a:r>
              <a:rPr lang="en-US" sz="4000" dirty="0" smtClean="0"/>
              <a:t>; triangle inequality:</a:t>
            </a:r>
            <a:endParaRPr lang="en-US" sz="4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37123-6D8C-8B4C-A1EE-4BA17BE8C320}" type="slidenum">
              <a:rPr lang="en-US" smtClean="0"/>
              <a:t>39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>
          <a:xfrm>
            <a:off x="2006600" y="1123950"/>
            <a:ext cx="2616200" cy="5232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5003800" y="4324350"/>
                <a:ext cx="5842000" cy="114217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200" i="1" dirty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200" i="1" dirty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𝐻</m:t>
                          </m:r>
                        </m:e>
                        <m:sub>
                          <m:r>
                            <a:rPr lang="en-US" sz="2200" i="1" dirty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𝑚𝑖𝑛</m:t>
                          </m:r>
                        </m:sub>
                        <m:sup>
                          <m:r>
                            <a:rPr lang="en-US" sz="2200" b="0" i="1" dirty="0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𝜖</m:t>
                          </m:r>
                          <m:r>
                            <a:rPr lang="en-US" sz="2200" b="0" i="1" dirty="0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200" i="1" dirty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𝛿</m:t>
                          </m:r>
                        </m:sup>
                      </m:sSubSup>
                      <m:sSub>
                        <m:sSubPr>
                          <m:ctrlPr>
                            <a:rPr lang="en-US" sz="2200" i="1" dirty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200" i="1" dirty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200" i="1" dirty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𝐴</m:t>
                              </m:r>
                            </m:e>
                            <m:e>
                              <m:r>
                                <a:rPr lang="en-US" sz="2200" i="1" dirty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𝐵</m:t>
                              </m:r>
                            </m:e>
                          </m:d>
                        </m:e>
                        <m:sub>
                          <m:r>
                            <a:rPr lang="en-US" sz="2200" i="1" dirty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𝜌</m:t>
                          </m:r>
                        </m:sub>
                      </m:sSub>
                      <m:r>
                        <a:rPr lang="en-US" sz="2200" i="1" dirty="0">
                          <a:solidFill>
                            <a:schemeClr val="tx1"/>
                          </a:solidFill>
                          <a:latin typeface="Cambria Math" charset="0"/>
                        </a:rPr>
                        <m:t>≥</m:t>
                      </m:r>
                      <m:sSub>
                        <m:sSubPr>
                          <m:ctrlPr>
                            <a:rPr lang="en-US" sz="22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𝐻</m:t>
                          </m:r>
                        </m:e>
                        <m:sub>
                          <m: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𝛼</m:t>
                          </m:r>
                        </m:sub>
                      </m:sSub>
                      <m:sSub>
                        <m:sSubPr>
                          <m:ctrlPr>
                            <a:rPr lang="en-US" sz="22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𝐴</m:t>
                              </m:r>
                            </m:e>
                            <m:e>
                              <m: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𝐵</m:t>
                              </m:r>
                            </m:e>
                          </m:d>
                        </m:e>
                        <m:sub>
                          <m:r>
                            <a:rPr lang="en-US" sz="22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𝜂</m:t>
                          </m:r>
                        </m:sub>
                      </m:sSub>
                      <m:r>
                        <a:rPr lang="en-US" sz="2200" i="1">
                          <a:solidFill>
                            <a:schemeClr val="tx1"/>
                          </a:solidFill>
                          <a:latin typeface="Cambria Math" charset="0"/>
                        </a:rPr>
                        <m:t>−</m:t>
                      </m:r>
                      <m:sSubSup>
                        <m:sSubSupPr>
                          <m:ctrlPr>
                            <a:rPr lang="en-US" sz="22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SupPr>
                        <m:e>
                          <m:f>
                            <m:fPr>
                              <m:ctrlPr>
                                <a:rPr lang="bg-BG" sz="220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sz="22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𝛼</m:t>
                              </m:r>
                            </m:num>
                            <m:den>
                              <m:r>
                                <a:rPr lang="en-US" sz="22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𝛼</m:t>
                              </m:r>
                              <m:r>
                                <a:rPr lang="en-US" sz="22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−1</m:t>
                              </m:r>
                            </m:den>
                          </m:f>
                          <m:r>
                            <a:rPr lang="en-US" sz="22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𝐷</m:t>
                          </m:r>
                        </m:e>
                        <m:sub>
                          <m:r>
                            <a:rPr lang="en-US" sz="22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𝑚𝑎𝑥</m:t>
                          </m:r>
                        </m:sub>
                        <m:sup>
                          <m:r>
                            <a:rPr lang="en-US" sz="22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𝛿</m:t>
                          </m:r>
                        </m:sup>
                      </m:sSubSup>
                      <m:r>
                        <a:rPr lang="en-US" sz="2200" i="1">
                          <a:solidFill>
                            <a:schemeClr val="tx1"/>
                          </a:solidFill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sz="22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𝜌</m:t>
                          </m:r>
                        </m:e>
                        <m:sub>
                          <m:r>
                            <a:rPr lang="en-US" sz="22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𝐴𝐵</m:t>
                          </m:r>
                        </m:sub>
                      </m:sSub>
                      <m:r>
                        <a:rPr lang="en-US" sz="2200" i="1">
                          <a:solidFill>
                            <a:schemeClr val="tx1"/>
                          </a:solidFill>
                          <a:latin typeface="Cambria Math" charset="0"/>
                        </a:rPr>
                        <m:t>|</m:t>
                      </m:r>
                      <m:d>
                        <m:dPr>
                          <m:begChr m:val="|"/>
                          <m:ctrlPr>
                            <a:rPr lang="en-US" sz="22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𝐴𝐵</m:t>
                              </m:r>
                            </m:sub>
                          </m:sSub>
                        </m:e>
                      </m:d>
                      <m:r>
                        <a:rPr lang="en-US" sz="2200" b="0" i="0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−</m:t>
                      </m:r>
                      <m:f>
                        <m:fPr>
                          <m:ctrlPr>
                            <a:rPr lang="bg-BG" sz="22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𝑔</m:t>
                          </m:r>
                          <m: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(</m:t>
                          </m:r>
                          <m:r>
                            <a:rPr lang="en-US" sz="22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𝜖</m:t>
                          </m:r>
                          <m:r>
                            <a:rPr lang="en-US" sz="22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2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𝛿</m:t>
                          </m:r>
                          <m: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)</m:t>
                          </m:r>
                        </m:num>
                        <m:den>
                          <m:r>
                            <a:rPr lang="en-US" sz="22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𝛼</m:t>
                          </m:r>
                          <m:r>
                            <a:rPr lang="en-US" sz="22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−1</m:t>
                          </m:r>
                        </m:den>
                      </m:f>
                    </m:oMath>
                  </m:oMathPara>
                </a14:m>
                <a:endParaRPr lang="en-US" sz="2200" dirty="0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3800" y="4324350"/>
                <a:ext cx="5842000" cy="114217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5003800" y="2278724"/>
                <a:ext cx="5842000" cy="43088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i="1" dirty="0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𝑑</m:t>
                      </m:r>
                      <m:d>
                        <m:dPr>
                          <m:ctrlPr>
                            <a:rPr lang="en-US" sz="2200" b="0" i="1" dirty="0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200" b="0" i="1" dirty="0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𝜌</m:t>
                          </m:r>
                          <m:r>
                            <a:rPr lang="en-US" sz="2200" b="0" i="1" dirty="0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200" b="0" i="1" dirty="0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𝜎</m:t>
                          </m:r>
                        </m:e>
                      </m:d>
                      <m:r>
                        <a:rPr lang="en-US" sz="2200" b="0" i="1" dirty="0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≤</m:t>
                      </m:r>
                      <m:r>
                        <a:rPr lang="en-US" sz="2200" b="0" i="1" dirty="0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𝑑</m:t>
                      </m:r>
                      <m:d>
                        <m:dPr>
                          <m:ctrlPr>
                            <a:rPr lang="en-US" sz="2200" b="0" i="1" dirty="0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200" b="0" i="1" dirty="0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𝜌</m:t>
                          </m:r>
                          <m:r>
                            <a:rPr lang="en-US" sz="2200" b="0" i="1" dirty="0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, </m:t>
                          </m:r>
                          <m:r>
                            <a:rPr lang="en-US" sz="2200" b="0" i="1" dirty="0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𝜂</m:t>
                          </m:r>
                        </m:e>
                      </m:d>
                      <m:r>
                        <a:rPr lang="en-US" sz="2200" b="0" i="1" dirty="0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en-US" sz="2200" b="0" i="1" dirty="0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𝑑</m:t>
                      </m:r>
                      <m:r>
                        <a:rPr lang="en-US" sz="2200" b="0" i="1" dirty="0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(</m:t>
                      </m:r>
                      <m:r>
                        <a:rPr lang="en-US" sz="2200" b="0" i="1" dirty="0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𝜂</m:t>
                      </m:r>
                      <m:r>
                        <a:rPr lang="en-US" sz="2200" b="0" i="1" dirty="0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, </m:t>
                      </m:r>
                      <m:r>
                        <a:rPr lang="en-US" sz="2200" b="0" i="1" dirty="0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𝜎</m:t>
                      </m:r>
                      <m:r>
                        <a:rPr lang="en-US" sz="2200" b="0" i="1" dirty="0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200" dirty="0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3800" y="2278724"/>
                <a:ext cx="5842000" cy="430887"/>
              </a:xfrm>
              <a:prstGeom prst="rect">
                <a:avLst/>
              </a:prstGeom>
              <a:blipFill rotWithShape="0">
                <a:blip r:embed="rId4"/>
                <a:stretch>
                  <a:fillRect l="-209" b="-1714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81559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9749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/>
              <a:t>Smooth max-relative entropy</a:t>
            </a:r>
            <a:endParaRPr lang="en-US" sz="4000" dirty="0">
              <a:solidFill>
                <a:schemeClr val="accent1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838200" y="1569995"/>
                <a:ext cx="10515600" cy="36187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smtClean="0">
                    <a:latin typeface="Corbel" charset="0"/>
                    <a:ea typeface="Corbel" charset="0"/>
                    <a:cs typeface="Corbel" charset="0"/>
                  </a:rPr>
                  <a:t>The </a:t>
                </a:r>
                <a:r>
                  <a:rPr lang="en-US" sz="2400" dirty="0">
                    <a:latin typeface="Corbel" charset="0"/>
                    <a:ea typeface="Corbel" charset="0"/>
                    <a:cs typeface="Corbel" charset="0"/>
                  </a:rPr>
                  <a:t>max-relative entropy between states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  <a:ea typeface="Corbel" charset="0"/>
                        <a:cs typeface="Corbel" charset="0"/>
                      </a:rPr>
                      <m:t>𝜌</m:t>
                    </m:r>
                  </m:oMath>
                </a14:m>
                <a:r>
                  <a:rPr lang="en-US" sz="2400" dirty="0">
                    <a:latin typeface="Corbel" charset="0"/>
                    <a:ea typeface="Corbel" charset="0"/>
                    <a:cs typeface="Corbel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  <a:ea typeface="Corbel" charset="0"/>
                        <a:cs typeface="Corbel" charset="0"/>
                      </a:rPr>
                      <m:t>𝜎</m:t>
                    </m:r>
                  </m:oMath>
                </a14:m>
                <a:r>
                  <a:rPr lang="en-US" sz="2400" dirty="0">
                    <a:latin typeface="Corbel" charset="0"/>
                    <a:ea typeface="Corbel" charset="0"/>
                    <a:cs typeface="Corbel" charset="0"/>
                  </a:rPr>
                  <a:t> is defined as:</a:t>
                </a:r>
              </a:p>
              <a:p>
                <a:endParaRPr lang="en-US" sz="2400" dirty="0" smtClean="0">
                  <a:latin typeface="Corbel" charset="0"/>
                  <a:ea typeface="Corbel" charset="0"/>
                  <a:cs typeface="Corbel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charset="0"/>
                              <a:ea typeface="Corbel" charset="0"/>
                              <a:cs typeface="Corbel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  <a:ea typeface="Corbel" charset="0"/>
                              <a:cs typeface="Corbel" charset="0"/>
                            </a:rPr>
                            <m:t>𝐷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  <a:ea typeface="Corbel" charset="0"/>
                              <a:cs typeface="Corbel" charset="0"/>
                            </a:rPr>
                            <m:t>𝑚𝑎𝑥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  <a:ea typeface="Corbel" charset="0"/>
                          <a:cs typeface="Corbel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charset="0"/>
                          <a:ea typeface="Corbel" charset="0"/>
                          <a:cs typeface="Corbel" charset="0"/>
                        </a:rPr>
                        <m:t>𝜌</m:t>
                      </m:r>
                      <m:r>
                        <a:rPr lang="en-US" sz="2400" b="0" i="1" smtClean="0">
                          <a:latin typeface="Cambria Math" charset="0"/>
                          <a:ea typeface="Corbel" charset="0"/>
                          <a:cs typeface="Corbel" charset="0"/>
                        </a:rPr>
                        <m:t>|</m:t>
                      </m:r>
                      <m:d>
                        <m:dPr>
                          <m:begChr m:val="|"/>
                          <m:ctrlPr>
                            <a:rPr lang="en-US" sz="2400" b="0" i="1" smtClean="0">
                              <a:latin typeface="Cambria Math" charset="0"/>
                              <a:ea typeface="Corbel" charset="0"/>
                              <a:cs typeface="Corbel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charset="0"/>
                              <a:ea typeface="Corbel" charset="0"/>
                              <a:cs typeface="Corbel" charset="0"/>
                            </a:rPr>
                            <m:t>𝜎</m:t>
                          </m:r>
                        </m:e>
                      </m:d>
                      <m:r>
                        <a:rPr lang="en-US" sz="2400" b="0" i="1" smtClean="0">
                          <a:latin typeface="Cambria Math" charset="0"/>
                          <a:ea typeface="Corbel" charset="0"/>
                          <a:cs typeface="Corbel" charset="0"/>
                        </a:rPr>
                        <m:t>≔</m:t>
                      </m:r>
                      <m:func>
                        <m:funcPr>
                          <m:ctrlPr>
                            <a:rPr lang="en-US" sz="2400" b="0" i="1" smtClean="0">
                              <a:latin typeface="Cambria Math" charset="0"/>
                              <a:ea typeface="Corbel" charset="0"/>
                              <a:cs typeface="Corbel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charset="0"/>
                              <a:ea typeface="Corbel" charset="0"/>
                              <a:cs typeface="Corbel" charset="0"/>
                            </a:rPr>
                            <m:t>inf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2400" b="0" i="1" smtClean="0">
                                  <a:latin typeface="Cambria Math" charset="0"/>
                                  <a:ea typeface="Corbel" charset="0"/>
                                  <a:cs typeface="Corbel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charset="0"/>
                                  <a:ea typeface="Corbel" charset="0"/>
                                  <a:cs typeface="Corbel" charset="0"/>
                                </a:rPr>
                                <m:t>𝜆</m:t>
                              </m:r>
                              <m:r>
                                <a:rPr lang="en-US" sz="2400" i="1">
                                  <a:latin typeface="Cambria Math" charset="0"/>
                                  <a:ea typeface="Corbel" charset="0"/>
                                  <a:cs typeface="Corbel" charset="0"/>
                                </a:rPr>
                                <m:t>∈</m:t>
                              </m:r>
                              <m:r>
                                <a:rPr lang="en-US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ℝ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 </m:t>
                              </m:r>
                              <m:r>
                                <a:rPr lang="en-US" sz="2400" i="1">
                                  <a:latin typeface="Cambria Math" charset="0"/>
                                  <a:ea typeface="Corbel" charset="0"/>
                                  <a:cs typeface="Corbel" charset="0"/>
                                </a:rPr>
                                <m:t>:</m:t>
                              </m:r>
                              <m:r>
                                <a:rPr lang="en-US" sz="2400" i="1">
                                  <a:latin typeface="Cambria Math" charset="0"/>
                                  <a:ea typeface="Corbel" charset="0"/>
                                  <a:cs typeface="Corbel" charset="0"/>
                                </a:rPr>
                                <m:t>𝜌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  <a:ea typeface="Corbel" charset="0"/>
                                  <a:cs typeface="Corbel" charset="0"/>
                                </a:rPr>
                                <m:t>≤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latin typeface="Cambria Math" charset="0"/>
                                      <a:ea typeface="Corbel" charset="0"/>
                                      <a:cs typeface="Corbel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 charset="0"/>
                                      <a:ea typeface="Corbel" charset="0"/>
                                      <a:cs typeface="Corbel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 charset="0"/>
                                      <a:ea typeface="Corbel" charset="0"/>
                                      <a:cs typeface="Corbel" charset="0"/>
                                    </a:rPr>
                                    <m:t>𝜆</m:t>
                                  </m:r>
                                </m:sup>
                              </m:sSup>
                              <m:r>
                                <a:rPr lang="en-US" sz="2400" i="1">
                                  <a:latin typeface="Cambria Math" charset="0"/>
                                  <a:ea typeface="Corbel" charset="0"/>
                                  <a:cs typeface="Corbel" charset="0"/>
                                </a:rPr>
                                <m:t>𝜎</m:t>
                              </m:r>
                              <m:r>
                                <m:rPr>
                                  <m:nor/>
                                </m:rPr>
                                <a:rPr lang="en-US" sz="2400" dirty="0">
                                  <a:latin typeface="Corbel" charset="0"/>
                                  <a:ea typeface="Corbel" charset="0"/>
                                  <a:cs typeface="Corbel" charset="0"/>
                                </a:rPr>
                                <m:t> </m:t>
                              </m:r>
                            </m:e>
                          </m:d>
                        </m:e>
                      </m:func>
                      <m:r>
                        <a:rPr lang="en-US" sz="2400" b="0" i="1" smtClean="0">
                          <a:latin typeface="Cambria Math" charset="0"/>
                          <a:ea typeface="Corbel" charset="0"/>
                          <a:cs typeface="Corbel" charset="0"/>
                        </a:rPr>
                        <m:t>.</m:t>
                      </m:r>
                    </m:oMath>
                  </m:oMathPara>
                </a14:m>
                <a:endParaRPr lang="en-US" sz="2400" b="0" dirty="0" smtClean="0">
                  <a:latin typeface="Corbel" charset="0"/>
                  <a:ea typeface="Corbel" charset="0"/>
                  <a:cs typeface="Corbel" charset="0"/>
                </a:endParaRPr>
              </a:p>
              <a:p>
                <a:endParaRPr lang="en-US" sz="2400" dirty="0">
                  <a:latin typeface="Corbel" charset="0"/>
                  <a:ea typeface="Corbel" charset="0"/>
                  <a:cs typeface="Corbel" charset="0"/>
                </a:endParaRPr>
              </a:p>
              <a:p>
                <a:r>
                  <a:rPr lang="en-US" sz="2400" dirty="0" smtClean="0">
                    <a:latin typeface="Corbel" charset="0"/>
                    <a:ea typeface="Corbel" charset="0"/>
                    <a:cs typeface="Corbel" charset="0"/>
                  </a:rPr>
                  <a:t>The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  <a:ea typeface="Corbel" charset="0"/>
                        <a:cs typeface="Corbel" charset="0"/>
                      </a:rPr>
                      <m:t>𝜖</m:t>
                    </m:r>
                  </m:oMath>
                </a14:m>
                <a:r>
                  <a:rPr lang="en-US" sz="2400" dirty="0" smtClean="0">
                    <a:latin typeface="Corbel" charset="0"/>
                    <a:ea typeface="Corbel" charset="0"/>
                    <a:cs typeface="Corbel" charset="0"/>
                  </a:rPr>
                  <a:t>-smooth max-relative entropy between states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  <a:ea typeface="Corbel" charset="0"/>
                        <a:cs typeface="Corbel" charset="0"/>
                      </a:rPr>
                      <m:t>𝜌</m:t>
                    </m:r>
                  </m:oMath>
                </a14:m>
                <a:r>
                  <a:rPr lang="en-US" sz="2400" dirty="0" smtClean="0">
                    <a:latin typeface="Corbel" charset="0"/>
                    <a:ea typeface="Corbel" charset="0"/>
                    <a:cs typeface="Corbel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  <a:ea typeface="Corbel" charset="0"/>
                        <a:cs typeface="Corbel" charset="0"/>
                      </a:rPr>
                      <m:t>𝜎</m:t>
                    </m:r>
                  </m:oMath>
                </a14:m>
                <a:r>
                  <a:rPr lang="en-US" sz="2400" dirty="0" smtClean="0">
                    <a:latin typeface="Corbel" charset="0"/>
                    <a:ea typeface="Corbel" charset="0"/>
                    <a:cs typeface="Corbel" charset="0"/>
                  </a:rPr>
                  <a:t> is defined as:</a:t>
                </a:r>
              </a:p>
              <a:p>
                <a:endParaRPr lang="en-US" sz="2400" dirty="0">
                  <a:latin typeface="Corbel" charset="0"/>
                  <a:ea typeface="Corbel" charset="0"/>
                  <a:cs typeface="Corbel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latin typeface="Cambria Math" charset="0"/>
                              <a:ea typeface="Corbel" charset="0"/>
                              <a:cs typeface="Corbel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charset="0"/>
                              <a:ea typeface="Corbel" charset="0"/>
                              <a:cs typeface="Corbel" charset="0"/>
                            </a:rPr>
                            <m:t>𝐷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  <a:ea typeface="Corbel" charset="0"/>
                              <a:cs typeface="Corbel" charset="0"/>
                            </a:rPr>
                            <m:t>𝑚𝑎𝑥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charset="0"/>
                              <a:ea typeface="Corbel" charset="0"/>
                              <a:cs typeface="Corbel" charset="0"/>
                            </a:rPr>
                            <m:t>𝜖</m:t>
                          </m:r>
                        </m:sup>
                      </m:sSubSup>
                      <m:d>
                        <m:dPr>
                          <m:endChr m:val="|"/>
                          <m:ctrlPr>
                            <a:rPr lang="en-US" sz="2400" b="0" i="1" smtClean="0">
                              <a:latin typeface="Cambria Math" charset="0"/>
                              <a:ea typeface="Corbel" charset="0"/>
                              <a:cs typeface="Corbel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charset="0"/>
                              <a:ea typeface="Corbel" charset="0"/>
                              <a:cs typeface="Corbel" charset="0"/>
                            </a:rPr>
                            <m:t>𝜌</m:t>
                          </m:r>
                        </m:e>
                      </m:d>
                      <m:d>
                        <m:dPr>
                          <m:begChr m:val="|"/>
                          <m:ctrlPr>
                            <a:rPr lang="en-US" sz="2400" b="0" i="1" smtClean="0">
                              <a:latin typeface="Cambria Math" charset="0"/>
                              <a:ea typeface="Corbel" charset="0"/>
                              <a:cs typeface="Corbel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charset="0"/>
                              <a:ea typeface="Corbel" charset="0"/>
                              <a:cs typeface="Corbel" charset="0"/>
                            </a:rPr>
                            <m:t>𝜎</m:t>
                          </m:r>
                        </m:e>
                      </m:d>
                      <m:r>
                        <a:rPr lang="en-US" sz="2400" b="0" i="1" smtClean="0">
                          <a:latin typeface="Cambria Math" charset="0"/>
                          <a:ea typeface="Corbel" charset="0"/>
                          <a:cs typeface="Corbel" charset="0"/>
                        </a:rPr>
                        <m:t>≔</m:t>
                      </m:r>
                      <m:func>
                        <m:funcPr>
                          <m:ctrlPr>
                            <a:rPr lang="en-US" sz="2400" b="0" i="1" smtClean="0">
                              <a:latin typeface="Cambria Math" charset="0"/>
                              <a:ea typeface="Corbel" charset="0"/>
                              <a:cs typeface="Corbel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b="0" i="1" smtClean="0">
                                  <a:latin typeface="Cambria Math" charset="0"/>
                                  <a:ea typeface="Corbel" charset="0"/>
                                  <a:cs typeface="Corbel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charset="0"/>
                                  <a:ea typeface="Corbel" charset="0"/>
                                  <a:cs typeface="Corbel" charset="0"/>
                                </a:rPr>
                                <m:t>inf</m:t>
                              </m:r>
                            </m:e>
                            <m:lim>
                              <m:acc>
                                <m:accPr>
                                  <m:chr m:val="̃"/>
                                  <m:ctrlPr>
                                    <a:rPr lang="vi-VN" sz="2400" i="1">
                                      <a:latin typeface="Cambria Math" charset="0"/>
                                      <a:ea typeface="Corbel" charset="0"/>
                                      <a:cs typeface="Corbel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charset="0"/>
                                      <a:ea typeface="Corbel" charset="0"/>
                                      <a:cs typeface="Corbel" charset="0"/>
                                    </a:rPr>
                                    <m:t>𝜌</m:t>
                                  </m:r>
                                </m:e>
                              </m:acc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charset="0"/>
                                  <a:ea typeface="Corbel" charset="0"/>
                                  <a:cs typeface="Corbel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charset="0"/>
                                  <a:ea typeface="Corbel" charset="0"/>
                                  <a:cs typeface="Corbel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  <a:ea typeface="Corbel" charset="0"/>
                                  <a:cs typeface="Corbel" charset="0"/>
                                </a:rPr>
                                <m:t>𝑚𝑎𝑥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charset="0"/>
                              <a:ea typeface="Corbel" charset="0"/>
                              <a:cs typeface="Corbel" charset="0"/>
                            </a:rPr>
                            <m:t>(</m:t>
                          </m:r>
                          <m:acc>
                            <m:accPr>
                              <m:chr m:val="̃"/>
                              <m:ctrlPr>
                                <a:rPr lang="vi-VN" sz="2400" b="0" i="1" smtClean="0">
                                  <a:latin typeface="Cambria Math" charset="0"/>
                                  <a:ea typeface="Corbel" charset="0"/>
                                  <a:cs typeface="Corbel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charset="0"/>
                                  <a:ea typeface="Corbel" charset="0"/>
                                  <a:cs typeface="Corbel" charset="0"/>
                                </a:rPr>
                                <m:t>𝜌</m:t>
                              </m:r>
                            </m:e>
                          </m:acc>
                          <m:r>
                            <a:rPr lang="en-US" sz="2400" b="0" i="1" smtClean="0">
                              <a:latin typeface="Cambria Math" charset="0"/>
                              <a:ea typeface="Corbel" charset="0"/>
                              <a:cs typeface="Corbel" charset="0"/>
                            </a:rPr>
                            <m:t>||</m:t>
                          </m:r>
                          <m:r>
                            <a:rPr lang="en-US" sz="2400" b="0" i="1" smtClean="0">
                              <a:latin typeface="Cambria Math" charset="0"/>
                              <a:ea typeface="Corbel" charset="0"/>
                              <a:cs typeface="Corbel" charset="0"/>
                            </a:rPr>
                            <m:t>𝜎</m:t>
                          </m:r>
                          <m:r>
                            <a:rPr lang="en-US" sz="2400" b="0" i="1" smtClean="0">
                              <a:latin typeface="Cambria Math" charset="0"/>
                              <a:ea typeface="Corbel" charset="0"/>
                              <a:cs typeface="Corbel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2400" dirty="0">
                  <a:latin typeface="Corbel" charset="0"/>
                  <a:ea typeface="Corbel" charset="0"/>
                  <a:cs typeface="Corbel" charset="0"/>
                </a:endParaRPr>
              </a:p>
              <a:p>
                <a:endParaRPr lang="en-US" sz="2400" dirty="0">
                  <a:latin typeface="Corbel" charset="0"/>
                  <a:ea typeface="Corbel" charset="0"/>
                  <a:cs typeface="Corbel" charset="0"/>
                </a:endParaRPr>
              </a:p>
              <a:p>
                <a:r>
                  <a:rPr lang="en-US" sz="2400" dirty="0"/>
                  <a:t>where the optimization is over states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400" i="1" dirty="0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sz="2400" i="1" dirty="0">
                            <a:latin typeface="Cambria Math" charset="0"/>
                          </a:rPr>
                          <m:t>𝜌</m:t>
                        </m:r>
                      </m:e>
                    </m:acc>
                  </m:oMath>
                </a14:m>
                <a:r>
                  <a:rPr lang="en-US" sz="2400" dirty="0"/>
                  <a:t> which are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charset="0"/>
                      </a:rPr>
                      <m:t>𝜖</m:t>
                    </m:r>
                  </m:oMath>
                </a14:m>
                <a:r>
                  <a:rPr lang="en-US" sz="2400" dirty="0"/>
                  <a:t> close to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charset="0"/>
                      </a:rPr>
                      <m:t>𝜌</m:t>
                    </m:r>
                  </m:oMath>
                </a14:m>
                <a:r>
                  <a:rPr lang="en-US" sz="2400" dirty="0"/>
                  <a:t> (in purified distance). 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569995"/>
                <a:ext cx="10515600" cy="3618748"/>
              </a:xfrm>
              <a:prstGeom prst="rect">
                <a:avLst/>
              </a:prstGeom>
              <a:blipFill rotWithShape="0">
                <a:blip r:embed="rId2"/>
                <a:stretch>
                  <a:fillRect l="-928" t="-1180" r="-1449" b="-32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37123-6D8C-8B4C-A1EE-4BA17BE8C320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9141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9749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solidFill>
                  <a:schemeClr val="accent1">
                    <a:lumMod val="50000"/>
                  </a:schemeClr>
                </a:solidFill>
              </a:rPr>
              <a:t>Summary</a:t>
            </a:r>
            <a:endParaRPr lang="en-US" sz="4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37123-6D8C-8B4C-A1EE-4BA17BE8C320}" type="slidenum">
              <a:rPr lang="en-US" smtClean="0"/>
              <a:t>40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38200" y="1569994"/>
            <a:ext cx="10515600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We used the entropic triangle inequality to:</a:t>
            </a:r>
          </a:p>
          <a:p>
            <a:endParaRPr lang="en-US" sz="2200" dirty="0"/>
          </a:p>
          <a:p>
            <a:pPr marL="457200" indent="-457200">
              <a:buFont typeface="+mj-lt"/>
              <a:buAutoNum type="arabicPeriod"/>
            </a:pPr>
            <a:r>
              <a:rPr lang="en-US" sz="2200" dirty="0"/>
              <a:t>c</a:t>
            </a:r>
            <a:r>
              <a:rPr lang="en-US" sz="2200" dirty="0" smtClean="0"/>
              <a:t>reate a smooth min-entropy lower bound for approximately independent registers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2200" dirty="0"/>
              <a:t>c</a:t>
            </a:r>
            <a:r>
              <a:rPr lang="en-US" sz="2200" dirty="0" smtClean="0"/>
              <a:t>an also create a “weak” approximate AEP– can we do better?</a:t>
            </a:r>
          </a:p>
          <a:p>
            <a:pPr marL="457200" indent="-457200">
              <a:buFont typeface="+mj-lt"/>
              <a:buAutoNum type="arabicPeriod"/>
            </a:pPr>
            <a:endParaRPr lang="en-US" sz="2200" dirty="0" smtClean="0"/>
          </a:p>
          <a:p>
            <a:pPr marL="457200" indent="-457200">
              <a:buFont typeface="+mj-lt"/>
              <a:buAutoNum type="arabicPeriod"/>
            </a:pPr>
            <a:r>
              <a:rPr lang="en-US" sz="2200" dirty="0"/>
              <a:t>p</a:t>
            </a:r>
            <a:r>
              <a:rPr lang="en-US" sz="2200" dirty="0" smtClean="0"/>
              <a:t>rovide a solution to the source correlation problem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2200" dirty="0"/>
              <a:t>i</a:t>
            </a:r>
            <a:r>
              <a:rPr lang="en-US" sz="2200" dirty="0" smtClean="0"/>
              <a:t>s it practically good enough?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2200" dirty="0"/>
              <a:t>can we use </a:t>
            </a:r>
            <a:r>
              <a:rPr lang="en-US" sz="2200" dirty="0" smtClean="0"/>
              <a:t>different/ better </a:t>
            </a:r>
            <a:r>
              <a:rPr lang="en-US" sz="2200" dirty="0"/>
              <a:t>assumptions? </a:t>
            </a:r>
            <a:endParaRPr lang="en-US" sz="2200" dirty="0" smtClean="0"/>
          </a:p>
          <a:p>
            <a:pPr marL="914400" lvl="1" indent="-457200">
              <a:buFont typeface="Arial" charset="0"/>
              <a:buChar char="•"/>
            </a:pPr>
            <a:r>
              <a:rPr lang="en-US" sz="2200" dirty="0"/>
              <a:t>b</a:t>
            </a:r>
            <a:r>
              <a:rPr lang="en-US" sz="2200" dirty="0" smtClean="0"/>
              <a:t>etter analysis?</a:t>
            </a:r>
          </a:p>
          <a:p>
            <a:pPr marL="457200" indent="-457200">
              <a:buFont typeface="+mj-lt"/>
              <a:buAutoNum type="arabicPeriod"/>
            </a:pPr>
            <a:endParaRPr lang="en-US" sz="2200" dirty="0" smtClean="0"/>
          </a:p>
          <a:p>
            <a:pPr marL="457200" indent="-457200">
              <a:buFont typeface="+mj-lt"/>
              <a:buAutoNum type="arabicPeriod"/>
            </a:pPr>
            <a:r>
              <a:rPr lang="en-US" sz="2200" dirty="0"/>
              <a:t>c</a:t>
            </a:r>
            <a:r>
              <a:rPr lang="en-US" sz="2200" dirty="0" smtClean="0"/>
              <a:t>reate an approximate entropy accumulation theorem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2200" dirty="0" smtClean="0"/>
              <a:t>improve the channel divergence bounds/ rate loss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2200" dirty="0"/>
              <a:t>c</a:t>
            </a:r>
            <a:r>
              <a:rPr lang="en-US" sz="2200" dirty="0" smtClean="0"/>
              <a:t>an we relax assumptions further?</a:t>
            </a:r>
          </a:p>
        </p:txBody>
      </p:sp>
    </p:spTree>
    <p:extLst>
      <p:ext uri="{BB962C8B-B14F-4D97-AF65-F5344CB8AC3E}">
        <p14:creationId xmlns:p14="http://schemas.microsoft.com/office/powerpoint/2010/main" val="77142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698018"/>
            <a:ext cx="10515600" cy="1325563"/>
          </a:xfrm>
        </p:spPr>
        <p:txBody>
          <a:bodyPr/>
          <a:lstStyle/>
          <a:p>
            <a:pPr algn="ctr"/>
            <a:r>
              <a:rPr lang="en-US" dirty="0" smtClean="0"/>
              <a:t>Thank you.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37123-6D8C-8B4C-A1EE-4BA17BE8C320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3583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698018"/>
            <a:ext cx="10515600" cy="1325563"/>
          </a:xfrm>
        </p:spPr>
        <p:txBody>
          <a:bodyPr/>
          <a:lstStyle/>
          <a:p>
            <a:pPr algn="ctr"/>
            <a:r>
              <a:rPr lang="en-US" dirty="0" smtClean="0"/>
              <a:t>Extra slides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37123-6D8C-8B4C-A1EE-4BA17BE8C320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6157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9749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solidFill>
                  <a:schemeClr val="accent1">
                    <a:lumMod val="50000"/>
                  </a:schemeClr>
                </a:solidFill>
              </a:rPr>
              <a:t>Smooth min-</a:t>
            </a:r>
            <a:r>
              <a:rPr lang="en-US" sz="4000" dirty="0" smtClean="0"/>
              <a:t>e</a:t>
            </a:r>
            <a:r>
              <a:rPr lang="en-US" sz="4000" dirty="0" smtClean="0">
                <a:solidFill>
                  <a:schemeClr val="accent1">
                    <a:lumMod val="50000"/>
                  </a:schemeClr>
                </a:solidFill>
              </a:rPr>
              <a:t>ntropy</a:t>
            </a:r>
            <a:endParaRPr lang="en-US" sz="4000" dirty="0">
              <a:solidFill>
                <a:schemeClr val="accent1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838200" y="1569995"/>
                <a:ext cx="10515600" cy="50648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dirty="0" smtClean="0"/>
                  <a:t>Min-entropy is a conditional entropy and serves as a measure of uncertainty of system A given system B.  For a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𝜌</m:t>
                        </m:r>
                      </m:e>
                      <m:sub>
                        <m:r>
                          <a:rPr lang="en-US" sz="22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𝐴𝐵</m:t>
                        </m:r>
                      </m:sub>
                    </m:sSub>
                  </m:oMath>
                </a14:m>
                <a:r>
                  <a:rPr lang="en-US" sz="2200" dirty="0" smtClean="0"/>
                  <a:t> it is defined as </a:t>
                </a:r>
              </a:p>
              <a:p>
                <a:endParaRPr lang="en-US" sz="220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200" i="1" dirty="0" smtClean="0">
                              <a:latin typeface="Cambria Math" charset="0"/>
                            </a:rPr>
                            <m:t>𝐻</m:t>
                          </m:r>
                        </m:e>
                        <m:sub>
                          <m:r>
                            <a:rPr lang="en-US" sz="2200" b="0" i="1" dirty="0" smtClean="0">
                              <a:latin typeface="Cambria Math" charset="0"/>
                            </a:rPr>
                            <m:t>𝑚𝑖𝑛</m:t>
                          </m:r>
                        </m:sub>
                      </m:sSub>
                      <m:sSub>
                        <m:sSubPr>
                          <m:ctrlPr>
                            <a:rPr lang="en-US" sz="22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200" b="0" i="1" dirty="0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200" b="0" i="1" dirty="0" smtClean="0">
                                  <a:latin typeface="Cambria Math" charset="0"/>
                                </a:rPr>
                                <m:t>𝐴</m:t>
                              </m:r>
                            </m:e>
                            <m:e>
                              <m:r>
                                <a:rPr lang="en-US" sz="2200" b="0" i="1" dirty="0" smtClean="0">
                                  <a:latin typeface="Cambria Math" charset="0"/>
                                </a:rPr>
                                <m:t>𝐵</m:t>
                              </m:r>
                            </m:e>
                          </m:d>
                        </m:e>
                        <m:sub>
                          <m:r>
                            <a:rPr lang="en-US" sz="2200" b="0" i="1" dirty="0" smtClean="0">
                              <a:latin typeface="Cambria Math" charset="0"/>
                            </a:rPr>
                            <m:t>𝜌</m:t>
                          </m:r>
                        </m:sub>
                      </m:sSub>
                      <m:r>
                        <a:rPr lang="en-US" sz="2200" b="0" i="1" dirty="0" smtClean="0">
                          <a:latin typeface="Cambria Math" charset="0"/>
                        </a:rPr>
                        <m:t>≔−</m:t>
                      </m:r>
                      <m:func>
                        <m:funcPr>
                          <m:ctrlPr>
                            <a:rPr lang="en-US" sz="2200" b="0" i="1" dirty="0" smtClean="0">
                              <a:latin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200" b="0" i="0" dirty="0" smtClean="0">
                              <a:latin typeface="Cambria Math" charset="0"/>
                            </a:rPr>
                            <m:t>log</m:t>
                          </m:r>
                        </m:fName>
                        <m:e>
                          <m:func>
                            <m:funcPr>
                              <m:ctrlPr>
                                <a:rPr lang="en-US" sz="2200" b="0" i="1" dirty="0" smtClean="0">
                                  <a:latin typeface="Cambria Math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200" b="0" i="0" dirty="0" smtClean="0">
                                  <a:latin typeface="Cambria Math" charset="0"/>
                                </a:rPr>
                                <m:t>inf</m:t>
                              </m:r>
                            </m:fName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sz="2200" b="0" i="1" dirty="0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b="0" i="1" dirty="0" smtClean="0">
                                      <a:latin typeface="Cambria Math" charset="0"/>
                                    </a:rPr>
                                    <m:t>𝜆</m:t>
                                  </m:r>
                                  <m:r>
                                    <a:rPr lang="en-US" sz="2200" b="0" i="1" dirty="0" smtClean="0">
                                      <a:latin typeface="Cambria Math" charset="0"/>
                                    </a:rPr>
                                    <m:t>∈</m:t>
                                  </m:r>
                                  <m:r>
                                    <a:rPr lang="en-US" sz="2200" b="0" i="1" dirty="0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ℝ</m:t>
                                  </m:r>
                                  <m:r>
                                    <a:rPr lang="en-US" sz="2200" b="0" i="1" dirty="0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 :</m:t>
                                  </m:r>
                                  <m:sSub>
                                    <m:sSubPr>
                                      <m:ctrlPr>
                                        <a:rPr lang="en-US" sz="2200" b="0" i="1" dirty="0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n-US" sz="2200" b="0" i="0" dirty="0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there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 lang="en-US" sz="2200" b="0" i="0" dirty="0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 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 lang="en-US" sz="2200" b="0" i="0" dirty="0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exists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 lang="en-US" sz="2200" b="0" i="0" dirty="0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 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 lang="en-US" sz="2200" b="0" i="0" dirty="0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a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 lang="en-US" sz="2200" b="0" i="0" dirty="0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 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 lang="en-US" sz="2200" b="0" i="0" dirty="0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state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 lang="en-US" sz="2200" b="0" i="0" dirty="0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 </m:t>
                                      </m:r>
                                      <m:sSub>
                                        <m:sSubPr>
                                          <m:ctrlPr>
                                            <a:rPr lang="en-US" sz="2200" b="0" i="1" dirty="0" smtClean="0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b="0" i="1" dirty="0" smtClean="0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𝜎</m:t>
                                          </m:r>
                                        </m:e>
                                        <m:sub>
                                          <m:r>
                                            <a:rPr lang="en-US" sz="2200" b="0" i="1" dirty="0" smtClean="0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𝐵</m:t>
                                          </m:r>
                                        </m:sub>
                                      </m:sSub>
                                      <m:r>
                                        <a:rPr lang="en-US" sz="2200" b="0" i="1" dirty="0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 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 lang="en-US" sz="2200" b="0" i="0" dirty="0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such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 lang="en-US" sz="2200" b="0" i="0" dirty="0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 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 lang="en-US" sz="2200" b="0" i="0" dirty="0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that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 lang="en-US" sz="2200" b="0" i="0" dirty="0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 </m:t>
                                      </m:r>
                                      <m:r>
                                        <a:rPr lang="en-US" sz="2200" b="0" i="1" dirty="0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𝜌</m:t>
                                      </m:r>
                                    </m:e>
                                    <m:sub>
                                      <m:r>
                                        <a:rPr lang="en-US" sz="2200" b="0" i="1" dirty="0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𝐴𝐵</m:t>
                                      </m:r>
                                    </m:sub>
                                  </m:sSub>
                                  <m:r>
                                    <a:rPr lang="en-US" sz="2200" b="0" i="1" dirty="0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≤</m:t>
                                  </m:r>
                                  <m:r>
                                    <a:rPr lang="en-US" sz="2200" b="0" i="1" dirty="0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𝜆</m:t>
                                  </m:r>
                                  <m:r>
                                    <a:rPr lang="en-US" sz="2200" b="0" i="1" dirty="0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 </m:t>
                                  </m:r>
                                  <m:sSub>
                                    <m:sSubPr>
                                      <m:ctrlPr>
                                        <a:rPr lang="en-US" sz="2200" b="0" i="1" dirty="0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b="0" i="1" dirty="0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sz="2200" b="0" i="1" dirty="0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𝐴</m:t>
                                      </m:r>
                                    </m:sub>
                                  </m:sSub>
                                  <m:r>
                                    <a:rPr lang="en-US" sz="2200" b="0" i="1" dirty="0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⊗</m:t>
                                  </m:r>
                                  <m:sSub>
                                    <m:sSubPr>
                                      <m:ctrlPr>
                                        <a:rPr lang="en-US" sz="2200" b="0" i="1" dirty="0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b="0" i="1" dirty="0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sz="2200" b="0" i="1" dirty="0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𝐵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func>
                      <m:r>
                        <a:rPr lang="en-US" sz="2200" b="0" i="1" dirty="0" smtClean="0">
                          <a:latin typeface="Cambria Math" charset="0"/>
                        </a:rPr>
                        <m:t>.</m:t>
                      </m:r>
                    </m:oMath>
                  </m:oMathPara>
                </a14:m>
                <a:endParaRPr lang="en-US" sz="2200" b="0" dirty="0" smtClean="0"/>
              </a:p>
              <a:p>
                <a:endParaRPr lang="en-US" sz="2200" dirty="0" smtClean="0"/>
              </a:p>
              <a:p>
                <a:r>
                  <a:rPr lang="en-US" sz="2200" dirty="0" smtClean="0"/>
                  <a:t>Smooth min-entropy is defined as </a:t>
                </a:r>
              </a:p>
              <a:p>
                <a:endParaRPr lang="en-US" sz="220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2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200" i="1" dirty="0">
                              <a:latin typeface="Cambria Math" charset="0"/>
                            </a:rPr>
                            <m:t>𝐻</m:t>
                          </m:r>
                        </m:e>
                        <m:sub>
                          <m:r>
                            <a:rPr lang="en-US" sz="2200" i="1" dirty="0">
                              <a:latin typeface="Cambria Math" charset="0"/>
                            </a:rPr>
                            <m:t>𝑚𝑖𝑛</m:t>
                          </m:r>
                        </m:sub>
                        <m:sup>
                          <m:r>
                            <a:rPr lang="en-US" sz="2200" b="0" i="1" dirty="0" smtClean="0">
                              <a:latin typeface="Cambria Math" charset="0"/>
                            </a:rPr>
                            <m:t>𝜖</m:t>
                          </m:r>
                        </m:sup>
                      </m:sSubSup>
                      <m:sSub>
                        <m:sSubPr>
                          <m:ctrlPr>
                            <a:rPr lang="en-US" sz="2200" i="1" dirty="0">
                              <a:latin typeface="Cambria Math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200" i="1" dirty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200" i="1" dirty="0">
                                  <a:latin typeface="Cambria Math" charset="0"/>
                                </a:rPr>
                                <m:t>𝐴</m:t>
                              </m:r>
                            </m:e>
                            <m:e>
                              <m:r>
                                <a:rPr lang="en-US" sz="2200" i="1" dirty="0">
                                  <a:latin typeface="Cambria Math" charset="0"/>
                                </a:rPr>
                                <m:t>𝐵</m:t>
                              </m:r>
                            </m:e>
                          </m:d>
                        </m:e>
                        <m:sub>
                          <m:r>
                            <a:rPr lang="en-US" sz="2200" i="1" dirty="0">
                              <a:latin typeface="Cambria Math" charset="0"/>
                            </a:rPr>
                            <m:t>𝜌</m:t>
                          </m:r>
                        </m:sub>
                      </m:sSub>
                      <m:r>
                        <a:rPr lang="en-US" sz="2200" i="1" dirty="0">
                          <a:latin typeface="Cambria Math" charset="0"/>
                        </a:rPr>
                        <m:t>≔</m:t>
                      </m:r>
                      <m:func>
                        <m:funcPr>
                          <m:ctrlPr>
                            <a:rPr lang="en-US" sz="2200" b="0" i="1" dirty="0" smtClean="0">
                              <a:latin typeface="Cambria Math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200" b="0" i="1" dirty="0" smtClean="0">
                                  <a:latin typeface="Cambria Math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200" b="0" i="0" dirty="0" smtClean="0">
                                  <a:latin typeface="Cambria Math" charset="0"/>
                                </a:rPr>
                                <m:t>sup</m:t>
                              </m:r>
                            </m:e>
                            <m:lim>
                              <m:acc>
                                <m:accPr>
                                  <m:chr m:val="̃"/>
                                  <m:ctrlPr>
                                    <a:rPr lang="en-US" sz="2200" i="1" dirty="0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200" i="1" dirty="0">
                                      <a:latin typeface="Cambria Math" charset="0"/>
                                    </a:rPr>
                                    <m:t>𝜌</m:t>
                                  </m:r>
                                </m:e>
                              </m:acc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sz="2200" i="1" dirty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i="1" dirty="0">
                                  <a:latin typeface="Cambria Math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200" i="1" dirty="0">
                                  <a:latin typeface="Cambria Math" charset="0"/>
                                </a:rPr>
                                <m:t>𝑚𝑖𝑛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200" i="1" dirty="0">
                                  <a:latin typeface="Cambria Math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ctrlPr>
                                    <a:rPr lang="en-US" sz="2200" i="1" dirty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i="1" dirty="0">
                                      <a:latin typeface="Cambria Math" charset="0"/>
                                    </a:rPr>
                                    <m:t>𝐴</m:t>
                                  </m:r>
                                </m:e>
                                <m:e>
                                  <m:r>
                                    <a:rPr lang="en-US" sz="2200" i="1" dirty="0">
                                      <a:latin typeface="Cambria Math" charset="0"/>
                                    </a:rPr>
                                    <m:t>𝐵</m:t>
                                  </m:r>
                                </m:e>
                              </m:d>
                            </m:e>
                            <m:sub>
                              <m:acc>
                                <m:accPr>
                                  <m:chr m:val="̃"/>
                                  <m:ctrlPr>
                                    <a:rPr lang="en-US" sz="2200" b="0" i="1" dirty="0" smtClean="0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200" b="0" i="1" dirty="0" smtClean="0">
                                      <a:latin typeface="Cambria Math" charset="0"/>
                                    </a:rPr>
                                    <m:t>𝜌</m:t>
                                  </m:r>
                                </m:e>
                              </m:acc>
                            </m:sub>
                          </m:sSub>
                        </m:e>
                      </m:func>
                    </m:oMath>
                  </m:oMathPara>
                </a14:m>
                <a:endParaRPr lang="en-US" sz="2200" dirty="0" smtClean="0"/>
              </a:p>
              <a:p>
                <a:endParaRPr lang="en-US" sz="2200" dirty="0" smtClean="0"/>
              </a:p>
              <a:p>
                <a:r>
                  <a:rPr lang="en-US" sz="2200" dirty="0"/>
                  <a:t>w</a:t>
                </a:r>
                <a:r>
                  <a:rPr lang="en-US" sz="2200" dirty="0" smtClean="0"/>
                  <a:t>here the optimization is over states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200" b="0" i="1" dirty="0" smtClean="0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sz="2200" b="0" i="1" dirty="0" smtClean="0">
                            <a:latin typeface="Cambria Math" charset="0"/>
                          </a:rPr>
                          <m:t>𝜌</m:t>
                        </m:r>
                      </m:e>
                    </m:acc>
                  </m:oMath>
                </a14:m>
                <a:r>
                  <a:rPr lang="en-US" sz="2200" dirty="0" smtClean="0"/>
                  <a:t> which are </a:t>
                </a:r>
                <a14:m>
                  <m:oMath xmlns:m="http://schemas.openxmlformats.org/officeDocument/2006/math">
                    <m:r>
                      <a:rPr lang="en-US" sz="2200" i="1" dirty="0" smtClean="0">
                        <a:latin typeface="Cambria Math" charset="0"/>
                      </a:rPr>
                      <m:t>𝜖</m:t>
                    </m:r>
                  </m:oMath>
                </a14:m>
                <a:r>
                  <a:rPr lang="en-US" sz="2200" dirty="0" smtClean="0"/>
                  <a:t> close to </a:t>
                </a:r>
                <a14:m>
                  <m:oMath xmlns:m="http://schemas.openxmlformats.org/officeDocument/2006/math">
                    <m:r>
                      <a:rPr lang="en-US" sz="2200" i="1" dirty="0" smtClean="0">
                        <a:latin typeface="Cambria Math" charset="0"/>
                      </a:rPr>
                      <m:t>𝜌</m:t>
                    </m:r>
                  </m:oMath>
                </a14:m>
                <a:r>
                  <a:rPr lang="en-US" sz="2200" dirty="0" smtClean="0"/>
                  <a:t> (in purified distance). </a:t>
                </a:r>
              </a:p>
              <a:p>
                <a:endParaRPr lang="en-US" sz="2200" dirty="0" smtClean="0"/>
              </a:p>
              <a:p>
                <a:r>
                  <a:rPr lang="en-US" sz="2200" dirty="0" smtClean="0"/>
                  <a:t>The smooth min-entropy characterizes the amount of randomness one can extract from a state when part of it is correlated with a register held by the adversary. </a:t>
                </a:r>
                <a:endParaRPr lang="en-US" sz="2200" dirty="0"/>
              </a:p>
              <a:p>
                <a:endParaRPr lang="en-US" sz="22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569995"/>
                <a:ext cx="10515600" cy="5064848"/>
              </a:xfrm>
              <a:prstGeom prst="rect">
                <a:avLst/>
              </a:prstGeom>
              <a:blipFill rotWithShape="0">
                <a:blip r:embed="rId2"/>
                <a:stretch>
                  <a:fillRect l="-754" t="-843" r="-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37123-6D8C-8B4C-A1EE-4BA17BE8C320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17845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9749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Smooth min-entropy</a:t>
            </a:r>
            <a:endParaRPr lang="en-US" sz="4000" dirty="0">
              <a:solidFill>
                <a:schemeClr val="accent1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838200" y="1569995"/>
                <a:ext cx="10515600" cy="45651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b="1" dirty="0" smtClean="0"/>
                  <a:t>Leftover hashing lemma: </a:t>
                </a:r>
                <a:r>
                  <a:rPr lang="en-US" sz="2200" dirty="0" smtClean="0"/>
                  <a:t>For a set of two universal hash function </a:t>
                </a:r>
                <a14:m>
                  <m:oMath xmlns:m="http://schemas.openxmlformats.org/officeDocument/2006/math">
                    <m:r>
                      <a:rPr lang="en-US" sz="22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ℱ</m:t>
                    </m:r>
                  </m:oMath>
                </a14:m>
                <a:r>
                  <a:rPr lang="en-US" sz="2200" dirty="0" smtClean="0"/>
                  <a:t> from </a:t>
                </a:r>
                <a14:m>
                  <m:oMath xmlns:m="http://schemas.openxmlformats.org/officeDocument/2006/math">
                    <m:r>
                      <a:rPr lang="en-US" sz="2200" i="1" dirty="0" smtClean="0">
                        <a:latin typeface="Cambria Math" charset="0"/>
                      </a:rPr>
                      <m:t>𝐴</m:t>
                    </m:r>
                  </m:oMath>
                </a14:m>
                <a:r>
                  <a:rPr lang="en-US" sz="2200" dirty="0" smtClean="0"/>
                  <a:t> </a:t>
                </a:r>
                <a:r>
                  <a:rPr lang="en-US" sz="2200" dirty="0"/>
                  <a:t>to </a:t>
                </a:r>
                <a14:m>
                  <m:oMath xmlns:m="http://schemas.openxmlformats.org/officeDocument/2006/math">
                    <m:r>
                      <a:rPr lang="en-US" sz="2200" i="1" dirty="0" smtClean="0">
                        <a:latin typeface="Cambria Math" charset="0"/>
                      </a:rPr>
                      <m:t>𝑍</m:t>
                    </m:r>
                  </m:oMath>
                </a14:m>
                <a:r>
                  <a:rPr lang="en-US" sz="2200" dirty="0" smtClean="0"/>
                  <a:t> </a:t>
                </a:r>
                <a:r>
                  <a:rPr lang="en-US" sz="2200" dirty="0"/>
                  <a:t>and a classical- quantum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i="1" dirty="0" smtClean="0">
                            <a:latin typeface="Cambria Math" charset="0"/>
                          </a:rPr>
                          <m:t>𝜌</m:t>
                        </m:r>
                      </m:e>
                      <m:sub>
                        <m:r>
                          <a:rPr lang="en-US" sz="2200" b="0" i="1" dirty="0" smtClean="0">
                            <a:latin typeface="Cambria Math" charset="0"/>
                          </a:rPr>
                          <m:t>𝐴𝐸</m:t>
                        </m:r>
                      </m:sub>
                    </m:sSub>
                    <m:r>
                      <a:rPr lang="en-US" sz="2200" i="1" dirty="0"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2200" i="1" dirty="0" smtClean="0">
                            <a:latin typeface="Cambria Math" charset="0"/>
                          </a:rPr>
                        </m:ctrlPr>
                      </m:naryPr>
                      <m:sub>
                        <m:r>
                          <a:rPr lang="en-US" sz="2200" i="1" dirty="0" err="1">
                            <a:latin typeface="Cambria Math" charset="0"/>
                          </a:rPr>
                          <m:t>𝑎</m:t>
                        </m:r>
                      </m:sub>
                      <m:sup/>
                      <m:e>
                        <m:r>
                          <a:rPr lang="en-US" sz="2200" i="1" dirty="0">
                            <a:latin typeface="Cambria Math" charset="0"/>
                          </a:rPr>
                          <m:t>𝑝</m:t>
                        </m:r>
                        <m:d>
                          <m:dPr>
                            <m:ctrlPr>
                              <a:rPr lang="en-US" sz="2200" i="1" dirty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sz="2200" i="1" dirty="0">
                                <a:latin typeface="Cambria Math" charset="0"/>
                              </a:rPr>
                              <m:t>𝑎</m:t>
                            </m:r>
                          </m:e>
                        </m:d>
                        <m:sSub>
                          <m:sSubPr>
                            <m:ctrlPr>
                              <a:rPr lang="en-US" sz="2200" b="0" i="1" dirty="0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200" b="0" i="1" dirty="0" smtClean="0">
                                <a:latin typeface="Cambria Math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2200" b="0" i="1" dirty="0" smtClean="0">
                                <a:latin typeface="Cambria Math" charset="0"/>
                              </a:rPr>
                              <m:t>𝑎𝑎</m:t>
                            </m:r>
                          </m:sub>
                        </m:sSub>
                        <m:r>
                          <a:rPr lang="en-US" sz="2200" i="1" dirty="0" smtClean="0">
                            <a:latin typeface="Cambria Math" charset="0"/>
                          </a:rPr>
                          <m:t>⊗</m:t>
                        </m:r>
                        <m:sSubSup>
                          <m:sSubSupPr>
                            <m:ctrlPr>
                              <a:rPr lang="en-US" sz="2200" i="1" dirty="0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2200" i="1" dirty="0" smtClean="0">
                                <a:latin typeface="Cambria Math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sz="2200" b="0" i="1" dirty="0" smtClean="0">
                                <a:latin typeface="Cambria Math" charset="0"/>
                              </a:rPr>
                              <m:t>𝐸</m:t>
                            </m:r>
                          </m:sub>
                          <m:sup>
                            <m:r>
                              <a:rPr lang="en-US" sz="2200" b="0" i="1" dirty="0" smtClean="0">
                                <a:latin typeface="Cambria Math" charset="0"/>
                              </a:rPr>
                              <m:t>(</m:t>
                            </m:r>
                            <m:r>
                              <a:rPr lang="en-US" sz="2200" b="0" i="1" dirty="0" smtClean="0">
                                <a:latin typeface="Cambria Math" charset="0"/>
                              </a:rPr>
                              <m:t>𝑎</m:t>
                            </m:r>
                            <m:r>
                              <a:rPr lang="en-US" sz="2200" b="0" i="1" dirty="0" smtClean="0">
                                <a:latin typeface="Cambria Math" charset="0"/>
                              </a:rPr>
                              <m:t>)</m:t>
                            </m:r>
                          </m:sup>
                        </m:sSubSup>
                        <m:r>
                          <m:rPr>
                            <m:nor/>
                          </m:rPr>
                          <a:rPr lang="en-US" sz="2200" dirty="0"/>
                          <m:t> </m:t>
                        </m:r>
                      </m:e>
                    </m:nary>
                  </m:oMath>
                </a14:m>
                <a:r>
                  <a:rPr lang="en-US" sz="2200" dirty="0" smtClean="0"/>
                  <a:t>, </a:t>
                </a:r>
                <a:r>
                  <a:rPr lang="en-US" sz="2200" dirty="0"/>
                  <a:t>the state produced by applying a random hash function from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charset="0"/>
                        <a:ea typeface="Cambria Math" charset="0"/>
                        <a:cs typeface="Cambria Math" charset="0"/>
                      </a:rPr>
                      <m:t>ℱ</m:t>
                    </m:r>
                    <m:r>
                      <a:rPr lang="en-US" sz="2200" i="1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sz="2200" dirty="0"/>
                  <a:t>to register </a:t>
                </a:r>
                <a14:m>
                  <m:oMath xmlns:m="http://schemas.openxmlformats.org/officeDocument/2006/math">
                    <m:r>
                      <a:rPr lang="en-US" sz="2200" i="1" dirty="0">
                        <a:latin typeface="Cambria Math" charset="0"/>
                      </a:rPr>
                      <m:t>𝐴</m:t>
                    </m:r>
                    <m:r>
                      <a:rPr lang="en-US" sz="2200" i="1" dirty="0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2200" dirty="0" smtClean="0"/>
                  <a:t> to  </a:t>
                </a:r>
                <a:r>
                  <a:rPr lang="en-US" sz="2200" dirty="0"/>
                  <a:t>produce the output register </a:t>
                </a:r>
                <a14:m>
                  <m:oMath xmlns:m="http://schemas.openxmlformats.org/officeDocument/2006/math">
                    <m:r>
                      <a:rPr lang="en-US" sz="2200" i="1" dirty="0">
                        <a:latin typeface="Cambria Math" charset="0"/>
                      </a:rPr>
                      <m:t>𝑍</m:t>
                    </m:r>
                  </m:oMath>
                </a14:m>
                <a:r>
                  <a:rPr lang="en-US" sz="2200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i="1" dirty="0">
                            <a:latin typeface="Cambria Math" charset="0"/>
                          </a:rPr>
                          <m:t>𝜌</m:t>
                        </m:r>
                      </m:e>
                      <m:sub>
                        <m:r>
                          <a:rPr lang="en-US" sz="2200" i="1" dirty="0">
                            <a:latin typeface="Cambria Math" charset="0"/>
                          </a:rPr>
                          <m:t>𝑍𝐸𝐹</m:t>
                        </m:r>
                      </m:sub>
                    </m:sSub>
                  </m:oMath>
                </a14:m>
                <a:r>
                  <a:rPr lang="en-US" sz="2200" dirty="0" smtClean="0"/>
                  <a:t> satisfies</a:t>
                </a:r>
              </a:p>
              <a:p>
                <a:endParaRPr lang="en-US" sz="22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 dirty="0">
                          <a:latin typeface="Cambria Math" charset="0"/>
                        </a:rPr>
                        <m:t> </m:t>
                      </m:r>
                      <m:f>
                        <m:fPr>
                          <m:ctrlPr>
                            <a:rPr lang="bg-BG" sz="2200" i="1" dirty="0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200" b="0" i="1" dirty="0" smtClean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200" b="0" i="1" dirty="0" smtClean="0">
                              <a:latin typeface="Cambria Math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US" sz="22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200" i="1" dirty="0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200" i="1" dirty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 dirty="0" smtClean="0">
                                      <a:latin typeface="Cambria Math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en-US" sz="2200" b="0" i="1" dirty="0" smtClean="0">
                                      <a:latin typeface="Cambria Math" charset="0"/>
                                    </a:rPr>
                                    <m:t>𝑍𝐸𝐹</m:t>
                                  </m:r>
                                </m:sub>
                              </m:sSub>
                              <m:r>
                                <a:rPr lang="en-US" sz="2200" i="1" dirty="0">
                                  <a:latin typeface="Cambria Math" charset="0"/>
                                </a:rPr>
                                <m:t> −</m:t>
                              </m:r>
                              <m:sSub>
                                <m:sSubPr>
                                  <m:ctrlPr>
                                    <a:rPr lang="en-US" sz="2200" i="1" dirty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 dirty="0" smtClean="0">
                                      <a:latin typeface="Cambria Math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en-US" sz="2200" b="0" i="1" dirty="0" smtClean="0">
                                      <a:latin typeface="Cambria Math" charset="0"/>
                                    </a:rPr>
                                    <m:t>𝑍</m:t>
                                  </m:r>
                                </m:sub>
                              </m:sSub>
                              <m:r>
                                <a:rPr lang="en-US" sz="2200" i="1" dirty="0" smtClean="0">
                                  <a:latin typeface="Cambria Math" charset="0"/>
                                </a:rPr>
                                <m:t>⊗</m:t>
                              </m:r>
                              <m:sSub>
                                <m:sSubPr>
                                  <m:ctrlPr>
                                    <a:rPr lang="en-US" sz="2200" i="1" dirty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 dirty="0" smtClean="0">
                                      <a:latin typeface="Cambria Math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en-US" sz="2200" b="0" i="1" dirty="0" smtClean="0">
                                      <a:latin typeface="Cambria Math" charset="0"/>
                                    </a:rPr>
                                    <m:t>𝐸𝐹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sz="2200" b="0" i="1" dirty="0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sz="2200" i="1" dirty="0" smtClean="0">
                          <a:latin typeface="Cambria Math" charset="0"/>
                        </a:rPr>
                        <m:t>≤</m:t>
                      </m:r>
                      <m:r>
                        <a:rPr lang="en-US" sz="2200" i="1" dirty="0">
                          <a:latin typeface="Cambria Math" charset="0"/>
                        </a:rPr>
                        <m:t> 2</m:t>
                      </m:r>
                      <m:r>
                        <a:rPr lang="en-US" sz="2200" i="1" dirty="0" smtClean="0">
                          <a:latin typeface="Cambria Math" charset="0"/>
                        </a:rPr>
                        <m:t>𝜖</m:t>
                      </m:r>
                      <m:r>
                        <a:rPr lang="en-US" sz="2200" i="1" dirty="0">
                          <a:latin typeface="Cambria Math" charset="0"/>
                        </a:rPr>
                        <m:t>+ </m:t>
                      </m:r>
                      <m:sSup>
                        <m:sSupPr>
                          <m:ctrlPr>
                            <a:rPr lang="en-US" sz="2200" i="1" dirty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200" i="1" dirty="0">
                              <a:latin typeface="Cambria Math" charset="0"/>
                            </a:rPr>
                            <m:t>2</m:t>
                          </m:r>
                        </m:e>
                        <m:sup>
                          <m:f>
                            <m:fPr>
                              <m:ctrlPr>
                                <a:rPr lang="bg-BG" sz="2200" i="1" dirty="0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sz="2200" i="1" dirty="0">
                                  <a:latin typeface="Cambria Math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200" i="1" dirty="0">
                                  <a:latin typeface="Cambria Math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2200" i="1" dirty="0">
                              <a:latin typeface="Cambria Math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sz="2200" i="1" dirty="0">
                              <a:latin typeface="Cambria Math" charset="0"/>
                            </a:rPr>
                            <m:t>log</m:t>
                          </m:r>
                          <m:r>
                            <a:rPr lang="en-US" sz="2200" i="1" dirty="0">
                              <a:latin typeface="Cambria Math" charset="0"/>
                            </a:rPr>
                            <m:t> |</m:t>
                          </m:r>
                          <m:r>
                            <a:rPr lang="en-US" sz="2200" i="1" dirty="0">
                              <a:latin typeface="Cambria Math" charset="0"/>
                            </a:rPr>
                            <m:t>𝑍</m:t>
                          </m:r>
                          <m:r>
                            <a:rPr lang="en-US" sz="2200" i="1" dirty="0">
                              <a:latin typeface="Cambria Math" charset="0"/>
                            </a:rPr>
                            <m:t>| − </m:t>
                          </m:r>
                          <m:sSubSup>
                            <m:sSubSupPr>
                              <m:ctrlPr>
                                <a:rPr lang="en-US" sz="2200" i="1" dirty="0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200" i="1" dirty="0">
                                  <a:latin typeface="Cambria Math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200" i="1" dirty="0">
                                  <a:latin typeface="Cambria Math" charset="0"/>
                                </a:rPr>
                                <m:t>𝑚𝑖𝑛</m:t>
                              </m:r>
                            </m:sub>
                            <m:sup>
                              <m:r>
                                <a:rPr lang="en-US" sz="2200" i="1" dirty="0">
                                  <a:latin typeface="Cambria Math" charset="0"/>
                                </a:rPr>
                                <m:t>𝜖</m:t>
                              </m:r>
                            </m:sup>
                          </m:sSubSup>
                          <m:r>
                            <a:rPr lang="en-US" sz="2200" i="1" dirty="0">
                              <a:latin typeface="Cambria Math" charset="0"/>
                            </a:rPr>
                            <m:t> (</m:t>
                          </m:r>
                          <m:r>
                            <a:rPr lang="en-US" sz="2200" i="1" dirty="0">
                              <a:latin typeface="Cambria Math" charset="0"/>
                            </a:rPr>
                            <m:t>𝐴</m:t>
                          </m:r>
                          <m:r>
                            <a:rPr lang="en-US" sz="2200" i="1" dirty="0">
                              <a:latin typeface="Cambria Math" charset="0"/>
                            </a:rPr>
                            <m:t>|</m:t>
                          </m:r>
                          <m:r>
                            <a:rPr lang="en-US" sz="2200" i="1" dirty="0">
                              <a:latin typeface="Cambria Math" charset="0"/>
                            </a:rPr>
                            <m:t>𝐸</m:t>
                          </m:r>
                          <m:r>
                            <a:rPr lang="en-US" sz="2200" i="1" dirty="0">
                              <a:latin typeface="Cambria Math" charset="0"/>
                            </a:rPr>
                            <m:t>))</m:t>
                          </m:r>
                        </m:sup>
                      </m:sSup>
                      <m:r>
                        <a:rPr lang="en-US" sz="2200" i="1" dirty="0">
                          <a:latin typeface="Cambria Math" charset="0"/>
                        </a:rPr>
                        <m:t> </m:t>
                      </m:r>
                    </m:oMath>
                  </m:oMathPara>
                </a14:m>
                <a:endParaRPr lang="en-US" sz="2200" dirty="0" smtClean="0"/>
              </a:p>
              <a:p>
                <a:endParaRPr lang="en-US" sz="2200" dirty="0" smtClean="0"/>
              </a:p>
              <a:p>
                <a:r>
                  <a:rPr lang="en-US" sz="2200" dirty="0" smtClean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i="1" dirty="0">
                            <a:latin typeface="Cambria Math" charset="0"/>
                          </a:rPr>
                          <m:t>𝜏</m:t>
                        </m:r>
                      </m:e>
                      <m:sub>
                        <m:r>
                          <a:rPr lang="en-US" sz="2200" i="1" dirty="0">
                            <a:latin typeface="Cambria Math" charset="0"/>
                          </a:rPr>
                          <m:t>𝑍</m:t>
                        </m:r>
                      </m:sub>
                    </m:sSub>
                    <m:r>
                      <a:rPr lang="en-US" sz="2200" i="1" dirty="0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2200" dirty="0"/>
                  <a:t>is the completely mixed state on </a:t>
                </a:r>
                <a:r>
                  <a:rPr lang="en-US" sz="2200" dirty="0" smtClean="0"/>
                  <a:t>register </a:t>
                </a:r>
                <a14:m>
                  <m:oMath xmlns:m="http://schemas.openxmlformats.org/officeDocument/2006/math">
                    <m:r>
                      <a:rPr lang="en-US" sz="2200" i="1" smtClean="0">
                        <a:latin typeface="Cambria Math" charset="0"/>
                      </a:rPr>
                      <m:t>𝑍</m:t>
                    </m:r>
                    <m:r>
                      <a:rPr lang="en-US" sz="2200" b="0" i="1" smtClean="0">
                        <a:latin typeface="Cambria Math" charset="0"/>
                      </a:rPr>
                      <m:t>.</m:t>
                    </m:r>
                  </m:oMath>
                </a14:m>
                <a:endParaRPr lang="en-US" sz="2200" b="0" dirty="0" smtClean="0"/>
              </a:p>
              <a:p>
                <a:endParaRPr lang="en-US" sz="2200" dirty="0" smtClean="0"/>
              </a:p>
              <a:p>
                <a:r>
                  <a:rPr lang="en-US" sz="2200" dirty="0" smtClean="0"/>
                  <a:t>Roughly says that by applying a random hash function to register </a:t>
                </a:r>
                <a14:m>
                  <m:oMath xmlns:m="http://schemas.openxmlformats.org/officeDocument/2006/math">
                    <m:r>
                      <a:rPr lang="en-US" sz="2200" i="1" dirty="0">
                        <a:latin typeface="Cambria Math" charset="0"/>
                      </a:rPr>
                      <m:t>𝐴</m:t>
                    </m:r>
                  </m:oMath>
                </a14:m>
                <a:r>
                  <a:rPr lang="en-US" sz="2200" dirty="0" smtClean="0"/>
                  <a:t>, one can extract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200" i="1" dirty="0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2200" b="0" i="1" dirty="0" smtClean="0">
                            <a:latin typeface="Cambria Math" charset="0"/>
                          </a:rPr>
                          <m:t>≈</m:t>
                        </m:r>
                        <m:r>
                          <a:rPr lang="en-US" sz="2200" i="1" dirty="0">
                            <a:latin typeface="Cambria Math" charset="0"/>
                          </a:rPr>
                          <m:t>𝐻</m:t>
                        </m:r>
                      </m:e>
                      <m:sub>
                        <m:r>
                          <a:rPr lang="en-US" sz="2200" i="1" dirty="0">
                            <a:latin typeface="Cambria Math" charset="0"/>
                          </a:rPr>
                          <m:t>𝑚𝑖𝑛</m:t>
                        </m:r>
                      </m:sub>
                      <m:sup>
                        <m:r>
                          <a:rPr lang="en-US" sz="2200" i="1" dirty="0">
                            <a:latin typeface="Cambria Math" charset="0"/>
                          </a:rPr>
                          <m:t>𝜖</m:t>
                        </m:r>
                      </m:sup>
                    </m:sSubSup>
                    <m:sSub>
                      <m:sSubPr>
                        <m:ctrlPr>
                          <a:rPr lang="en-US" sz="2200" i="1" dirty="0">
                            <a:latin typeface="Cambria Math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2200" i="1" dirty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sz="2200" i="1" dirty="0">
                                <a:latin typeface="Cambria Math" charset="0"/>
                              </a:rPr>
                              <m:t>𝐴</m:t>
                            </m:r>
                          </m:e>
                          <m:e>
                            <m:r>
                              <a:rPr lang="en-US" sz="2200" b="0" i="1" dirty="0" smtClean="0">
                                <a:latin typeface="Cambria Math" charset="0"/>
                              </a:rPr>
                              <m:t>𝐸</m:t>
                            </m:r>
                          </m:e>
                        </m:d>
                      </m:e>
                      <m:sub>
                        <m:r>
                          <a:rPr lang="en-US" sz="2200" i="1" dirty="0">
                            <a:latin typeface="Cambria Math" charset="0"/>
                          </a:rPr>
                          <m:t>𝜌</m:t>
                        </m:r>
                      </m:sub>
                    </m:sSub>
                  </m:oMath>
                </a14:m>
                <a:r>
                  <a:rPr lang="en-US" sz="2200" dirty="0" smtClean="0"/>
                  <a:t> bits which are random with respect to Eve. </a:t>
                </a:r>
              </a:p>
              <a:p>
                <a:endParaRPr lang="en-US" sz="22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569995"/>
                <a:ext cx="10515600" cy="4565160"/>
              </a:xfrm>
              <a:prstGeom prst="rect">
                <a:avLst/>
              </a:prstGeom>
              <a:blipFill rotWithShape="0">
                <a:blip r:embed="rId2"/>
                <a:stretch>
                  <a:fillRect l="-754" t="-8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37123-6D8C-8B4C-A1EE-4BA17BE8C320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43298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9749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solidFill>
                  <a:schemeClr val="accent1">
                    <a:lumMod val="50000"/>
                  </a:schemeClr>
                </a:solidFill>
              </a:rPr>
              <a:t>Approximate independence: classical case</a:t>
            </a:r>
            <a:endParaRPr lang="en-US" sz="4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37123-6D8C-8B4C-A1EE-4BA17BE8C320}" type="slidenum">
              <a:rPr lang="en-US" smtClean="0"/>
              <a:t>45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838200" y="1569995"/>
                <a:ext cx="10515600" cy="39680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charset="0"/>
                          </a:rPr>
                          <m:t>𝑝</m:t>
                        </m:r>
                      </m:e>
                      <m:sub>
                        <m:sSubSup>
                          <m:sSubSup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2200" b="0" i="1">
                                <a:latin typeface="Cambria Math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200" b="0" i="1"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200" b="0" i="1">
                                <a:latin typeface="Cambria Math" charset="0"/>
                              </a:rPr>
                              <m:t>𝑛</m:t>
                            </m:r>
                          </m:sup>
                        </m:sSubSup>
                        <m:r>
                          <a:rPr lang="en-US" sz="2200" b="0" i="1">
                            <a:latin typeface="Cambria Math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sz="2200" dirty="0" smtClean="0"/>
                  <a:t> is such that for every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charset="0"/>
                      </a:rPr>
                      <m:t>𝑘</m:t>
                    </m:r>
                  </m:oMath>
                </a14:m>
                <a:r>
                  <a:rPr lang="en-US" sz="2200" dirty="0" smtClean="0"/>
                  <a:t>: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charset="0"/>
                      </a:rPr>
                      <m:t>‖</m:t>
                    </m:r>
                    <m:sSub>
                      <m:sSubPr>
                        <m:ctrlPr>
                          <a:rPr lang="en-US" sz="22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charset="0"/>
                          </a:rPr>
                          <m:t>𝑝</m:t>
                        </m:r>
                      </m:e>
                      <m:sub>
                        <m:sSubSup>
                          <m:sSubSup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2200" i="1">
                                <a:latin typeface="Cambria Math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200" i="1"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200" b="0" i="1" smtClean="0">
                                <a:latin typeface="Cambria Math" charset="0"/>
                              </a:rPr>
                              <m:t>𝑘</m:t>
                            </m:r>
                          </m:sup>
                        </m:sSubSup>
                        <m:r>
                          <a:rPr lang="en-US" sz="2200" i="1">
                            <a:latin typeface="Cambria Math" charset="0"/>
                          </a:rPr>
                          <m:t>𝐵</m:t>
                        </m:r>
                      </m:sub>
                    </m:sSub>
                    <m:r>
                      <a:rPr lang="en-US" sz="2200" b="0" i="1" smtClean="0">
                        <a:latin typeface="Cambria Math" charset="0"/>
                      </a:rPr>
                      <m:t> −</m:t>
                    </m:r>
                    <m:sSub>
                      <m:sSubPr>
                        <m:ctrlPr>
                          <a:rPr lang="en-US" sz="2200" i="1">
                            <a:latin typeface="Cambria Math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22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 charset="0"/>
                              </a:rPr>
                              <m:t>𝑝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2200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b="0" i="1" smtClean="0">
                                    <a:latin typeface="Cambria Math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2200" b="0" i="1" smtClean="0">
                                    <a:latin typeface="Cambria Math" charset="0"/>
                                  </a:rPr>
                                  <m:t>𝑘</m:t>
                                </m:r>
                              </m:sub>
                            </m:sSub>
                          </m:sub>
                        </m:sSub>
                        <m:r>
                          <a:rPr lang="en-US" sz="2200" b="0" i="1" smtClean="0">
                            <a:latin typeface="Cambria Math" charset="0"/>
                          </a:rPr>
                          <m:t>𝑝</m:t>
                        </m:r>
                      </m:e>
                      <m:sub>
                        <m:sSubSup>
                          <m:sSubSup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2200" i="1">
                                <a:latin typeface="Cambria Math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200" i="1"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200" i="1">
                                <a:latin typeface="Cambria Math" charset="0"/>
                              </a:rPr>
                              <m:t>𝑘</m:t>
                            </m:r>
                            <m:r>
                              <a:rPr lang="en-US" sz="2200" b="0" i="1" smtClean="0">
                                <a:latin typeface="Cambria Math" charset="0"/>
                              </a:rPr>
                              <m:t>−1</m:t>
                            </m:r>
                          </m:sup>
                        </m:sSubSup>
                        <m:r>
                          <a:rPr lang="en-US" sz="2200" i="1">
                            <a:latin typeface="Cambria Math" charset="0"/>
                          </a:rPr>
                          <m:t>𝐵</m:t>
                        </m:r>
                      </m:sub>
                    </m:sSub>
                    <m:sSub>
                      <m:sSubPr>
                        <m:ctrlPr>
                          <a:rPr lang="en-US" sz="2200" b="0" i="1" smtClean="0">
                            <a:latin typeface="Cambria Math" charset="0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‖"/>
                            <m:ctrlPr>
                              <a:rPr lang="en-US" sz="2200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sz="2400">
                                <a:latin typeface="Cambria Math" charset="0"/>
                              </a:rPr>
                              <m:t>​</m:t>
                            </m:r>
                          </m:e>
                        </m:d>
                      </m:e>
                      <m:sub>
                        <m:r>
                          <a:rPr lang="en-US" sz="2200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sz="2200" b="0" i="1" smtClean="0">
                        <a:latin typeface="Cambria Math" charset="0"/>
                      </a:rPr>
                      <m:t>≤</m:t>
                    </m:r>
                    <m:r>
                      <a:rPr lang="en-US" sz="2200" b="0" i="1" smtClean="0">
                        <a:latin typeface="Cambria Math" charset="0"/>
                      </a:rPr>
                      <m:t>𝜖</m:t>
                    </m:r>
                  </m:oMath>
                </a14:m>
                <a:endParaRPr lang="en-US" sz="2200" dirty="0" smtClean="0"/>
              </a:p>
              <a:p>
                <a:endParaRPr lang="en-US" sz="2200" dirty="0" smtClean="0"/>
              </a:p>
              <a:p>
                <a:r>
                  <a:rPr lang="en-US" sz="2200" dirty="0" smtClean="0"/>
                  <a:t>This implies, </a:t>
                </a:r>
              </a:p>
              <a:p>
                <a:endParaRPr lang="en-US" sz="22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2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𝔼</m:t>
                          </m:r>
                        </m:e>
                        <m:sub>
                          <m:sSubSup>
                            <m:sSubSup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200" i="1">
                                  <a:latin typeface="Cambria Math" charset="0"/>
                                </a:rPr>
                                <m:t>𝑘</m:t>
                              </m:r>
                            </m:sup>
                          </m:sSubSup>
                          <m:r>
                            <a:rPr lang="en-US" sz="2200" i="1">
                              <a:latin typeface="Cambria Math" charset="0"/>
                            </a:rPr>
                            <m:t>𝐵</m:t>
                          </m:r>
                          <m:r>
                            <a:rPr lang="en-US" sz="2200" b="0" i="1" smtClean="0">
                              <a:latin typeface="Cambria Math" charset="0"/>
                            </a:rPr>
                            <m:t>~</m:t>
                          </m:r>
                          <m:r>
                            <a:rPr lang="en-US" sz="2200" b="0" i="1" smtClean="0">
                              <a:latin typeface="Cambria Math" charset="0"/>
                            </a:rPr>
                            <m:t>𝑝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sz="2200" i="1">
                              <a:latin typeface="Cambria Math" charset="0"/>
                            </a:rPr>
                            <m:t>‖</m:t>
                          </m:r>
                          <m:sSub>
                            <m:sSub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𝑝</m:t>
                              </m:r>
                            </m:e>
                            <m:sub>
                              <m:sSubSup>
                                <m:sSubSupPr>
                                  <m:ctrlPr>
                                    <a:rPr lang="en-US" sz="2200" i="1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sSub>
                                    <m:sSubPr>
                                      <m:ctrlPr>
                                        <a:rPr lang="en-US" sz="22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|</m:t>
                                  </m:r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𝑘</m:t>
                                  </m:r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−1</m:t>
                                  </m:r>
                                </m:sup>
                              </m:sSubSup>
                              <m:r>
                                <a:rPr lang="en-US" sz="2200" i="1">
                                  <a:latin typeface="Cambria Math" charset="0"/>
                                </a:rPr>
                                <m:t>𝐵</m:t>
                              </m:r>
                            </m:sub>
                          </m:sSub>
                          <m:r>
                            <a:rPr lang="en-US" sz="2200" i="1">
                              <a:latin typeface="Cambria Math" charset="0"/>
                            </a:rPr>
                            <m:t> −</m:t>
                          </m:r>
                          <m:sSub>
                            <m:sSub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𝑝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2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𝑘</m:t>
                                  </m:r>
                                </m:sub>
                              </m:sSub>
                            </m:sub>
                          </m:sSub>
                          <m:sSub>
                            <m:sSub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"/>
                                  <m:endChr m:val="‖"/>
                                  <m:ctrlPr>
                                    <a:rPr lang="en-US" sz="2200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>
                                      <a:latin typeface="Cambria Math" charset="0"/>
                                    </a:rPr>
                                    <m:t>​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sz="2200" i="1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200" i="1">
                          <a:latin typeface="Cambria Math" charset="0"/>
                        </a:rPr>
                        <m:t>≤</m:t>
                      </m:r>
                      <m:r>
                        <a:rPr lang="en-US" sz="2200" i="1">
                          <a:latin typeface="Cambria Math" charset="0"/>
                        </a:rPr>
                        <m:t>𝜖</m:t>
                      </m:r>
                    </m:oMath>
                  </m:oMathPara>
                </a14:m>
                <a:endParaRPr lang="en-US" sz="2200" dirty="0"/>
              </a:p>
              <a:p>
                <a:endParaRPr lang="en-US" sz="2200" dirty="0" smtClean="0"/>
              </a:p>
              <a:p>
                <a:r>
                  <a:rPr lang="en-US" sz="2200" dirty="0" smtClean="0"/>
                  <a:t>The conditional probability of a typical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charset="0"/>
                      </a:rPr>
                      <m:t>(</m:t>
                    </m:r>
                    <m:sSubSup>
                      <m:sSubSupPr>
                        <m:ctrlPr>
                          <a:rPr lang="en-US" sz="2200" b="0" i="1" smtClean="0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2200" b="0" i="1" smtClean="0">
                            <a:latin typeface="Cambria Math" charset="0"/>
                          </a:rPr>
                          <m:t>𝑎</m:t>
                        </m:r>
                      </m:e>
                      <m:sub>
                        <m:r>
                          <a:rPr lang="en-US" sz="2200" b="0" i="1" smtClean="0"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lang="en-US" sz="2200" b="0" i="1" smtClean="0">
                            <a:latin typeface="Cambria Math" charset="0"/>
                          </a:rPr>
                          <m:t>𝑛</m:t>
                        </m:r>
                      </m:sup>
                    </m:sSubSup>
                    <m:r>
                      <a:rPr lang="en-US" sz="2200" b="0" i="1" smtClean="0">
                        <a:latin typeface="Cambria Math" charset="0"/>
                      </a:rPr>
                      <m:t>,</m:t>
                    </m:r>
                    <m:r>
                      <a:rPr lang="en-US" sz="2200" b="0" i="1" smtClean="0">
                        <a:latin typeface="Cambria Math" charset="0"/>
                      </a:rPr>
                      <m:t>𝑏</m:t>
                    </m:r>
                    <m:r>
                      <a:rPr lang="en-US" sz="2200" b="0" i="1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200" dirty="0" smtClean="0"/>
                  <a:t>:</a:t>
                </a:r>
              </a:p>
              <a:p>
                <a:endParaRPr lang="en-US" sz="220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>
                          <a:latin typeface="Cambria Math" charset="0"/>
                        </a:rPr>
                        <m:t>𝑝</m:t>
                      </m:r>
                      <m:d>
                        <m:d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200" i="1">
                                  <a:latin typeface="Cambria Math" charset="0"/>
                                </a:rPr>
                                <m:t>𝑛</m:t>
                              </m:r>
                            </m:sup>
                          </m:sSubSup>
                          <m:r>
                            <a:rPr lang="en-US" sz="2200" i="1">
                              <a:latin typeface="Cambria Math" charset="0"/>
                            </a:rPr>
                            <m:t>|</m:t>
                          </m:r>
                          <m:r>
                            <a:rPr lang="en-US" sz="2200" i="1"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m:rPr>
                          <m:aln/>
                        </m:rPr>
                        <a:rPr lang="en-US" sz="2200" i="1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is-IS" sz="2200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200" i="1">
                              <a:latin typeface="Cambria Math" charset="0"/>
                            </a:rPr>
                            <m:t>𝑘</m:t>
                          </m:r>
                          <m:r>
                            <a:rPr lang="en-US" sz="2200" i="1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200" i="1">
                              <a:latin typeface="Cambria Math" charset="0"/>
                            </a:rPr>
                            <m:t>𝑛</m:t>
                          </m:r>
                        </m:sup>
                        <m:e>
                          <m:r>
                            <a:rPr lang="en-US" sz="2200" i="1">
                              <a:latin typeface="Cambria Math" charset="0"/>
                            </a:rPr>
                            <m:t>𝑝</m:t>
                          </m:r>
                          <m:r>
                            <a:rPr lang="en-US" sz="2200" i="1">
                              <a:latin typeface="Cambria Math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sz="2200" i="1">
                              <a:latin typeface="Cambria Math" charset="0"/>
                            </a:rPr>
                            <m:t>|</m:t>
                          </m:r>
                          <m:sSubSup>
                            <m:sSubSup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200" i="1">
                                  <a:latin typeface="Cambria Math" charset="0"/>
                                </a:rPr>
                                <m:t>𝑘</m:t>
                              </m:r>
                              <m:r>
                                <a:rPr lang="en-US" sz="2200" i="1">
                                  <a:latin typeface="Cambria Math" charset="0"/>
                                </a:rPr>
                                <m:t>−1</m:t>
                              </m:r>
                            </m:sup>
                          </m:sSubSup>
                          <m:r>
                            <a:rPr lang="en-US" sz="2200" i="1">
                              <a:latin typeface="Cambria Math" charset="0"/>
                            </a:rPr>
                            <m:t>𝑏</m:t>
                          </m:r>
                          <m:r>
                            <a:rPr lang="en-US" sz="2200" i="1">
                              <a:latin typeface="Cambria Math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569995"/>
                <a:ext cx="10515600" cy="3968009"/>
              </a:xfrm>
              <a:prstGeom prst="rect">
                <a:avLst/>
              </a:prstGeom>
              <a:blipFill rotWithShape="0">
                <a:blip r:embed="rId2"/>
                <a:stretch>
                  <a:fillRect l="-754" t="-13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ight Brace 9"/>
          <p:cNvSpPr/>
          <p:nvPr/>
        </p:nvSpPr>
        <p:spPr>
          <a:xfrm rot="5400000">
            <a:off x="6797416" y="4459123"/>
            <a:ext cx="408862" cy="1559612"/>
          </a:xfrm>
          <a:prstGeom prst="rightBrac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6072061" y="5433020"/>
                <a:ext cx="2081339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≤</m:t>
                      </m:r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𝜖</m:t>
                      </m:r>
                    </m:oMath>
                  </m:oMathPara>
                </a14:m>
                <a:r>
                  <a:rPr lang="en-US" b="0" dirty="0" smtClean="0">
                    <a:solidFill>
                      <a:srgbClr val="C00000"/>
                    </a:solidFill>
                  </a:rPr>
                  <a:t/>
                </a:r>
                <a:br>
                  <a:rPr lang="en-US" b="0" dirty="0" smtClean="0">
                    <a:solidFill>
                      <a:srgbClr val="C00000"/>
                    </a:solidFill>
                  </a:rPr>
                </a:br>
                <a:r>
                  <a:rPr lang="en-US" b="0" dirty="0" smtClean="0">
                    <a:solidFill>
                      <a:srgbClr val="C00000"/>
                    </a:solidFill>
                  </a:rPr>
                  <a:t>f</a:t>
                </a:r>
                <a:r>
                  <a:rPr lang="en-US" dirty="0" smtClean="0">
                    <a:solidFill>
                      <a:srgbClr val="C00000"/>
                    </a:solidFill>
                  </a:rPr>
                  <a:t>or </a:t>
                </a:r>
                <a:r>
                  <a:rPr lang="en-US" dirty="0">
                    <a:solidFill>
                      <a:srgbClr val="C00000"/>
                    </a:solidFill>
                  </a:rPr>
                  <a:t>most positions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</a:rPr>
                      <m:t>𝑘</m:t>
                    </m:r>
                  </m:oMath>
                </a14:m>
                <a:endParaRPr lang="en-US" dirty="0">
                  <a:solidFill>
                    <a:srgbClr val="C00000"/>
                  </a:solidFill>
                </a:endParaRPr>
              </a:p>
              <a:p>
                <a:endParaRPr lang="en-US" dirty="0" smtClean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2061" y="5433020"/>
                <a:ext cx="2081339" cy="923330"/>
              </a:xfrm>
              <a:prstGeom prst="rect">
                <a:avLst/>
              </a:prstGeom>
              <a:blipFill rotWithShape="0">
                <a:blip r:embed="rId3"/>
                <a:stretch>
                  <a:fillRect l="-23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40399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9749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solidFill>
                  <a:schemeClr val="accent1">
                    <a:lumMod val="50000"/>
                  </a:schemeClr>
                </a:solidFill>
              </a:rPr>
              <a:t>Approximate independence: classical case</a:t>
            </a:r>
            <a:endParaRPr lang="en-US" sz="4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37123-6D8C-8B4C-A1EE-4BA17BE8C320}" type="slidenum">
              <a:rPr lang="en-US" smtClean="0"/>
              <a:t>46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838200" y="1569995"/>
                <a:ext cx="10515600" cy="37071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charset="0"/>
                          </a:rPr>
                          <m:t>𝑝</m:t>
                        </m:r>
                      </m:e>
                      <m:sub>
                        <m:sSubSup>
                          <m:sSubSup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2200" b="0" i="1">
                                <a:latin typeface="Cambria Math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200" b="0" i="1"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200" b="0" i="1">
                                <a:latin typeface="Cambria Math" charset="0"/>
                              </a:rPr>
                              <m:t>𝑛</m:t>
                            </m:r>
                          </m:sup>
                        </m:sSubSup>
                        <m:r>
                          <a:rPr lang="en-US" sz="2200" b="0" i="1">
                            <a:latin typeface="Cambria Math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sz="2200" dirty="0" smtClean="0"/>
                  <a:t> is such that for every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charset="0"/>
                      </a:rPr>
                      <m:t>𝑘</m:t>
                    </m:r>
                  </m:oMath>
                </a14:m>
                <a:r>
                  <a:rPr lang="en-US" sz="2200" dirty="0" smtClean="0"/>
                  <a:t>: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charset="0"/>
                      </a:rPr>
                      <m:t>‖</m:t>
                    </m:r>
                    <m:sSub>
                      <m:sSubPr>
                        <m:ctrlPr>
                          <a:rPr lang="en-US" sz="22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charset="0"/>
                          </a:rPr>
                          <m:t>𝑝</m:t>
                        </m:r>
                      </m:e>
                      <m:sub>
                        <m:sSubSup>
                          <m:sSubSup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2200" i="1">
                                <a:latin typeface="Cambria Math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200" i="1"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200" b="0" i="1" smtClean="0">
                                <a:latin typeface="Cambria Math" charset="0"/>
                              </a:rPr>
                              <m:t>𝑘</m:t>
                            </m:r>
                          </m:sup>
                        </m:sSubSup>
                        <m:r>
                          <a:rPr lang="en-US" sz="2200" i="1">
                            <a:latin typeface="Cambria Math" charset="0"/>
                          </a:rPr>
                          <m:t>𝐵</m:t>
                        </m:r>
                      </m:sub>
                    </m:sSub>
                    <m:r>
                      <a:rPr lang="en-US" sz="2200" b="0" i="1" smtClean="0">
                        <a:latin typeface="Cambria Math" charset="0"/>
                      </a:rPr>
                      <m:t> −</m:t>
                    </m:r>
                    <m:sSub>
                      <m:sSubPr>
                        <m:ctrlPr>
                          <a:rPr lang="en-US" sz="2200" i="1">
                            <a:latin typeface="Cambria Math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22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 charset="0"/>
                              </a:rPr>
                              <m:t>𝑝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2200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b="0" i="1" smtClean="0">
                                    <a:latin typeface="Cambria Math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2200" b="0" i="1" smtClean="0">
                                    <a:latin typeface="Cambria Math" charset="0"/>
                                  </a:rPr>
                                  <m:t>𝑘</m:t>
                                </m:r>
                              </m:sub>
                            </m:sSub>
                          </m:sub>
                        </m:sSub>
                        <m:r>
                          <a:rPr lang="en-US" sz="2200" b="0" i="1" smtClean="0">
                            <a:latin typeface="Cambria Math" charset="0"/>
                          </a:rPr>
                          <m:t>𝑝</m:t>
                        </m:r>
                      </m:e>
                      <m:sub>
                        <m:sSubSup>
                          <m:sSubSup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2200" i="1">
                                <a:latin typeface="Cambria Math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200" i="1"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200" i="1">
                                <a:latin typeface="Cambria Math" charset="0"/>
                              </a:rPr>
                              <m:t>𝑘</m:t>
                            </m:r>
                            <m:r>
                              <a:rPr lang="en-US" sz="2200" b="0" i="1" smtClean="0">
                                <a:latin typeface="Cambria Math" charset="0"/>
                              </a:rPr>
                              <m:t>−1</m:t>
                            </m:r>
                          </m:sup>
                        </m:sSubSup>
                        <m:r>
                          <a:rPr lang="en-US" sz="2200" i="1">
                            <a:latin typeface="Cambria Math" charset="0"/>
                          </a:rPr>
                          <m:t>𝐵</m:t>
                        </m:r>
                      </m:sub>
                    </m:sSub>
                    <m:sSub>
                      <m:sSubPr>
                        <m:ctrlPr>
                          <a:rPr lang="en-US" sz="2200" b="0" i="1" smtClean="0">
                            <a:latin typeface="Cambria Math" charset="0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‖"/>
                            <m:ctrlPr>
                              <a:rPr lang="en-US" sz="2200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sz="2400">
                                <a:latin typeface="Cambria Math" charset="0"/>
                              </a:rPr>
                              <m:t>​</m:t>
                            </m:r>
                          </m:e>
                        </m:d>
                      </m:e>
                      <m:sub>
                        <m:r>
                          <a:rPr lang="en-US" sz="2200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sz="2200" b="0" i="1" smtClean="0">
                        <a:latin typeface="Cambria Math" charset="0"/>
                      </a:rPr>
                      <m:t>≤</m:t>
                    </m:r>
                    <m:r>
                      <a:rPr lang="en-US" sz="2200" b="0" i="1" smtClean="0">
                        <a:latin typeface="Cambria Math" charset="0"/>
                      </a:rPr>
                      <m:t>𝜖</m:t>
                    </m:r>
                  </m:oMath>
                </a14:m>
                <a:endParaRPr lang="en-US" sz="2200" dirty="0" smtClean="0"/>
              </a:p>
              <a:p>
                <a:endParaRPr lang="en-US" sz="2200" dirty="0" smtClean="0"/>
              </a:p>
              <a:p>
                <a:r>
                  <a:rPr lang="en-US" sz="2200" dirty="0" smtClean="0"/>
                  <a:t>This implies, </a:t>
                </a:r>
              </a:p>
              <a:p>
                <a:endParaRPr lang="en-US" sz="22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2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𝔼</m:t>
                          </m:r>
                        </m:e>
                        <m:sub>
                          <m:sSubSup>
                            <m:sSubSup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200" i="1">
                                  <a:latin typeface="Cambria Math" charset="0"/>
                                </a:rPr>
                                <m:t>𝑘</m:t>
                              </m:r>
                            </m:sup>
                          </m:sSubSup>
                          <m:r>
                            <a:rPr lang="en-US" sz="2200" i="1">
                              <a:latin typeface="Cambria Math" charset="0"/>
                            </a:rPr>
                            <m:t>𝐵</m:t>
                          </m:r>
                          <m:r>
                            <a:rPr lang="en-US" sz="2200" b="0" i="1" smtClean="0">
                              <a:latin typeface="Cambria Math" charset="0"/>
                            </a:rPr>
                            <m:t>~</m:t>
                          </m:r>
                          <m:r>
                            <a:rPr lang="en-US" sz="2200" b="0" i="1" smtClean="0">
                              <a:latin typeface="Cambria Math" charset="0"/>
                            </a:rPr>
                            <m:t>𝑝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sz="2200" i="1">
                              <a:latin typeface="Cambria Math" charset="0"/>
                            </a:rPr>
                            <m:t>‖</m:t>
                          </m:r>
                          <m:sSub>
                            <m:sSub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𝑝</m:t>
                              </m:r>
                            </m:e>
                            <m:sub>
                              <m:sSubSup>
                                <m:sSubSupPr>
                                  <m:ctrlPr>
                                    <a:rPr lang="en-US" sz="2200" i="1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sSub>
                                    <m:sSubPr>
                                      <m:ctrlPr>
                                        <a:rPr lang="en-US" sz="22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|</m:t>
                                  </m:r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𝑘</m:t>
                                  </m:r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−1</m:t>
                                  </m:r>
                                </m:sup>
                              </m:sSubSup>
                              <m:r>
                                <a:rPr lang="en-US" sz="2200" i="1">
                                  <a:latin typeface="Cambria Math" charset="0"/>
                                </a:rPr>
                                <m:t>𝐵</m:t>
                              </m:r>
                            </m:sub>
                          </m:sSub>
                          <m:r>
                            <a:rPr lang="en-US" sz="2200" i="1">
                              <a:latin typeface="Cambria Math" charset="0"/>
                            </a:rPr>
                            <m:t> −</m:t>
                          </m:r>
                          <m:sSub>
                            <m:sSub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𝑝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2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𝑘</m:t>
                                  </m:r>
                                </m:sub>
                              </m:sSub>
                            </m:sub>
                          </m:sSub>
                          <m:sSub>
                            <m:sSub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"/>
                                  <m:endChr m:val="‖"/>
                                  <m:ctrlPr>
                                    <a:rPr lang="en-US" sz="2200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>
                                      <a:latin typeface="Cambria Math" charset="0"/>
                                    </a:rPr>
                                    <m:t>​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sz="2200" i="1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200" i="1">
                          <a:latin typeface="Cambria Math" charset="0"/>
                        </a:rPr>
                        <m:t>≤</m:t>
                      </m:r>
                      <m:r>
                        <a:rPr lang="en-US" sz="2200" i="1">
                          <a:latin typeface="Cambria Math" charset="0"/>
                        </a:rPr>
                        <m:t>𝜖</m:t>
                      </m:r>
                    </m:oMath>
                  </m:oMathPara>
                </a14:m>
                <a:endParaRPr lang="en-US" sz="2200" dirty="0"/>
              </a:p>
              <a:p>
                <a:endParaRPr lang="en-US" sz="2200" dirty="0" smtClean="0"/>
              </a:p>
              <a:p>
                <a:r>
                  <a:rPr lang="en-US" sz="2200" dirty="0" smtClean="0"/>
                  <a:t>The conditional probability of a typical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charset="0"/>
                      </a:rPr>
                      <m:t>(</m:t>
                    </m:r>
                    <m:sSubSup>
                      <m:sSubSupPr>
                        <m:ctrlPr>
                          <a:rPr lang="en-US" sz="2200" b="0" i="1" smtClean="0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2200" b="0" i="1" smtClean="0">
                            <a:latin typeface="Cambria Math" charset="0"/>
                          </a:rPr>
                          <m:t>𝑎</m:t>
                        </m:r>
                      </m:e>
                      <m:sub>
                        <m:r>
                          <a:rPr lang="en-US" sz="2200" b="0" i="1" smtClean="0"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lang="en-US" sz="2200" b="0" i="1" smtClean="0">
                            <a:latin typeface="Cambria Math" charset="0"/>
                          </a:rPr>
                          <m:t>𝑛</m:t>
                        </m:r>
                      </m:sup>
                    </m:sSubSup>
                    <m:r>
                      <a:rPr lang="en-US" sz="2200" b="0" i="1" smtClean="0">
                        <a:latin typeface="Cambria Math" charset="0"/>
                      </a:rPr>
                      <m:t>,</m:t>
                    </m:r>
                    <m:r>
                      <a:rPr lang="en-US" sz="2200" b="0" i="1" smtClean="0">
                        <a:latin typeface="Cambria Math" charset="0"/>
                      </a:rPr>
                      <m:t>𝑏</m:t>
                    </m:r>
                    <m:r>
                      <a:rPr lang="en-US" sz="2200" b="0" i="1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200" dirty="0" smtClean="0"/>
                  <a:t>:</a:t>
                </a:r>
              </a:p>
              <a:p>
                <a:endParaRPr lang="en-US" sz="220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>
                          <a:latin typeface="Cambria Math" charset="0"/>
                        </a:rPr>
                        <m:t>𝑝</m:t>
                      </m:r>
                      <m:d>
                        <m:d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200" i="1">
                                  <a:latin typeface="Cambria Math" charset="0"/>
                                </a:rPr>
                                <m:t>𝑛</m:t>
                              </m:r>
                            </m:sup>
                          </m:sSubSup>
                          <m:r>
                            <a:rPr lang="en-US" sz="2200" i="1">
                              <a:latin typeface="Cambria Math" charset="0"/>
                            </a:rPr>
                            <m:t>|</m:t>
                          </m:r>
                          <m:r>
                            <a:rPr lang="en-US" sz="2200" i="1"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200" b="0" i="1" smtClean="0">
                          <a:latin typeface="Cambria Math" charset="0"/>
                        </a:rPr>
                        <m:t>≤</m:t>
                      </m:r>
                      <m:sSup>
                        <m:sSupPr>
                          <m:ctrlPr>
                            <a:rPr lang="en-US" sz="2200" b="0" i="1" smtClean="0">
                              <a:latin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2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sz="2200" i="1">
                                      <a:latin typeface="Cambria Math" charset="0"/>
                                    </a:rPr>
                                  </m:ctrlPr>
                                </m:funcPr>
                                <m:fName>
                                  <m:limLow>
                                    <m:limLowPr>
                                      <m:ctrlPr>
                                        <a:rPr lang="en-US" sz="2200" i="1">
                                          <a:latin typeface="Cambria Math" charset="0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200">
                                          <a:latin typeface="Cambria Math" charset="0"/>
                                        </a:rPr>
                                        <m:t>max</m:t>
                                      </m:r>
                                    </m:e>
                                    <m:lim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𝑎</m:t>
                                      </m:r>
                                    </m:lim>
                                  </m:limLow>
                                </m:fName>
                                <m:e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sz="2200" i="1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𝑎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  <m:sup>
                          <m:r>
                            <a:rPr lang="en-US" sz="2200" b="0" i="1" smtClean="0">
                              <a:latin typeface="Cambria Math" charset="0"/>
                            </a:rPr>
                            <m:t>𝑛</m:t>
                          </m:r>
                          <m:r>
                            <a:rPr lang="en-US" sz="2200" b="0" i="1" smtClean="0">
                              <a:latin typeface="Cambria Math" charset="0"/>
                            </a:rPr>
                            <m:t>−</m:t>
                          </m:r>
                          <m:r>
                            <a:rPr lang="en-US" sz="2200" b="0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𝑠𝑚𝑎𝑙𝑙</m:t>
                          </m:r>
                        </m:sup>
                      </m:sSup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569995"/>
                <a:ext cx="10515600" cy="3707105"/>
              </a:xfrm>
              <a:prstGeom prst="rect">
                <a:avLst/>
              </a:prstGeom>
              <a:blipFill rotWithShape="0">
                <a:blip r:embed="rId2"/>
                <a:stretch>
                  <a:fillRect l="-754" t="-146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319277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9749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solidFill>
                  <a:schemeClr val="accent1">
                    <a:lumMod val="50000"/>
                  </a:schemeClr>
                </a:solidFill>
              </a:rPr>
              <a:t>Approximate independence: classical case</a:t>
            </a:r>
            <a:endParaRPr lang="en-US" sz="4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37123-6D8C-8B4C-A1EE-4BA17BE8C320}" type="slidenum">
              <a:rPr lang="en-US" smtClean="0"/>
              <a:t>47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838200" y="1569995"/>
                <a:ext cx="10515600" cy="37071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charset="0"/>
                          </a:rPr>
                          <m:t>𝑝</m:t>
                        </m:r>
                      </m:e>
                      <m:sub>
                        <m:sSubSup>
                          <m:sSubSup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2200" b="0" i="1">
                                <a:latin typeface="Cambria Math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200" b="0" i="1"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200" b="0" i="1">
                                <a:latin typeface="Cambria Math" charset="0"/>
                              </a:rPr>
                              <m:t>𝑛</m:t>
                            </m:r>
                          </m:sup>
                        </m:sSubSup>
                        <m:r>
                          <a:rPr lang="en-US" sz="2200" b="0" i="1">
                            <a:latin typeface="Cambria Math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sz="2200" dirty="0" smtClean="0"/>
                  <a:t> is such that for every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charset="0"/>
                      </a:rPr>
                      <m:t>𝑘</m:t>
                    </m:r>
                  </m:oMath>
                </a14:m>
                <a:r>
                  <a:rPr lang="en-US" sz="2200" dirty="0" smtClean="0"/>
                  <a:t>: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charset="0"/>
                      </a:rPr>
                      <m:t>‖</m:t>
                    </m:r>
                    <m:sSub>
                      <m:sSubPr>
                        <m:ctrlPr>
                          <a:rPr lang="en-US" sz="22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charset="0"/>
                          </a:rPr>
                          <m:t>𝑝</m:t>
                        </m:r>
                      </m:e>
                      <m:sub>
                        <m:sSubSup>
                          <m:sSubSup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2200" i="1">
                                <a:latin typeface="Cambria Math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200" i="1"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200" b="0" i="1" smtClean="0">
                                <a:latin typeface="Cambria Math" charset="0"/>
                              </a:rPr>
                              <m:t>𝑘</m:t>
                            </m:r>
                          </m:sup>
                        </m:sSubSup>
                        <m:r>
                          <a:rPr lang="en-US" sz="2200" i="1">
                            <a:latin typeface="Cambria Math" charset="0"/>
                          </a:rPr>
                          <m:t>𝐵</m:t>
                        </m:r>
                      </m:sub>
                    </m:sSub>
                    <m:r>
                      <a:rPr lang="en-US" sz="2200" b="0" i="1" smtClean="0">
                        <a:latin typeface="Cambria Math" charset="0"/>
                      </a:rPr>
                      <m:t> −</m:t>
                    </m:r>
                    <m:sSub>
                      <m:sSubPr>
                        <m:ctrlPr>
                          <a:rPr lang="en-US" sz="2200" i="1">
                            <a:latin typeface="Cambria Math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22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 charset="0"/>
                              </a:rPr>
                              <m:t>𝑝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2200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b="0" i="1" smtClean="0">
                                    <a:latin typeface="Cambria Math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2200" b="0" i="1" smtClean="0">
                                    <a:latin typeface="Cambria Math" charset="0"/>
                                  </a:rPr>
                                  <m:t>𝑘</m:t>
                                </m:r>
                              </m:sub>
                            </m:sSub>
                          </m:sub>
                        </m:sSub>
                        <m:r>
                          <a:rPr lang="en-US" sz="2200" b="0" i="1" smtClean="0">
                            <a:latin typeface="Cambria Math" charset="0"/>
                          </a:rPr>
                          <m:t>𝑝</m:t>
                        </m:r>
                      </m:e>
                      <m:sub>
                        <m:sSubSup>
                          <m:sSubSup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2200" i="1">
                                <a:latin typeface="Cambria Math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200" i="1"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200" i="1">
                                <a:latin typeface="Cambria Math" charset="0"/>
                              </a:rPr>
                              <m:t>𝑘</m:t>
                            </m:r>
                            <m:r>
                              <a:rPr lang="en-US" sz="2200" b="0" i="1" smtClean="0">
                                <a:latin typeface="Cambria Math" charset="0"/>
                              </a:rPr>
                              <m:t>−1</m:t>
                            </m:r>
                          </m:sup>
                        </m:sSubSup>
                        <m:r>
                          <a:rPr lang="en-US" sz="2200" i="1">
                            <a:latin typeface="Cambria Math" charset="0"/>
                          </a:rPr>
                          <m:t>𝐵</m:t>
                        </m:r>
                      </m:sub>
                    </m:sSub>
                    <m:sSub>
                      <m:sSubPr>
                        <m:ctrlPr>
                          <a:rPr lang="en-US" sz="2200" b="0" i="1" smtClean="0">
                            <a:latin typeface="Cambria Math" charset="0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‖"/>
                            <m:ctrlPr>
                              <a:rPr lang="en-US" sz="2200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sz="2400">
                                <a:latin typeface="Cambria Math" charset="0"/>
                              </a:rPr>
                              <m:t>​</m:t>
                            </m:r>
                          </m:e>
                        </m:d>
                      </m:e>
                      <m:sub>
                        <m:r>
                          <a:rPr lang="en-US" sz="2200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sz="2200" b="0" i="1" smtClean="0">
                        <a:latin typeface="Cambria Math" charset="0"/>
                      </a:rPr>
                      <m:t>≤</m:t>
                    </m:r>
                    <m:r>
                      <a:rPr lang="en-US" sz="2200" b="0" i="1" smtClean="0">
                        <a:latin typeface="Cambria Math" charset="0"/>
                      </a:rPr>
                      <m:t>𝜖</m:t>
                    </m:r>
                  </m:oMath>
                </a14:m>
                <a:endParaRPr lang="en-US" sz="2200" dirty="0" smtClean="0"/>
              </a:p>
              <a:p>
                <a:endParaRPr lang="en-US" sz="2200" dirty="0" smtClean="0"/>
              </a:p>
              <a:p>
                <a:r>
                  <a:rPr lang="en-US" sz="2200" dirty="0" smtClean="0"/>
                  <a:t>This implies, </a:t>
                </a:r>
              </a:p>
              <a:p>
                <a:endParaRPr lang="en-US" sz="22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2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𝔼</m:t>
                          </m:r>
                        </m:e>
                        <m:sub>
                          <m:sSubSup>
                            <m:sSubSup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200" i="1">
                                  <a:latin typeface="Cambria Math" charset="0"/>
                                </a:rPr>
                                <m:t>𝑘</m:t>
                              </m:r>
                            </m:sup>
                          </m:sSubSup>
                          <m:r>
                            <a:rPr lang="en-US" sz="2200" i="1">
                              <a:latin typeface="Cambria Math" charset="0"/>
                            </a:rPr>
                            <m:t>𝐵</m:t>
                          </m:r>
                          <m:r>
                            <a:rPr lang="en-US" sz="2200" b="0" i="1" smtClean="0">
                              <a:latin typeface="Cambria Math" charset="0"/>
                            </a:rPr>
                            <m:t>~</m:t>
                          </m:r>
                          <m:r>
                            <a:rPr lang="en-US" sz="2200" b="0" i="1" smtClean="0">
                              <a:latin typeface="Cambria Math" charset="0"/>
                            </a:rPr>
                            <m:t>𝑝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sz="2200" i="1">
                              <a:latin typeface="Cambria Math" charset="0"/>
                            </a:rPr>
                            <m:t>‖</m:t>
                          </m:r>
                          <m:sSub>
                            <m:sSub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𝑝</m:t>
                              </m:r>
                            </m:e>
                            <m:sub>
                              <m:sSubSup>
                                <m:sSubSupPr>
                                  <m:ctrlPr>
                                    <a:rPr lang="en-US" sz="2200" i="1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sSub>
                                    <m:sSubPr>
                                      <m:ctrlPr>
                                        <a:rPr lang="en-US" sz="22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|</m:t>
                                  </m:r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𝑘</m:t>
                                  </m:r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−1</m:t>
                                  </m:r>
                                </m:sup>
                              </m:sSubSup>
                              <m:r>
                                <a:rPr lang="en-US" sz="2200" i="1">
                                  <a:latin typeface="Cambria Math" charset="0"/>
                                </a:rPr>
                                <m:t>𝐵</m:t>
                              </m:r>
                            </m:sub>
                          </m:sSub>
                          <m:r>
                            <a:rPr lang="en-US" sz="2200" i="1">
                              <a:latin typeface="Cambria Math" charset="0"/>
                            </a:rPr>
                            <m:t> −</m:t>
                          </m:r>
                          <m:sSub>
                            <m:sSub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𝑝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2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𝑘</m:t>
                                  </m:r>
                                </m:sub>
                              </m:sSub>
                            </m:sub>
                          </m:sSub>
                          <m:sSub>
                            <m:sSub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"/>
                                  <m:endChr m:val="‖"/>
                                  <m:ctrlPr>
                                    <a:rPr lang="en-US" sz="2200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>
                                      <a:latin typeface="Cambria Math" charset="0"/>
                                    </a:rPr>
                                    <m:t>​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sz="2200" i="1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200" i="1">
                          <a:latin typeface="Cambria Math" charset="0"/>
                        </a:rPr>
                        <m:t>≤</m:t>
                      </m:r>
                      <m:r>
                        <a:rPr lang="en-US" sz="2200" i="1">
                          <a:latin typeface="Cambria Math" charset="0"/>
                        </a:rPr>
                        <m:t>𝜖</m:t>
                      </m:r>
                    </m:oMath>
                  </m:oMathPara>
                </a14:m>
                <a:endParaRPr lang="en-US" sz="2200" dirty="0"/>
              </a:p>
              <a:p>
                <a:endParaRPr lang="en-US" sz="2200" dirty="0" smtClean="0"/>
              </a:p>
              <a:p>
                <a:r>
                  <a:rPr lang="en-US" sz="2200" dirty="0" smtClean="0"/>
                  <a:t>The conditional probability of a typical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charset="0"/>
                      </a:rPr>
                      <m:t>(</m:t>
                    </m:r>
                    <m:sSubSup>
                      <m:sSubSupPr>
                        <m:ctrlPr>
                          <a:rPr lang="en-US" sz="2200" b="0" i="1" smtClean="0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2200" b="0" i="1" smtClean="0">
                            <a:latin typeface="Cambria Math" charset="0"/>
                          </a:rPr>
                          <m:t>𝑎</m:t>
                        </m:r>
                      </m:e>
                      <m:sub>
                        <m:r>
                          <a:rPr lang="en-US" sz="2200" b="0" i="1" smtClean="0"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lang="en-US" sz="2200" b="0" i="1" smtClean="0">
                            <a:latin typeface="Cambria Math" charset="0"/>
                          </a:rPr>
                          <m:t>𝑛</m:t>
                        </m:r>
                      </m:sup>
                    </m:sSubSup>
                    <m:r>
                      <a:rPr lang="en-US" sz="2200" b="0" i="1" smtClean="0">
                        <a:latin typeface="Cambria Math" charset="0"/>
                      </a:rPr>
                      <m:t>,</m:t>
                    </m:r>
                    <m:r>
                      <a:rPr lang="en-US" sz="2200" b="0" i="1" smtClean="0">
                        <a:latin typeface="Cambria Math" charset="0"/>
                      </a:rPr>
                      <m:t>𝑏</m:t>
                    </m:r>
                    <m:r>
                      <a:rPr lang="en-US" sz="2200" b="0" i="1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200" dirty="0" smtClean="0"/>
                  <a:t>:</a:t>
                </a:r>
              </a:p>
              <a:p>
                <a:endParaRPr lang="en-US" sz="220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>
                          <a:latin typeface="Cambria Math" charset="0"/>
                        </a:rPr>
                        <m:t>𝑝</m:t>
                      </m:r>
                      <m:d>
                        <m:d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200" i="1">
                                  <a:latin typeface="Cambria Math" charset="0"/>
                                </a:rPr>
                                <m:t>𝑛</m:t>
                              </m:r>
                            </m:sup>
                          </m:sSubSup>
                          <m:r>
                            <a:rPr lang="en-US" sz="2200" i="1">
                              <a:latin typeface="Cambria Math" charset="0"/>
                            </a:rPr>
                            <m:t>|</m:t>
                          </m:r>
                          <m:r>
                            <a:rPr lang="en-US" sz="2200" i="1"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≾</m:t>
                      </m:r>
                      <m:sSup>
                        <m:sSupPr>
                          <m:ctrlPr>
                            <a:rPr lang="en-US" sz="2200" b="0" i="1" smtClean="0">
                              <a:latin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2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sz="2200" i="1">
                                      <a:latin typeface="Cambria Math" charset="0"/>
                                    </a:rPr>
                                  </m:ctrlPr>
                                </m:funcPr>
                                <m:fName>
                                  <m:limLow>
                                    <m:limLowPr>
                                      <m:ctrlPr>
                                        <a:rPr lang="en-US" sz="2200" i="1">
                                          <a:latin typeface="Cambria Math" charset="0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200">
                                          <a:latin typeface="Cambria Math" charset="0"/>
                                        </a:rPr>
                                        <m:t>max</m:t>
                                      </m:r>
                                    </m:e>
                                    <m:lim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𝑎</m:t>
                                      </m:r>
                                    </m:lim>
                                  </m:limLow>
                                </m:fName>
                                <m:e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sz="2200" i="1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𝑎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  <m:sup>
                          <m:r>
                            <a:rPr lang="en-US" sz="2200" b="0" i="1" smtClean="0">
                              <a:latin typeface="Cambria Math" charset="0"/>
                            </a:rPr>
                            <m:t>𝑛</m:t>
                          </m:r>
                          <m:r>
                            <a:rPr lang="en-US" sz="2200" b="0" i="1" smtClean="0">
                              <a:latin typeface="Cambria Math" charset="0"/>
                            </a:rPr>
                            <m:t>−2</m:t>
                          </m:r>
                          <m:r>
                            <a:rPr lang="en-US" sz="2200" b="0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𝑛</m:t>
                          </m:r>
                          <m:sSup>
                            <m:sSupPr>
                              <m:ctrlP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𝜖</m:t>
                              </m:r>
                            </m:e>
                            <m:sup>
                              <m: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1/4</m:t>
                              </m:r>
                            </m:sup>
                          </m:sSup>
                        </m:sup>
                      </m:sSup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569995"/>
                <a:ext cx="10515600" cy="3707105"/>
              </a:xfrm>
              <a:prstGeom prst="rect">
                <a:avLst/>
              </a:prstGeom>
              <a:blipFill rotWithShape="0">
                <a:blip r:embed="rId2"/>
                <a:stretch>
                  <a:fillRect l="-754" t="-146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517893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9749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Approximate independence: classical case</a:t>
            </a:r>
            <a:endParaRPr lang="en-US" sz="4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37123-6D8C-8B4C-A1EE-4BA17BE8C320}" type="slidenum">
              <a:rPr lang="en-US" smtClean="0"/>
              <a:t>48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838200" y="1569995"/>
                <a:ext cx="10515600" cy="1862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dirty="0" smtClean="0"/>
                  <a:t>The 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charset="0"/>
                          </a:rPr>
                          <m:t>𝑝</m:t>
                        </m:r>
                      </m:e>
                      <m:sub>
                        <m:sSubSup>
                          <m:sSubSup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2200" b="0" i="1">
                                <a:latin typeface="Cambria Math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200" b="0" i="1"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200" b="0" i="1">
                                <a:latin typeface="Cambria Math" charset="0"/>
                              </a:rPr>
                              <m:t>𝑛</m:t>
                            </m:r>
                          </m:sup>
                        </m:sSubSup>
                        <m:r>
                          <a:rPr lang="en-US" sz="2200" b="0" i="1">
                            <a:latin typeface="Cambria Math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sz="2200" dirty="0" smtClean="0"/>
                  <a:t> is such that for every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charset="0"/>
                      </a:rPr>
                      <m:t>𝑘</m:t>
                    </m:r>
                  </m:oMath>
                </a14:m>
                <a:r>
                  <a:rPr lang="en-US" sz="2200" dirty="0" smtClean="0"/>
                  <a:t>:</a:t>
                </a:r>
                <a:r>
                  <a:rPr lang="en-US" sz="2200" dirty="0"/>
                  <a:t>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charset="0"/>
                      </a:rPr>
                      <m:t>‖</m:t>
                    </m:r>
                    <m:sSub>
                      <m:sSubPr>
                        <m:ctrlPr>
                          <a:rPr lang="en-US" sz="22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charset="0"/>
                          </a:rPr>
                          <m:t>𝑝</m:t>
                        </m:r>
                      </m:e>
                      <m:sub>
                        <m:sSubSup>
                          <m:sSubSup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2200" i="1">
                                <a:latin typeface="Cambria Math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200" i="1"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200" b="0" i="1" smtClean="0">
                                <a:latin typeface="Cambria Math" charset="0"/>
                              </a:rPr>
                              <m:t>𝑘</m:t>
                            </m:r>
                          </m:sup>
                        </m:sSubSup>
                        <m:r>
                          <a:rPr lang="en-US" sz="2200" i="1">
                            <a:latin typeface="Cambria Math" charset="0"/>
                          </a:rPr>
                          <m:t>𝐵</m:t>
                        </m:r>
                      </m:sub>
                    </m:sSub>
                    <m:r>
                      <a:rPr lang="en-US" sz="2200" b="0" i="1" smtClean="0">
                        <a:latin typeface="Cambria Math" charset="0"/>
                      </a:rPr>
                      <m:t> −</m:t>
                    </m:r>
                    <m:sSub>
                      <m:sSubPr>
                        <m:ctrlPr>
                          <a:rPr lang="en-US" sz="2200" i="1">
                            <a:latin typeface="Cambria Math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22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 charset="0"/>
                              </a:rPr>
                              <m:t>𝑝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2200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b="0" i="1" smtClean="0">
                                    <a:latin typeface="Cambria Math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2200" b="0" i="1" smtClean="0">
                                    <a:latin typeface="Cambria Math" charset="0"/>
                                  </a:rPr>
                                  <m:t>𝑘</m:t>
                                </m:r>
                              </m:sub>
                            </m:sSub>
                          </m:sub>
                        </m:sSub>
                        <m:r>
                          <a:rPr lang="en-US" sz="2200" b="0" i="1" smtClean="0">
                            <a:latin typeface="Cambria Math" charset="0"/>
                          </a:rPr>
                          <m:t>⊗</m:t>
                        </m:r>
                        <m:r>
                          <a:rPr lang="en-US" sz="2200" b="0" i="1" smtClean="0">
                            <a:latin typeface="Cambria Math" charset="0"/>
                          </a:rPr>
                          <m:t>𝑝</m:t>
                        </m:r>
                      </m:e>
                      <m:sub>
                        <m:sSubSup>
                          <m:sSubSup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2200" i="1">
                                <a:latin typeface="Cambria Math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200" i="1"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200" i="1">
                                <a:latin typeface="Cambria Math" charset="0"/>
                              </a:rPr>
                              <m:t>𝑘</m:t>
                            </m:r>
                            <m:r>
                              <a:rPr lang="en-US" sz="2200" b="0" i="1" smtClean="0">
                                <a:latin typeface="Cambria Math" charset="0"/>
                              </a:rPr>
                              <m:t>−1</m:t>
                            </m:r>
                          </m:sup>
                        </m:sSubSup>
                        <m:r>
                          <a:rPr lang="en-US" sz="2200" i="1">
                            <a:latin typeface="Cambria Math" charset="0"/>
                          </a:rPr>
                          <m:t>𝐵</m:t>
                        </m:r>
                      </m:sub>
                    </m:sSub>
                    <m:sSub>
                      <m:sSubPr>
                        <m:ctrlPr>
                          <a:rPr lang="en-US" sz="2200" b="0" i="1" smtClean="0">
                            <a:latin typeface="Cambria Math" charset="0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‖"/>
                            <m:ctrlPr>
                              <a:rPr lang="en-US" sz="2200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sz="2400">
                                <a:latin typeface="Cambria Math" charset="0"/>
                              </a:rPr>
                              <m:t>​</m:t>
                            </m:r>
                          </m:e>
                        </m:d>
                      </m:e>
                      <m:sub>
                        <m:r>
                          <a:rPr lang="en-US" sz="2200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sz="2200" b="0" i="1" smtClean="0">
                        <a:latin typeface="Cambria Math" charset="0"/>
                      </a:rPr>
                      <m:t>≤</m:t>
                    </m:r>
                    <m:r>
                      <a:rPr lang="en-US" sz="2200" b="0" i="1" smtClean="0">
                        <a:latin typeface="Cambria Math" charset="0"/>
                      </a:rPr>
                      <m:t>𝜖</m:t>
                    </m:r>
                  </m:oMath>
                </a14:m>
                <a:r>
                  <a:rPr lang="en-US" sz="2200" dirty="0" smtClean="0"/>
                  <a:t>.</a:t>
                </a:r>
              </a:p>
              <a:p>
                <a:endParaRPr lang="en-US" sz="2200" dirty="0" smtClean="0"/>
              </a:p>
              <a:p>
                <a:endParaRPr lang="en-US" sz="2200" dirty="0"/>
              </a:p>
              <a:p>
                <a:endParaRPr lang="en-US" sz="2200" dirty="0" smtClean="0"/>
              </a:p>
              <a:p>
                <a:endParaRPr lang="en-US" sz="2200" dirty="0" smtClean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569995"/>
                <a:ext cx="10515600" cy="1862498"/>
              </a:xfrm>
              <a:prstGeom prst="rect">
                <a:avLst/>
              </a:prstGeom>
              <a:blipFill rotWithShape="0">
                <a:blip r:embed="rId2"/>
                <a:stretch>
                  <a:fillRect l="-754" t="-291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838200" y="2187718"/>
                <a:ext cx="10515600" cy="2533899"/>
              </a:xfrm>
              <a:prstGeom prst="rect">
                <a:avLst/>
              </a:prstGeom>
              <a:noFill/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sz="2200" b="1" u="sng" dirty="0" smtClean="0">
                    <a:solidFill>
                      <a:schemeClr val="tx1"/>
                    </a:solidFill>
                  </a:rPr>
                  <a:t>Lemma:</a:t>
                </a:r>
                <a:r>
                  <a:rPr lang="en-US" sz="2200" dirty="0" smtClean="0">
                    <a:solidFill>
                      <a:schemeClr val="tx1"/>
                    </a:solidFill>
                  </a:rPr>
                  <a:t> Suppose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charset="0"/>
                          </a:rPr>
                          <m:t>𝑝</m:t>
                        </m:r>
                      </m:e>
                      <m:sub>
                        <m:r>
                          <a:rPr lang="en-US" sz="2200" b="0" i="1" smtClean="0">
                            <a:latin typeface="Cambria Math" charset="0"/>
                          </a:rPr>
                          <m:t>𝑋</m:t>
                        </m:r>
                      </m:sub>
                    </m:sSub>
                  </m:oMath>
                </a14:m>
                <a:r>
                  <a:rPr lang="en-US" sz="2200" dirty="0" smtClean="0">
                    <a:solidFill>
                      <a:schemeClr val="tx1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charset="0"/>
                          </a:rPr>
                          <m:t>𝑞</m:t>
                        </m:r>
                      </m:e>
                      <m:sub>
                        <m:r>
                          <a:rPr lang="en-US" sz="2200" b="0" i="1" smtClean="0">
                            <a:latin typeface="Cambria Math" charset="0"/>
                          </a:rPr>
                          <m:t>𝑋</m:t>
                        </m:r>
                      </m:sub>
                    </m:sSub>
                  </m:oMath>
                </a14:m>
                <a:r>
                  <a:rPr lang="en-US" sz="2200" dirty="0" smtClean="0">
                    <a:solidFill>
                      <a:schemeClr val="tx1"/>
                    </a:solidFill>
                  </a:rPr>
                  <a:t> satisfy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charset="0"/>
                      </a:rPr>
                      <m:t>‖</m:t>
                    </m:r>
                    <m:sSub>
                      <m:sSubPr>
                        <m:ctrlPr>
                          <a:rPr lang="en-US" sz="22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charset="0"/>
                          </a:rPr>
                          <m:t>𝑝</m:t>
                        </m:r>
                      </m:e>
                      <m:sub>
                        <m:r>
                          <a:rPr lang="en-US" sz="2200" b="0" i="1" smtClean="0">
                            <a:latin typeface="Cambria Math" charset="0"/>
                          </a:rPr>
                          <m:t>𝑋</m:t>
                        </m:r>
                      </m:sub>
                    </m:sSub>
                    <m:r>
                      <a:rPr lang="en-US" sz="2200" i="1">
                        <a:latin typeface="Cambria Math" charset="0"/>
                      </a:rPr>
                      <m:t> −</m:t>
                    </m:r>
                    <m:sSub>
                      <m:sSubPr>
                        <m:ctrlPr>
                          <a:rPr lang="en-US" sz="22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charset="0"/>
                          </a:rPr>
                          <m:t>𝑞</m:t>
                        </m:r>
                      </m:e>
                      <m:sub>
                        <m:r>
                          <a:rPr lang="en-US" sz="2200" b="0" i="1" smtClean="0">
                            <a:latin typeface="Cambria Math" charset="0"/>
                          </a:rPr>
                          <m:t>𝑋</m:t>
                        </m:r>
                      </m:sub>
                    </m:sSub>
                    <m:sSub>
                      <m:sSubPr>
                        <m:ctrlPr>
                          <a:rPr lang="en-US" sz="2200" i="1">
                            <a:latin typeface="Cambria Math" charset="0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‖"/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sz="2400">
                                <a:latin typeface="Cambria Math" charset="0"/>
                              </a:rPr>
                              <m:t>​</m:t>
                            </m:r>
                          </m:e>
                        </m:d>
                      </m:e>
                      <m:sub>
                        <m:r>
                          <a:rPr lang="en-US" sz="2200" i="1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sz="2200" i="1">
                        <a:latin typeface="Cambria Math" charset="0"/>
                      </a:rPr>
                      <m:t>≤</m:t>
                    </m:r>
                    <m:r>
                      <a:rPr lang="en-US" sz="2200" i="1">
                        <a:latin typeface="Cambria Math" charset="0"/>
                      </a:rPr>
                      <m:t>𝜖</m:t>
                    </m:r>
                  </m:oMath>
                </a14:m>
                <a:r>
                  <a:rPr lang="en-US" sz="2200" dirty="0" smtClean="0">
                    <a:solidFill>
                      <a:schemeClr val="tx1"/>
                    </a:solidFill>
                  </a:rPr>
                  <a:t>, then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𝒢</m:t>
                    </m:r>
                    <m:r>
                      <a:rPr lang="en-US" sz="2200" b="0" i="1" smtClean="0">
                        <a:latin typeface="Cambria Math" charset="0"/>
                      </a:rPr>
                      <m:t>≔</m:t>
                    </m:r>
                    <m:d>
                      <m:dPr>
                        <m:begChr m:val="{"/>
                        <m:endChr m:val="}"/>
                        <m:ctrlPr>
                          <a:rPr lang="en-US" sz="22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charset="0"/>
                          </a:rPr>
                          <m:t>𝑥</m:t>
                        </m:r>
                        <m:r>
                          <a:rPr lang="en-US" sz="2200" b="0" i="1" smtClean="0">
                            <a:latin typeface="Cambria Math" charset="0"/>
                          </a:rPr>
                          <m:t>∈</m:t>
                        </m:r>
                        <m:r>
                          <a:rPr lang="en-US" sz="22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𝒳</m:t>
                        </m:r>
                        <m:r>
                          <a:rPr lang="en-US" sz="22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: </m:t>
                        </m:r>
                        <m:f>
                          <m:fPr>
                            <m:ctrlPr>
                              <a:rPr lang="bg-BG" sz="22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fPr>
                          <m:num>
                            <m:r>
                              <a:rPr lang="en-US" sz="22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lang="en-US" sz="22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sz="22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𝑥</m:t>
                                </m:r>
                              </m:e>
                            </m:d>
                          </m:num>
                          <m:den>
                            <m:r>
                              <a:rPr lang="en-US" sz="22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𝑞</m:t>
                            </m:r>
                            <m:d>
                              <m:dPr>
                                <m:ctrlPr>
                                  <a:rPr lang="en-US" sz="22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sz="22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𝑥</m:t>
                                </m:r>
                              </m:e>
                            </m:d>
                          </m:den>
                        </m:f>
                        <m:r>
                          <a:rPr lang="en-US" sz="22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≤1+</m:t>
                        </m:r>
                        <m:rad>
                          <m:radPr>
                            <m:degHide m:val="on"/>
                            <m:ctrlPr>
                              <a:rPr lang="en-US" sz="22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2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𝜖</m:t>
                            </m:r>
                          </m:e>
                        </m:rad>
                      </m:e>
                    </m:d>
                  </m:oMath>
                </a14:m>
                <a:r>
                  <a:rPr lang="en-US" sz="2200" dirty="0" smtClean="0">
                    <a:solidFill>
                      <a:schemeClr val="tx1"/>
                    </a:solidFill>
                  </a:rPr>
                  <a:t> </a:t>
                </a:r>
                <a:r>
                  <a:rPr lang="en-US" sz="2200" dirty="0">
                    <a:solidFill>
                      <a:schemeClr val="tx1"/>
                    </a:solidFill>
                  </a:rPr>
                  <a:t>s</a:t>
                </a:r>
                <a:r>
                  <a:rPr lang="en-US" sz="2200" dirty="0" smtClean="0">
                    <a:solidFill>
                      <a:schemeClr val="tx1"/>
                    </a:solidFill>
                  </a:rPr>
                  <a:t>atisfies: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charset="0"/>
                        </a:rPr>
                        <m:t>𝑝</m:t>
                      </m:r>
                      <m:d>
                        <m:dPr>
                          <m:ctrlPr>
                            <a:rPr lang="en-US" sz="22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𝒢</m:t>
                          </m:r>
                        </m:e>
                      </m:d>
                      <m:r>
                        <a:rPr lang="en-US" sz="2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≥1−2</m:t>
                      </m:r>
                      <m:rad>
                        <m:radPr>
                          <m:degHide m:val="on"/>
                          <m:ctrlPr>
                            <a:rPr lang="en-US" sz="2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radPr>
                        <m:deg/>
                        <m:e>
                          <m:r>
                            <a:rPr lang="en-US" sz="2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𝜖</m:t>
                          </m:r>
                        </m:e>
                      </m:rad>
                      <m:r>
                        <a:rPr lang="en-US" sz="2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.</m:t>
                      </m:r>
                    </m:oMath>
                  </m:oMathPara>
                </a14:m>
                <a:endParaRPr lang="en-US" sz="2200" dirty="0" smtClean="0">
                  <a:solidFill>
                    <a:schemeClr val="tx1"/>
                  </a:solidFill>
                </a:endParaRPr>
              </a:p>
              <a:p>
                <a:endParaRPr lang="en-US" sz="2200" dirty="0">
                  <a:solidFill>
                    <a:schemeClr val="tx1"/>
                  </a:solidFill>
                </a:endParaRPr>
              </a:p>
              <a:p>
                <a:r>
                  <a:rPr lang="en-US" sz="2200" i="1" dirty="0"/>
                  <a:t>Proof: </a:t>
                </a:r>
                <a:r>
                  <a:rPr lang="en-US" sz="2200" dirty="0"/>
                  <a:t>Use the Markov inequality with the random variable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200" dirty="0">
                        <a:latin typeface="Cambria Math" charset="0"/>
                        <a:ea typeface="Cambria Math" charset="0"/>
                        <a:cs typeface="Cambria Math" charset="0"/>
                      </a:rPr>
                      <m:t>Z</m:t>
                    </m:r>
                    <m:r>
                      <a:rPr lang="en-US" sz="2200" dirty="0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2200" dirty="0">
                        <a:latin typeface="Cambria Math" charset="0"/>
                        <a:ea typeface="Cambria Math" charset="0"/>
                        <a:cs typeface="Cambria Math" charset="0"/>
                      </a:rPr>
                      <m:t>X</m:t>
                    </m:r>
                    <m:r>
                      <a:rPr lang="en-US" sz="2200" dirty="0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  <m:r>
                      <a:rPr lang="en-US" sz="2200" i="1">
                        <a:latin typeface="Cambria Math" charset="0"/>
                        <a:ea typeface="Cambria Math" charset="0"/>
                        <a:cs typeface="Cambria Math" charset="0"/>
                      </a:rPr>
                      <m:t>≔</m:t>
                    </m:r>
                    <m:d>
                      <m:dPr>
                        <m:begChr m:val="|"/>
                        <m:endChr m:val="|"/>
                        <m:ctrlPr>
                          <a:rPr lang="en-US" sz="2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bg-BG" sz="22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fPr>
                          <m:num>
                            <m:r>
                              <a:rPr lang="en-US" sz="22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lang="en-US" sz="22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sz="22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𝑋</m:t>
                                </m:r>
                              </m:e>
                            </m:d>
                          </m:num>
                          <m:den>
                            <m:r>
                              <a:rPr lang="en-US" sz="22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𝑞</m:t>
                            </m:r>
                            <m:d>
                              <m:dPr>
                                <m:ctrlPr>
                                  <a:rPr lang="en-US" sz="22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sz="22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𝑋</m:t>
                                </m:r>
                              </m:e>
                            </m:d>
                          </m:den>
                        </m:f>
                        <m:r>
                          <a:rPr lang="en-US" sz="2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−1</m:t>
                        </m:r>
                      </m:e>
                    </m:d>
                  </m:oMath>
                </a14:m>
                <a:r>
                  <a:rPr lang="en-US" sz="2200" dirty="0"/>
                  <a:t> 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200">
                        <a:latin typeface="Cambria Math" charset="0"/>
                        <a:ea typeface="Cambria Math" charset="0"/>
                        <a:cs typeface="Cambria Math" charset="0"/>
                      </a:rPr>
                      <m:t>X</m:t>
                    </m:r>
                    <m:r>
                      <a:rPr lang="en-US" sz="2200" i="1">
                        <a:latin typeface="Cambria Math" charset="0"/>
                        <a:ea typeface="Cambria Math" charset="0"/>
                        <a:cs typeface="Cambria Math" charset="0"/>
                      </a:rPr>
                      <m:t>∼</m:t>
                    </m:r>
                    <m:r>
                      <a:rPr lang="en-US" sz="2200" i="1">
                        <a:latin typeface="Cambria Math" charset="0"/>
                        <a:ea typeface="Cambria Math" charset="0"/>
                        <a:cs typeface="Cambria Math" charset="0"/>
                      </a:rPr>
                      <m:t>𝑞</m:t>
                    </m:r>
                    <m:r>
                      <a:rPr lang="en-US" sz="2200" i="1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a:rPr lang="en-US" sz="2200" i="1">
                        <a:latin typeface="Cambria Math" charset="0"/>
                        <a:ea typeface="Cambria Math" charset="0"/>
                        <a:cs typeface="Cambria Math" charset="0"/>
                      </a:rPr>
                      <m:t>𝑋</m:t>
                    </m:r>
                    <m:r>
                      <a:rPr lang="en-US" sz="2200" i="1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r>
                  <a:rPr lang="en-US" sz="2200" dirty="0"/>
                  <a:t>.</a:t>
                </a: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187718"/>
                <a:ext cx="10515600" cy="2533899"/>
              </a:xfrm>
              <a:prstGeom prst="rect">
                <a:avLst/>
              </a:prstGeom>
              <a:blipFill rotWithShape="0">
                <a:blip r:embed="rId3"/>
                <a:stretch>
                  <a:fillRect l="-695" b="-3589"/>
                </a:stretch>
              </a:blipFill>
              <a:ln>
                <a:solidFill>
                  <a:schemeClr val="accent1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191458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allAtOnce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9749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Approximate independence: classical case</a:t>
            </a:r>
            <a:endParaRPr lang="en-US" sz="4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37123-6D8C-8B4C-A1EE-4BA17BE8C320}" type="slidenum">
              <a:rPr lang="en-US" smtClean="0"/>
              <a:t>49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838200" y="1569995"/>
                <a:ext cx="10515600" cy="25832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dirty="0" smtClean="0"/>
                  <a:t>The 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charset="0"/>
                          </a:rPr>
                          <m:t>𝑝</m:t>
                        </m:r>
                      </m:e>
                      <m:sub>
                        <m:sSubSup>
                          <m:sSubSup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2200" b="0" i="1">
                                <a:latin typeface="Cambria Math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200" b="0" i="1"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200" b="0" i="1">
                                <a:latin typeface="Cambria Math" charset="0"/>
                              </a:rPr>
                              <m:t>𝑛</m:t>
                            </m:r>
                          </m:sup>
                        </m:sSubSup>
                        <m:r>
                          <a:rPr lang="en-US" sz="2200" b="0" i="1">
                            <a:latin typeface="Cambria Math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sz="2200" dirty="0" smtClean="0"/>
                  <a:t> is such that for every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charset="0"/>
                      </a:rPr>
                      <m:t>𝑘</m:t>
                    </m:r>
                  </m:oMath>
                </a14:m>
                <a:r>
                  <a:rPr lang="en-US" sz="2200" dirty="0" smtClean="0"/>
                  <a:t>:</a:t>
                </a:r>
                <a:r>
                  <a:rPr lang="en-US" sz="2200" dirty="0"/>
                  <a:t>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charset="0"/>
                      </a:rPr>
                      <m:t>‖</m:t>
                    </m:r>
                    <m:sSub>
                      <m:sSubPr>
                        <m:ctrlPr>
                          <a:rPr lang="en-US" sz="22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charset="0"/>
                          </a:rPr>
                          <m:t>𝑝</m:t>
                        </m:r>
                      </m:e>
                      <m:sub>
                        <m:sSubSup>
                          <m:sSubSup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2200" i="1">
                                <a:latin typeface="Cambria Math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200" i="1"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200" b="0" i="1" smtClean="0">
                                <a:latin typeface="Cambria Math" charset="0"/>
                              </a:rPr>
                              <m:t>𝑘</m:t>
                            </m:r>
                          </m:sup>
                        </m:sSubSup>
                        <m:r>
                          <a:rPr lang="en-US" sz="2200" i="1">
                            <a:latin typeface="Cambria Math" charset="0"/>
                          </a:rPr>
                          <m:t>𝐵</m:t>
                        </m:r>
                      </m:sub>
                    </m:sSub>
                    <m:r>
                      <a:rPr lang="en-US" sz="2200" b="0" i="1" smtClean="0">
                        <a:latin typeface="Cambria Math" charset="0"/>
                      </a:rPr>
                      <m:t> −</m:t>
                    </m:r>
                    <m:sSub>
                      <m:sSubPr>
                        <m:ctrlPr>
                          <a:rPr lang="en-US" sz="2200" i="1">
                            <a:latin typeface="Cambria Math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22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 charset="0"/>
                              </a:rPr>
                              <m:t>𝑝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2200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b="0" i="1" smtClean="0">
                                    <a:latin typeface="Cambria Math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2200" b="0" i="1" smtClean="0">
                                    <a:latin typeface="Cambria Math" charset="0"/>
                                  </a:rPr>
                                  <m:t>𝑘</m:t>
                                </m:r>
                              </m:sub>
                            </m:sSub>
                          </m:sub>
                        </m:sSub>
                        <m:r>
                          <a:rPr lang="en-US" sz="2200" b="0" i="1" smtClean="0">
                            <a:latin typeface="Cambria Math" charset="0"/>
                          </a:rPr>
                          <m:t>⊗</m:t>
                        </m:r>
                        <m:r>
                          <a:rPr lang="en-US" sz="2200" b="0" i="1" smtClean="0">
                            <a:latin typeface="Cambria Math" charset="0"/>
                          </a:rPr>
                          <m:t>𝑝</m:t>
                        </m:r>
                      </m:e>
                      <m:sub>
                        <m:sSubSup>
                          <m:sSubSup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2200" i="1">
                                <a:latin typeface="Cambria Math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200" i="1"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200" i="1">
                                <a:latin typeface="Cambria Math" charset="0"/>
                              </a:rPr>
                              <m:t>𝑘</m:t>
                            </m:r>
                            <m:r>
                              <a:rPr lang="en-US" sz="2200" b="0" i="1" smtClean="0">
                                <a:latin typeface="Cambria Math" charset="0"/>
                              </a:rPr>
                              <m:t>−1</m:t>
                            </m:r>
                          </m:sup>
                        </m:sSubSup>
                        <m:r>
                          <a:rPr lang="en-US" sz="2200" i="1">
                            <a:latin typeface="Cambria Math" charset="0"/>
                          </a:rPr>
                          <m:t>𝐵</m:t>
                        </m:r>
                      </m:sub>
                    </m:sSub>
                    <m:sSub>
                      <m:sSubPr>
                        <m:ctrlPr>
                          <a:rPr lang="en-US" sz="2200" b="0" i="1" smtClean="0">
                            <a:latin typeface="Cambria Math" charset="0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‖"/>
                            <m:ctrlPr>
                              <a:rPr lang="en-US" sz="2200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sz="2400">
                                <a:latin typeface="Cambria Math" charset="0"/>
                              </a:rPr>
                              <m:t>​</m:t>
                            </m:r>
                          </m:e>
                        </m:d>
                      </m:e>
                      <m:sub>
                        <m:r>
                          <a:rPr lang="en-US" sz="2200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sz="2200" b="0" i="1" smtClean="0">
                        <a:latin typeface="Cambria Math" charset="0"/>
                      </a:rPr>
                      <m:t>≤</m:t>
                    </m:r>
                    <m:r>
                      <a:rPr lang="en-US" sz="2200" b="0" i="1" smtClean="0">
                        <a:latin typeface="Cambria Math" charset="0"/>
                      </a:rPr>
                      <m:t>𝜖</m:t>
                    </m:r>
                  </m:oMath>
                </a14:m>
                <a:r>
                  <a:rPr lang="en-US" sz="2200" dirty="0" smtClean="0"/>
                  <a:t>.</a:t>
                </a:r>
              </a:p>
              <a:p>
                <a:endParaRPr lang="en-US" sz="2200" dirty="0" smtClean="0"/>
              </a:p>
              <a:p>
                <a:endParaRPr lang="en-US" sz="2200" dirty="0"/>
              </a:p>
              <a:p>
                <a:endParaRPr lang="en-US" sz="2200" dirty="0" smtClean="0"/>
              </a:p>
              <a:p>
                <a:r>
                  <a:rPr lang="en-US" sz="2200" dirty="0" smtClean="0"/>
                  <a:t>Define “bad” sets:</a:t>
                </a:r>
              </a:p>
              <a:p>
                <a:endParaRPr lang="en-US" sz="220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charset="0"/>
                            </a:rPr>
                            <m:t>𝐵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charset="0"/>
                            </a:rPr>
                            <m:t>𝑘</m:t>
                          </m:r>
                        </m:sub>
                      </m:sSub>
                      <m:r>
                        <m:rPr>
                          <m:aln/>
                        </m:rPr>
                        <a:rPr lang="en-US" sz="2200" b="0" i="1" smtClean="0">
                          <a:latin typeface="Cambria Math" charset="0"/>
                        </a:rPr>
                        <m:t>≔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200" b="0" i="1" smtClean="0">
                              <a:latin typeface="Cambria Math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sz="22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200" i="1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200" b="0" i="1" smtClean="0">
                                      <a:latin typeface="Cambria Math" charset="0"/>
                                    </a:rPr>
                                    <m:t>𝑛</m:t>
                                  </m:r>
                                </m:sup>
                              </m:sSubSup>
                              <m:r>
                                <a:rPr lang="en-US" sz="2200" i="1"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sz="2200" i="1">
                                  <a:latin typeface="Cambria Math" charset="0"/>
                                </a:rPr>
                                <m:t>𝑏</m:t>
                              </m:r>
                            </m:e>
                          </m:d>
                          <m:r>
                            <a:rPr lang="en-US" sz="2200" b="0" i="1" smtClean="0">
                              <a:latin typeface="Cambria Math" charset="0"/>
                            </a:rPr>
                            <m:t> : </m:t>
                          </m:r>
                          <m:r>
                            <a:rPr lang="en-US" sz="2200" b="0" i="1" smtClean="0">
                              <a:latin typeface="Cambria Math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22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200" i="1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𝑘</m:t>
                                  </m:r>
                                </m:sup>
                              </m:sSubSup>
                              <m:r>
                                <a:rPr lang="en-US" sz="2200" i="1"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sz="2200" i="1">
                                  <a:latin typeface="Cambria Math" charset="0"/>
                                </a:rPr>
                                <m:t>𝑏</m:t>
                              </m:r>
                            </m:e>
                          </m:d>
                          <m:r>
                            <a:rPr lang="en-US" sz="2200" b="0" i="1" smtClean="0">
                              <a:latin typeface="Cambria Math" charset="0"/>
                            </a:rPr>
                            <m:t>&gt;</m:t>
                          </m:r>
                          <m:d>
                            <m:dPr>
                              <m:ctrlPr>
                                <a:rPr lang="en-US" sz="2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1+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sz="2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𝜖</m:t>
                                  </m:r>
                                </m:e>
                              </m:rad>
                            </m:e>
                          </m:d>
                          <m:r>
                            <a:rPr lang="en-US" sz="2200" i="1">
                              <a:latin typeface="Cambria Math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2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200" i="1">
                              <a:latin typeface="Cambria Math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200" i="1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𝑘</m:t>
                                  </m:r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−1</m:t>
                                  </m:r>
                                </m:sup>
                              </m:sSubSup>
                              <m:r>
                                <a:rPr lang="en-US" sz="2200" i="1">
                                  <a:latin typeface="Cambria Math" charset="0"/>
                                </a:rPr>
                                <m:t>𝑏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r>
                  <a:rPr lang="en-US" sz="2200" dirty="0" smtClean="0"/>
                  <a:t/>
                </a:r>
                <a:br>
                  <a:rPr lang="en-US" sz="2200" dirty="0" smtClean="0"/>
                </a:br>
                <a:endParaRPr lang="en-US" sz="2200" b="0" dirty="0" smtClean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569995"/>
                <a:ext cx="10515600" cy="2583271"/>
              </a:xfrm>
              <a:prstGeom prst="rect">
                <a:avLst/>
              </a:prstGeom>
              <a:blipFill rotWithShape="0">
                <a:blip r:embed="rId2"/>
                <a:stretch>
                  <a:fillRect l="-754" t="-21040" b="-200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838200" y="2187718"/>
                <a:ext cx="10515600" cy="634084"/>
              </a:xfrm>
              <a:prstGeom prst="rect">
                <a:avLst/>
              </a:prstGeom>
              <a:noFill/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sz="2200" b="1" u="sng" dirty="0" smtClean="0">
                    <a:solidFill>
                      <a:schemeClr val="tx1"/>
                    </a:solidFill>
                  </a:rPr>
                  <a:t>Lemma:</a:t>
                </a:r>
                <a:r>
                  <a:rPr lang="en-US" sz="2200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charset="0"/>
                      </a:rPr>
                      <m:t>‖</m:t>
                    </m:r>
                    <m:sSub>
                      <m:sSubPr>
                        <m:ctrlPr>
                          <a:rPr lang="en-US" sz="22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charset="0"/>
                          </a:rPr>
                          <m:t>𝑝</m:t>
                        </m:r>
                      </m:e>
                      <m:sub>
                        <m:r>
                          <a:rPr lang="en-US" sz="2200" b="0" i="1" smtClean="0">
                            <a:latin typeface="Cambria Math" charset="0"/>
                          </a:rPr>
                          <m:t>𝑋</m:t>
                        </m:r>
                      </m:sub>
                    </m:sSub>
                    <m:r>
                      <a:rPr lang="en-US" sz="2200" i="1">
                        <a:latin typeface="Cambria Math" charset="0"/>
                      </a:rPr>
                      <m:t> −</m:t>
                    </m:r>
                    <m:sSub>
                      <m:sSubPr>
                        <m:ctrlPr>
                          <a:rPr lang="en-US" sz="22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charset="0"/>
                          </a:rPr>
                          <m:t>𝑞</m:t>
                        </m:r>
                      </m:e>
                      <m:sub>
                        <m:r>
                          <a:rPr lang="en-US" sz="2200" b="0" i="1" smtClean="0">
                            <a:latin typeface="Cambria Math" charset="0"/>
                          </a:rPr>
                          <m:t>𝑋</m:t>
                        </m:r>
                      </m:sub>
                    </m:sSub>
                    <m:sSub>
                      <m:sSubPr>
                        <m:ctrlPr>
                          <a:rPr lang="en-US" sz="2200" i="1">
                            <a:latin typeface="Cambria Math" charset="0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‖"/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sz="2400">
                                <a:latin typeface="Cambria Math" charset="0"/>
                              </a:rPr>
                              <m:t>​</m:t>
                            </m:r>
                          </m:e>
                        </m:d>
                      </m:e>
                      <m:sub>
                        <m:r>
                          <a:rPr lang="en-US" sz="2200" i="1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sz="2200" i="1">
                        <a:latin typeface="Cambria Math" charset="0"/>
                      </a:rPr>
                      <m:t>≤</m:t>
                    </m:r>
                    <m:r>
                      <a:rPr lang="en-US" sz="2200" i="1">
                        <a:latin typeface="Cambria Math" charset="0"/>
                      </a:rPr>
                      <m:t>𝜖</m:t>
                    </m:r>
                    <m:r>
                      <a:rPr lang="en-US" sz="2200" b="0" i="1" smtClean="0">
                        <a:latin typeface="Cambria Math" charset="0"/>
                      </a:rPr>
                      <m:t>⇒</m:t>
                    </m:r>
                  </m:oMath>
                </a14:m>
                <a:r>
                  <a:rPr lang="en-US" sz="2200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𝒢</m:t>
                    </m:r>
                    <m:r>
                      <a:rPr lang="en-US" sz="2200" b="0" i="1" smtClean="0">
                        <a:latin typeface="Cambria Math" charset="0"/>
                      </a:rPr>
                      <m:t>≔</m:t>
                    </m:r>
                    <m:d>
                      <m:dPr>
                        <m:begChr m:val="{"/>
                        <m:endChr m:val="}"/>
                        <m:ctrlPr>
                          <a:rPr lang="en-US" sz="22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charset="0"/>
                          </a:rPr>
                          <m:t>𝑥</m:t>
                        </m:r>
                        <m:r>
                          <a:rPr lang="en-US" sz="2200" b="0" i="1" smtClean="0">
                            <a:latin typeface="Cambria Math" charset="0"/>
                          </a:rPr>
                          <m:t>∈</m:t>
                        </m:r>
                        <m:r>
                          <a:rPr lang="en-US" sz="22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𝒳</m:t>
                        </m:r>
                        <m:r>
                          <a:rPr lang="en-US" sz="22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: </m:t>
                        </m:r>
                        <m:f>
                          <m:fPr>
                            <m:ctrlPr>
                              <a:rPr lang="bg-BG" sz="22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fPr>
                          <m:num>
                            <m:r>
                              <a:rPr lang="en-US" sz="22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lang="en-US" sz="22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sz="22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𝑥</m:t>
                                </m:r>
                              </m:e>
                            </m:d>
                          </m:num>
                          <m:den>
                            <m:r>
                              <a:rPr lang="en-US" sz="22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𝑞</m:t>
                            </m:r>
                            <m:d>
                              <m:dPr>
                                <m:ctrlPr>
                                  <a:rPr lang="en-US" sz="22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sz="22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𝑥</m:t>
                                </m:r>
                              </m:e>
                            </m:d>
                          </m:den>
                        </m:f>
                        <m:r>
                          <a:rPr lang="en-US" sz="22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≤1+</m:t>
                        </m:r>
                        <m:rad>
                          <m:radPr>
                            <m:degHide m:val="on"/>
                            <m:ctrlPr>
                              <a:rPr lang="en-US" sz="22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2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𝜖</m:t>
                            </m:r>
                          </m:e>
                        </m:rad>
                      </m:e>
                    </m:d>
                  </m:oMath>
                </a14:m>
                <a:r>
                  <a:rPr lang="en-US" sz="2200" dirty="0" smtClean="0">
                    <a:solidFill>
                      <a:schemeClr val="tx1"/>
                    </a:solidFill>
                  </a:rPr>
                  <a:t> satisfies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charset="0"/>
                      </a:rPr>
                      <m:t>𝑝</m:t>
                    </m:r>
                    <m:d>
                      <m:dPr>
                        <m:ctrlPr>
                          <a:rPr lang="en-US" sz="22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𝒢</m:t>
                        </m:r>
                      </m:e>
                    </m:d>
                    <m:r>
                      <a:rPr lang="en-US" sz="2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≥1−2</m:t>
                    </m:r>
                    <m:rad>
                      <m:radPr>
                        <m:degHide m:val="on"/>
                        <m:ctrlPr>
                          <a:rPr lang="en-US" sz="2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radPr>
                      <m:deg/>
                      <m:e>
                        <m:r>
                          <a:rPr lang="en-US" sz="2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𝜖</m:t>
                        </m:r>
                      </m:e>
                    </m:rad>
                    <m:r>
                      <a:rPr lang="en-US" sz="2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.</m:t>
                    </m:r>
                  </m:oMath>
                </a14:m>
                <a:endParaRPr lang="en-US" sz="2200" dirty="0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187718"/>
                <a:ext cx="10515600" cy="634084"/>
              </a:xfrm>
              <a:prstGeom prst="rect">
                <a:avLst/>
              </a:prstGeom>
              <a:blipFill rotWithShape="0">
                <a:blip r:embed="rId3"/>
                <a:stretch>
                  <a:fillRect l="-695" b="-2830"/>
                </a:stretch>
              </a:blipFill>
              <a:ln>
                <a:solidFill>
                  <a:schemeClr val="accent1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339604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9749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solidFill>
                  <a:schemeClr val="accent1">
                    <a:lumMod val="50000"/>
                  </a:schemeClr>
                </a:solidFill>
              </a:rPr>
              <a:t>Approximation chains</a:t>
            </a:r>
            <a:endParaRPr lang="en-US" sz="4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37123-6D8C-8B4C-A1EE-4BA17BE8C320}" type="slidenum">
              <a:rPr lang="en-US" smtClean="0"/>
              <a:t>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838200" y="1569995"/>
                <a:ext cx="10515600" cy="34085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dirty="0" smtClean="0"/>
                  <a:t>For a </a:t>
                </a:r>
                <a:r>
                  <a:rPr lang="en-US" sz="2200" i="1" dirty="0" smtClean="0"/>
                  <a:t>(big</a:t>
                </a:r>
                <a:r>
                  <a:rPr lang="en-US" sz="2200" i="1" dirty="0"/>
                  <a:t>)</a:t>
                </a:r>
                <a:r>
                  <a:rPr lang="en-US" sz="2200" dirty="0" smtClean="0"/>
                  <a:t>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charset="0"/>
                          </a:rPr>
                          <m:t>𝜌</m:t>
                        </m:r>
                      </m:e>
                      <m:sub>
                        <m:sSubSup>
                          <m:sSubSupPr>
                            <m:ctrlPr>
                              <a:rPr lang="en-US" sz="2200" b="0" i="1" smtClean="0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2200" b="0" i="1" smtClean="0">
                                <a:latin typeface="Cambria Math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200" b="0" i="1" smtClean="0">
                                <a:latin typeface="Cambria Math" charset="0"/>
                              </a:rPr>
                              <m:t>𝑛</m:t>
                            </m:r>
                          </m:sup>
                        </m:sSubSup>
                        <m:r>
                          <a:rPr lang="en-US" sz="2200" b="0" i="1" smtClean="0">
                            <a:latin typeface="Cambria Math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sz="2200" dirty="0" smtClean="0"/>
                  <a:t>, we define a sequence of states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200" b="0" i="1" smtClean="0">
                            <a:latin typeface="Cambria Math" charset="0"/>
                          </a:rPr>
                        </m:ctrlPr>
                      </m:sSubSupPr>
                      <m:e>
                        <m:sSubSup>
                          <m:sSubSup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2200" b="0" i="1" smtClean="0">
                                <a:latin typeface="Cambria Math" charset="0"/>
                              </a:rPr>
                              <m:t>(</m:t>
                            </m:r>
                            <m:r>
                              <a:rPr lang="en-US" sz="2200" i="1">
                                <a:latin typeface="Cambria Math" charset="0"/>
                              </a:rPr>
                              <m:t>𝜎</m:t>
                            </m:r>
                          </m:e>
                          <m:sub>
                            <m:sSubSup>
                              <m:sSubSupPr>
                                <m:ctrlPr>
                                  <a:rPr lang="en-US" sz="2200" i="1">
                                    <a:latin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200" i="1">
                                    <a:latin typeface="Cambria Math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2200" i="1"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sz="2200" b="0" i="1" smtClean="0">
                                    <a:latin typeface="Cambria Math" charset="0"/>
                                  </a:rPr>
                                  <m:t>𝑘</m:t>
                                </m:r>
                              </m:sup>
                            </m:sSubSup>
                            <m:r>
                              <a:rPr lang="en-US" sz="2200" i="1">
                                <a:latin typeface="Cambria Math" charset="0"/>
                              </a:rPr>
                              <m:t>𝐵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sz="2200" i="1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sz="2200" i="1">
                                    <a:latin typeface="Cambria Math" charset="0"/>
                                  </a:rPr>
                                  <m:t>𝑘</m:t>
                                </m:r>
                              </m:e>
                            </m:d>
                          </m:sup>
                        </m:sSubSup>
                        <m:r>
                          <a:rPr lang="en-US" sz="2200" b="0" i="1" smtClean="0">
                            <a:latin typeface="Cambria Math" charset="0"/>
                          </a:rPr>
                          <m:t>)</m:t>
                        </m:r>
                      </m:e>
                      <m:sub>
                        <m:r>
                          <a:rPr lang="en-US" sz="2200" b="0" i="1" smtClean="0">
                            <a:latin typeface="Cambria Math" charset="0"/>
                          </a:rPr>
                          <m:t>𝑘</m:t>
                        </m:r>
                        <m:r>
                          <a:rPr lang="en-US" sz="2200" b="0" i="1" smtClean="0"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200" b="0" i="1" smtClean="0">
                            <a:latin typeface="Cambria Math" charset="0"/>
                          </a:rPr>
                          <m:t>𝑛</m:t>
                        </m:r>
                      </m:sup>
                    </m:sSubSup>
                  </m:oMath>
                </a14:m>
                <a:r>
                  <a:rPr lang="en-US" sz="2200" dirty="0" smtClean="0"/>
                  <a:t> as an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charset="0"/>
                      </a:rPr>
                      <m:t>𝜖</m:t>
                    </m:r>
                  </m:oMath>
                </a14:m>
                <a:r>
                  <a:rPr lang="en-US" sz="2200" dirty="0" smtClean="0"/>
                  <a:t>-approximation chain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charset="0"/>
                          </a:rPr>
                          <m:t>𝜌</m:t>
                        </m:r>
                      </m:e>
                      <m:sub>
                        <m:sSubSup>
                          <m:sSubSup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2200" i="1">
                                <a:latin typeface="Cambria Math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200" i="1"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200" i="1">
                                <a:latin typeface="Cambria Math" charset="0"/>
                              </a:rPr>
                              <m:t>𝑛</m:t>
                            </m:r>
                          </m:sup>
                        </m:sSubSup>
                        <m:r>
                          <a:rPr lang="en-US" sz="2200" i="1">
                            <a:latin typeface="Cambria Math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sz="2200" dirty="0" smtClean="0"/>
                  <a:t> if for every </a:t>
                </a:r>
                <a14:m>
                  <m:oMath xmlns:m="http://schemas.openxmlformats.org/officeDocument/2006/math">
                    <m:r>
                      <a:rPr lang="en-US" sz="2200" b="0" i="0" smtClean="0">
                        <a:latin typeface="Cambria Math" charset="0"/>
                      </a:rPr>
                      <m:t>1</m:t>
                    </m:r>
                    <m:r>
                      <a:rPr lang="en-US" sz="2200" b="0" i="1" smtClean="0">
                        <a:latin typeface="Cambria Math" charset="0"/>
                      </a:rPr>
                      <m:t>≤</m:t>
                    </m:r>
                    <m:r>
                      <a:rPr lang="en-US" sz="2200" b="0" i="1" smtClean="0">
                        <a:latin typeface="Cambria Math" charset="0"/>
                      </a:rPr>
                      <m:t>𝑘</m:t>
                    </m:r>
                    <m:r>
                      <a:rPr lang="en-US" sz="2200" b="0" i="1" smtClean="0">
                        <a:latin typeface="Cambria Math" charset="0"/>
                      </a:rPr>
                      <m:t>≤</m:t>
                    </m:r>
                    <m:r>
                      <a:rPr lang="en-US" sz="2200" b="0" i="1" smtClean="0">
                        <a:latin typeface="Cambria Math" charset="0"/>
                      </a:rPr>
                      <m:t>𝑛</m:t>
                    </m:r>
                  </m:oMath>
                </a14:m>
                <a:r>
                  <a:rPr lang="en-US" sz="2200" dirty="0" smtClean="0"/>
                  <a:t>, </a:t>
                </a:r>
              </a:p>
              <a:p>
                <a:endParaRPr lang="en-US" sz="220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charset="0"/>
                        </a:rPr>
                        <m:t>‖</m:t>
                      </m:r>
                      <m:sSub>
                        <m:sSub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charset="0"/>
                            </a:rPr>
                            <m:t>𝜌</m:t>
                          </m:r>
                        </m:e>
                        <m:sub>
                          <m:sSubSup>
                            <m:sSubSup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𝑘</m:t>
                              </m:r>
                            </m:sup>
                          </m:sSubSup>
                          <m:r>
                            <a:rPr lang="en-US" sz="2200" i="1">
                              <a:latin typeface="Cambria Math" charset="0"/>
                            </a:rPr>
                            <m:t>𝐵</m:t>
                          </m:r>
                        </m:sub>
                      </m:sSub>
                      <m:r>
                        <a:rPr lang="en-US" sz="2200" b="0" i="1" smtClean="0">
                          <a:latin typeface="Cambria Math" charset="0"/>
                        </a:rPr>
                        <m:t> −</m:t>
                      </m:r>
                      <m:sSubSup>
                        <m:sSubSup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200" i="1">
                              <a:latin typeface="Cambria Math" charset="0"/>
                            </a:rPr>
                            <m:t>𝜎</m:t>
                          </m:r>
                        </m:e>
                        <m:sub>
                          <m:sSubSup>
                            <m:sSubSup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200" i="1">
                                  <a:latin typeface="Cambria Math" charset="0"/>
                                </a:rPr>
                                <m:t>𝑘</m:t>
                              </m:r>
                            </m:sup>
                          </m:sSubSup>
                          <m:r>
                            <a:rPr lang="en-US" sz="2200" i="1">
                              <a:latin typeface="Cambria Math" charset="0"/>
                            </a:rPr>
                            <m:t>𝐵</m:t>
                          </m:r>
                        </m:sub>
                        <m:sup>
                          <m:d>
                            <m:d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𝑘</m:t>
                              </m:r>
                            </m:e>
                          </m:d>
                        </m:sup>
                      </m:sSubSup>
                      <m:sSub>
                        <m:sSubPr>
                          <m:ctrlPr>
                            <a:rPr lang="en-US" sz="2200" b="0" i="1" smtClean="0">
                              <a:latin typeface="Cambria Math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‖"/>
                              <m:ctrlPr>
                                <a:rPr lang="en-US" sz="22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400">
                                  <a:latin typeface="Cambria Math" charset="0"/>
                                </a:rPr>
                                <m:t>​</m:t>
                              </m:r>
                            </m:e>
                          </m:d>
                        </m:e>
                        <m:sub>
                          <m:r>
                            <a:rPr lang="en-US" sz="22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sz="2200" b="0" i="1" smtClean="0">
                          <a:latin typeface="Cambria Math" charset="0"/>
                        </a:rPr>
                        <m:t>≤</m:t>
                      </m:r>
                      <m:r>
                        <a:rPr lang="en-US" sz="2200" b="0" i="1" smtClean="0">
                          <a:latin typeface="Cambria Math" charset="0"/>
                        </a:rPr>
                        <m:t>𝜖</m:t>
                      </m:r>
                      <m:r>
                        <a:rPr lang="en-US" sz="2200" b="0" i="1" smtClean="0">
                          <a:latin typeface="Cambria Math" charset="0"/>
                        </a:rPr>
                        <m:t>,</m:t>
                      </m:r>
                    </m:oMath>
                  </m:oMathPara>
                </a14:m>
                <a:endParaRPr lang="en-US" sz="2200" dirty="0" smtClean="0"/>
              </a:p>
              <a:p>
                <a:endParaRPr lang="en-US" sz="2200" dirty="0"/>
              </a:p>
              <a:p>
                <a:r>
                  <a:rPr lang="en-US" sz="2200" dirty="0"/>
                  <a:t>t</a:t>
                </a:r>
                <a:r>
                  <a:rPr lang="en-US" sz="2200" dirty="0" smtClean="0"/>
                  <a:t>hat is, the partial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charset="0"/>
                          </a:rPr>
                          <m:t>𝜌</m:t>
                        </m:r>
                      </m:e>
                      <m:sub>
                        <m:sSubSup>
                          <m:sSubSup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2200" i="1">
                                <a:latin typeface="Cambria Math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200" i="1"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200" b="0" i="1" smtClean="0">
                                <a:latin typeface="Cambria Math" charset="0"/>
                              </a:rPr>
                              <m:t>𝑘</m:t>
                            </m:r>
                          </m:sup>
                        </m:sSubSup>
                        <m:r>
                          <a:rPr lang="en-US" sz="2200" i="1">
                            <a:latin typeface="Cambria Math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sz="2200" dirty="0" smtClean="0"/>
                  <a:t> can be approximated by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200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2200" i="1">
                            <a:latin typeface="Cambria Math" charset="0"/>
                          </a:rPr>
                          <m:t>𝜎</m:t>
                        </m:r>
                      </m:e>
                      <m:sub>
                        <m:sSubSup>
                          <m:sSubSup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2200" i="1">
                                <a:latin typeface="Cambria Math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200" i="1"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200" i="1">
                                <a:latin typeface="Cambria Math" charset="0"/>
                              </a:rPr>
                              <m:t>𝑘</m:t>
                            </m:r>
                          </m:sup>
                        </m:sSubSup>
                        <m:r>
                          <a:rPr lang="en-US" sz="2200" i="1">
                            <a:latin typeface="Cambria Math" charset="0"/>
                          </a:rPr>
                          <m:t>𝐵</m:t>
                        </m:r>
                      </m:sub>
                      <m:sup>
                        <m:d>
                          <m:d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sz="2200" i="1">
                                <a:latin typeface="Cambria Math" charset="0"/>
                              </a:rPr>
                              <m:t>𝑘</m:t>
                            </m:r>
                          </m:e>
                        </m:d>
                      </m:sup>
                    </m:sSubSup>
                  </m:oMath>
                </a14:m>
                <a:r>
                  <a:rPr lang="en-US" sz="2200" dirty="0" smtClean="0"/>
                  <a:t>.</a:t>
                </a:r>
              </a:p>
              <a:p>
                <a:endParaRPr lang="en-US" sz="2200" dirty="0" smtClean="0"/>
              </a:p>
              <a:p>
                <a:endParaRPr lang="en-US" sz="22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569995"/>
                <a:ext cx="10515600" cy="3408562"/>
              </a:xfrm>
              <a:prstGeom prst="rect">
                <a:avLst/>
              </a:prstGeom>
              <a:blipFill rotWithShape="0">
                <a:blip r:embed="rId2"/>
                <a:stretch>
                  <a:fillRect l="-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8746435" y="2319130"/>
                <a:ext cx="2199861" cy="1323439"/>
              </a:xfrm>
              <a:prstGeom prst="rect">
                <a:avLst/>
              </a:prstGeom>
              <a:noFill/>
              <a:ln w="19050">
                <a:solidFill>
                  <a:srgbClr val="C0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000" u="sng" dirty="0" smtClean="0">
                    <a:solidFill>
                      <a:srgbClr val="C00000"/>
                    </a:solidFill>
                  </a:rPr>
                  <a:t>Notation: </a:t>
                </a: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20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𝐴</m:t>
                        </m:r>
                      </m:e>
                      <m:sub>
                        <m:r>
                          <a:rPr lang="en-US" sz="20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lang="en-US" sz="20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</m:sup>
                    </m:sSubSup>
                  </m:oMath>
                </a14:m>
                <a:r>
                  <a:rPr lang="en-US" sz="2000" dirty="0" smtClean="0">
                    <a:solidFill>
                      <a:srgbClr val="C00000"/>
                    </a:solidFill>
                  </a:rPr>
                  <a:t> denotes the registers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𝐴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𝐴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, ⋯,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𝐴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6435" y="2319130"/>
                <a:ext cx="2199861" cy="1323439"/>
              </a:xfrm>
              <a:prstGeom prst="rect">
                <a:avLst/>
              </a:prstGeom>
              <a:blipFill rotWithShape="0">
                <a:blip r:embed="rId3"/>
                <a:stretch>
                  <a:fillRect l="-2747" t="-1810"/>
                </a:stretch>
              </a:blipFill>
              <a:ln w="19050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/>
          <p:cNvCxnSpPr>
            <a:stCxn id="5" idx="1"/>
          </p:cNvCxnSpPr>
          <p:nvPr/>
        </p:nvCxnSpPr>
        <p:spPr>
          <a:xfrm flipH="1" flipV="1">
            <a:off x="3313044" y="2027583"/>
            <a:ext cx="5433391" cy="953267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5088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9749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Approximate independence: classical case</a:t>
            </a:r>
            <a:endParaRPr lang="en-US" sz="4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37123-6D8C-8B4C-A1EE-4BA17BE8C320}" type="slidenum">
              <a:rPr lang="en-US" smtClean="0"/>
              <a:t>50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838200" y="1569995"/>
                <a:ext cx="10515600" cy="36463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dirty="0" smtClean="0"/>
                  <a:t>The 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charset="0"/>
                          </a:rPr>
                          <m:t>𝑝</m:t>
                        </m:r>
                      </m:e>
                      <m:sub>
                        <m:sSubSup>
                          <m:sSubSup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2200" b="0" i="1">
                                <a:latin typeface="Cambria Math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200" b="0" i="1"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200" b="0" i="1">
                                <a:latin typeface="Cambria Math" charset="0"/>
                              </a:rPr>
                              <m:t>𝑛</m:t>
                            </m:r>
                          </m:sup>
                        </m:sSubSup>
                        <m:r>
                          <a:rPr lang="en-US" sz="2200" b="0" i="1">
                            <a:latin typeface="Cambria Math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sz="2200" dirty="0" smtClean="0"/>
                  <a:t> is such that for every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charset="0"/>
                      </a:rPr>
                      <m:t>𝑘</m:t>
                    </m:r>
                  </m:oMath>
                </a14:m>
                <a:r>
                  <a:rPr lang="en-US" sz="2200" dirty="0" smtClean="0"/>
                  <a:t>:</a:t>
                </a:r>
                <a:r>
                  <a:rPr lang="en-US" sz="2200" dirty="0"/>
                  <a:t>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charset="0"/>
                      </a:rPr>
                      <m:t>‖</m:t>
                    </m:r>
                    <m:sSub>
                      <m:sSubPr>
                        <m:ctrlPr>
                          <a:rPr lang="en-US" sz="22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charset="0"/>
                          </a:rPr>
                          <m:t>𝑝</m:t>
                        </m:r>
                      </m:e>
                      <m:sub>
                        <m:sSubSup>
                          <m:sSubSup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2200" i="1">
                                <a:latin typeface="Cambria Math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200" i="1"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200" b="0" i="1" smtClean="0">
                                <a:latin typeface="Cambria Math" charset="0"/>
                              </a:rPr>
                              <m:t>𝑘</m:t>
                            </m:r>
                          </m:sup>
                        </m:sSubSup>
                        <m:r>
                          <a:rPr lang="en-US" sz="2200" i="1">
                            <a:latin typeface="Cambria Math" charset="0"/>
                          </a:rPr>
                          <m:t>𝐵</m:t>
                        </m:r>
                      </m:sub>
                    </m:sSub>
                    <m:r>
                      <a:rPr lang="en-US" sz="2200" b="0" i="1" smtClean="0">
                        <a:latin typeface="Cambria Math" charset="0"/>
                      </a:rPr>
                      <m:t> −</m:t>
                    </m:r>
                    <m:sSub>
                      <m:sSubPr>
                        <m:ctrlPr>
                          <a:rPr lang="en-US" sz="2200" i="1">
                            <a:latin typeface="Cambria Math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22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 charset="0"/>
                              </a:rPr>
                              <m:t>𝑝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2200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b="0" i="1" smtClean="0">
                                    <a:latin typeface="Cambria Math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2200" b="0" i="1" smtClean="0">
                                    <a:latin typeface="Cambria Math" charset="0"/>
                                  </a:rPr>
                                  <m:t>𝑘</m:t>
                                </m:r>
                              </m:sub>
                            </m:sSub>
                          </m:sub>
                        </m:sSub>
                        <m:r>
                          <a:rPr lang="en-US" sz="2200" b="0" i="1" smtClean="0">
                            <a:latin typeface="Cambria Math" charset="0"/>
                          </a:rPr>
                          <m:t>⊗</m:t>
                        </m:r>
                        <m:r>
                          <a:rPr lang="en-US" sz="2200" b="0" i="1" smtClean="0">
                            <a:latin typeface="Cambria Math" charset="0"/>
                          </a:rPr>
                          <m:t>𝑝</m:t>
                        </m:r>
                      </m:e>
                      <m:sub>
                        <m:sSubSup>
                          <m:sSubSup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2200" i="1">
                                <a:latin typeface="Cambria Math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200" i="1"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200" i="1">
                                <a:latin typeface="Cambria Math" charset="0"/>
                              </a:rPr>
                              <m:t>𝑘</m:t>
                            </m:r>
                            <m:r>
                              <a:rPr lang="en-US" sz="2200" b="0" i="1" smtClean="0">
                                <a:latin typeface="Cambria Math" charset="0"/>
                              </a:rPr>
                              <m:t>−1</m:t>
                            </m:r>
                          </m:sup>
                        </m:sSubSup>
                        <m:r>
                          <a:rPr lang="en-US" sz="2200" i="1">
                            <a:latin typeface="Cambria Math" charset="0"/>
                          </a:rPr>
                          <m:t>𝐵</m:t>
                        </m:r>
                      </m:sub>
                    </m:sSub>
                    <m:sSub>
                      <m:sSubPr>
                        <m:ctrlPr>
                          <a:rPr lang="en-US" sz="2200" b="0" i="1" smtClean="0">
                            <a:latin typeface="Cambria Math" charset="0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‖"/>
                            <m:ctrlPr>
                              <a:rPr lang="en-US" sz="2200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sz="2400">
                                <a:latin typeface="Cambria Math" charset="0"/>
                              </a:rPr>
                              <m:t>​</m:t>
                            </m:r>
                          </m:e>
                        </m:d>
                      </m:e>
                      <m:sub>
                        <m:r>
                          <a:rPr lang="en-US" sz="2200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sz="2200" b="0" i="1" smtClean="0">
                        <a:latin typeface="Cambria Math" charset="0"/>
                      </a:rPr>
                      <m:t>≤</m:t>
                    </m:r>
                    <m:r>
                      <a:rPr lang="en-US" sz="2200" b="0" i="1" smtClean="0">
                        <a:latin typeface="Cambria Math" charset="0"/>
                      </a:rPr>
                      <m:t>𝜖</m:t>
                    </m:r>
                  </m:oMath>
                </a14:m>
                <a:r>
                  <a:rPr lang="en-US" sz="2200" dirty="0" smtClean="0"/>
                  <a:t>.</a:t>
                </a:r>
              </a:p>
              <a:p>
                <a:endParaRPr lang="en-US" sz="2200" dirty="0" smtClean="0"/>
              </a:p>
              <a:p>
                <a:endParaRPr lang="en-US" sz="2200" dirty="0"/>
              </a:p>
              <a:p>
                <a:endParaRPr lang="en-US" sz="2200" dirty="0" smtClean="0"/>
              </a:p>
              <a:p>
                <a:r>
                  <a:rPr lang="en-US" sz="2200" dirty="0" smtClean="0"/>
                  <a:t>Define “bad” sets:</a:t>
                </a:r>
              </a:p>
              <a:p>
                <a:endParaRPr lang="en-US" sz="220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charset="0"/>
                            </a:rPr>
                            <m:t>𝐵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charset="0"/>
                            </a:rPr>
                            <m:t>𝑘</m:t>
                          </m:r>
                        </m:sub>
                      </m:sSub>
                      <m:r>
                        <m:rPr>
                          <m:aln/>
                        </m:rPr>
                        <a:rPr lang="en-US" sz="2200" b="0" i="1" smtClean="0">
                          <a:latin typeface="Cambria Math" charset="0"/>
                        </a:rPr>
                        <m:t>≔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200" b="0" i="1" smtClean="0">
                              <a:latin typeface="Cambria Math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sz="22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200" i="1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200" b="0" i="1" smtClean="0">
                                      <a:latin typeface="Cambria Math" charset="0"/>
                                    </a:rPr>
                                    <m:t>𝑛</m:t>
                                  </m:r>
                                </m:sup>
                              </m:sSubSup>
                              <m:r>
                                <a:rPr lang="en-US" sz="2200" i="1"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sz="2200" i="1">
                                  <a:latin typeface="Cambria Math" charset="0"/>
                                </a:rPr>
                                <m:t>𝑏</m:t>
                              </m:r>
                            </m:e>
                          </m:d>
                          <m:r>
                            <a:rPr lang="en-US" sz="2200" b="0" i="1" smtClean="0">
                              <a:latin typeface="Cambria Math" charset="0"/>
                            </a:rPr>
                            <m:t> : </m:t>
                          </m:r>
                          <m:r>
                            <a:rPr lang="en-US" sz="2200" b="0" i="1" smtClean="0">
                              <a:latin typeface="Cambria Math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22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200" i="1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𝑘</m:t>
                                  </m:r>
                                </m:sup>
                              </m:sSubSup>
                              <m:r>
                                <a:rPr lang="en-US" sz="2200" i="1"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sz="2200" i="1">
                                  <a:latin typeface="Cambria Math" charset="0"/>
                                </a:rPr>
                                <m:t>𝑏</m:t>
                              </m:r>
                            </m:e>
                          </m:d>
                          <m:r>
                            <a:rPr lang="en-US" sz="2200" b="0" i="1" smtClean="0">
                              <a:latin typeface="Cambria Math" charset="0"/>
                            </a:rPr>
                            <m:t>&gt;</m:t>
                          </m:r>
                          <m:d>
                            <m:dPr>
                              <m:ctrlPr>
                                <a:rPr lang="en-US" sz="2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1+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sz="2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𝜖</m:t>
                                  </m:r>
                                </m:e>
                              </m:rad>
                            </m:e>
                          </m:d>
                          <m:r>
                            <a:rPr lang="en-US" sz="2200" i="1">
                              <a:latin typeface="Cambria Math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2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200" i="1">
                              <a:latin typeface="Cambria Math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200" i="1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𝑘</m:t>
                                  </m:r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−1</m:t>
                                  </m:r>
                                </m:sup>
                              </m:sSubSup>
                              <m:r>
                                <a:rPr lang="en-US" sz="2200" i="1">
                                  <a:latin typeface="Cambria Math" charset="0"/>
                                </a:rPr>
                                <m:t>𝑏</m:t>
                              </m:r>
                            </m:e>
                          </m:d>
                        </m:e>
                      </m:d>
                    </m:oMath>
                    <m:oMath xmlns:m="http://schemas.openxmlformats.org/officeDocument/2006/math">
                      <m:r>
                        <a:rPr lang="en-US" sz="2200" b="0" i="0" smtClean="0">
                          <a:latin typeface="Cambria Math" charset="0"/>
                        </a:rPr>
                        <m:t> </m:t>
                      </m:r>
                      <m:r>
                        <m:rPr>
                          <m:aln/>
                        </m:rPr>
                        <a:rPr lang="en-US" sz="2200" b="0" i="1" smtClean="0">
                          <a:latin typeface="Cambria Math" charset="0"/>
                        </a:rPr>
                        <m:t>≔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200" i="1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𝑛</m:t>
                                  </m:r>
                                </m:sup>
                              </m:sSubSup>
                              <m:r>
                                <a:rPr lang="en-US" sz="2200" i="1"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sz="2200" i="1">
                                  <a:latin typeface="Cambria Math" charset="0"/>
                                </a:rPr>
                                <m:t>𝑏</m:t>
                              </m:r>
                            </m:e>
                          </m:d>
                          <m:r>
                            <a:rPr lang="en-US" sz="2200" i="1">
                              <a:latin typeface="Cambria Math" charset="0"/>
                            </a:rPr>
                            <m:t> : </m:t>
                          </m:r>
                          <m:r>
                            <a:rPr lang="en-US" sz="2200" i="1">
                              <a:latin typeface="Cambria Math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200" i="1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sSub>
                                    <m:sSubPr>
                                      <m:ctrlPr>
                                        <a:rPr lang="en-US" sz="2200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b="0" i="1" smtClean="0">
                                          <a:latin typeface="Cambria Math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2200" b="0" i="1" smtClean="0">
                                          <a:latin typeface="Cambria Math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sz="2200" b="0" i="1" smtClean="0">
                                      <a:latin typeface="Cambria Math" charset="0"/>
                                    </a:rPr>
                                    <m:t>|</m:t>
                                  </m:r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𝑘</m:t>
                                  </m:r>
                                  <m:r>
                                    <a:rPr lang="en-US" sz="2200" b="0" i="1" smtClean="0">
                                      <a:latin typeface="Cambria Math" charset="0"/>
                                    </a:rPr>
                                    <m:t>−1</m:t>
                                  </m:r>
                                </m:sup>
                              </m:sSubSup>
                              <m:r>
                                <a:rPr lang="en-US" sz="2200" i="1"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sz="2200" i="1">
                                  <a:latin typeface="Cambria Math" charset="0"/>
                                </a:rPr>
                                <m:t>𝑏</m:t>
                              </m:r>
                            </m:e>
                          </m:d>
                          <m:r>
                            <a:rPr lang="en-US" sz="2200" i="1">
                              <a:latin typeface="Cambria Math" charset="0"/>
                            </a:rPr>
                            <m:t>&gt;</m:t>
                          </m:r>
                          <m:d>
                            <m:dPr>
                              <m:ctrlPr>
                                <a:rPr lang="en-US" sz="2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1+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sz="2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𝜖</m:t>
                                  </m:r>
                                </m:e>
                              </m:rad>
                            </m:e>
                          </m:d>
                          <m:r>
                            <a:rPr lang="en-US" sz="2200" i="1">
                              <a:latin typeface="Cambria Math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2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sz="2200" b="0" i="1" smtClean="0">
                          <a:latin typeface="Cambria Math" charset="0"/>
                        </a:rPr>
                        <m:t>.</m:t>
                      </m:r>
                    </m:oMath>
                  </m:oMathPara>
                </a14:m>
                <a:endParaRPr lang="en-US" sz="2200" b="0" dirty="0" smtClean="0"/>
              </a:p>
              <a:p>
                <a:endParaRPr lang="en-US" sz="2200" dirty="0" smtClean="0"/>
              </a:p>
              <a:p>
                <a:r>
                  <a:rPr lang="en-US" sz="2200" dirty="0" smtClean="0"/>
                  <a:t>By Lemma above: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charset="0"/>
                          </a:rPr>
                          <m:t>𝑝</m:t>
                        </m:r>
                        <m:r>
                          <a:rPr lang="en-US" sz="2200" b="0" i="1" smtClean="0">
                            <a:latin typeface="Cambria Math" charset="0"/>
                          </a:rPr>
                          <m:t>(</m:t>
                        </m:r>
                        <m:r>
                          <a:rPr lang="en-US" sz="2200" i="1">
                            <a:latin typeface="Cambria Math" charset="0"/>
                          </a:rPr>
                          <m:t>𝐵</m:t>
                        </m:r>
                      </m:e>
                      <m:sub>
                        <m:r>
                          <a:rPr lang="en-US" sz="2200" i="1">
                            <a:latin typeface="Cambria Math" charset="0"/>
                          </a:rPr>
                          <m:t>𝑘</m:t>
                        </m:r>
                      </m:sub>
                    </m:sSub>
                    <m:r>
                      <a:rPr lang="en-US" sz="2200" b="0" i="1" smtClean="0">
                        <a:latin typeface="Cambria Math" charset="0"/>
                      </a:rPr>
                      <m:t>)≤</m:t>
                    </m:r>
                    <m:r>
                      <a:rPr lang="en-US" sz="2200" i="1">
                        <a:latin typeface="Cambria Math" charset="0"/>
                        <a:ea typeface="Cambria Math" charset="0"/>
                        <a:cs typeface="Cambria Math" charset="0"/>
                      </a:rPr>
                      <m:t>2</m:t>
                    </m:r>
                    <m:rad>
                      <m:radPr>
                        <m:degHide m:val="on"/>
                        <m:ctrlPr>
                          <a:rPr lang="en-US" sz="2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radPr>
                      <m:deg/>
                      <m:e>
                        <m:r>
                          <a:rPr lang="en-US" sz="2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𝜖</m:t>
                        </m:r>
                      </m:e>
                    </m:rad>
                  </m:oMath>
                </a14:m>
                <a:r>
                  <a:rPr lang="en-US" sz="2200" b="0" dirty="0" smtClean="0"/>
                  <a:t>.</a:t>
                </a: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569995"/>
                <a:ext cx="10515600" cy="3646319"/>
              </a:xfrm>
              <a:prstGeom prst="rect">
                <a:avLst/>
              </a:prstGeom>
              <a:blipFill rotWithShape="0">
                <a:blip r:embed="rId2"/>
                <a:stretch>
                  <a:fillRect l="-754" t="-14883" b="-35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838200" y="2187718"/>
                <a:ext cx="10515600" cy="634084"/>
              </a:xfrm>
              <a:prstGeom prst="rect">
                <a:avLst/>
              </a:prstGeom>
              <a:noFill/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sz="2200" b="1" u="sng" dirty="0" smtClean="0">
                    <a:solidFill>
                      <a:schemeClr val="tx1"/>
                    </a:solidFill>
                  </a:rPr>
                  <a:t>Lemma:</a:t>
                </a:r>
                <a:r>
                  <a:rPr lang="en-US" sz="2200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charset="0"/>
                      </a:rPr>
                      <m:t>‖</m:t>
                    </m:r>
                    <m:sSub>
                      <m:sSubPr>
                        <m:ctrlPr>
                          <a:rPr lang="en-US" sz="22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charset="0"/>
                          </a:rPr>
                          <m:t>𝑝</m:t>
                        </m:r>
                      </m:e>
                      <m:sub>
                        <m:r>
                          <a:rPr lang="en-US" sz="2200" b="0" i="1" smtClean="0">
                            <a:latin typeface="Cambria Math" charset="0"/>
                          </a:rPr>
                          <m:t>𝑋</m:t>
                        </m:r>
                      </m:sub>
                    </m:sSub>
                    <m:r>
                      <a:rPr lang="en-US" sz="2200" i="1">
                        <a:latin typeface="Cambria Math" charset="0"/>
                      </a:rPr>
                      <m:t> −</m:t>
                    </m:r>
                    <m:sSub>
                      <m:sSubPr>
                        <m:ctrlPr>
                          <a:rPr lang="en-US" sz="22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charset="0"/>
                          </a:rPr>
                          <m:t>𝑞</m:t>
                        </m:r>
                      </m:e>
                      <m:sub>
                        <m:r>
                          <a:rPr lang="en-US" sz="2200" b="0" i="1" smtClean="0">
                            <a:latin typeface="Cambria Math" charset="0"/>
                          </a:rPr>
                          <m:t>𝑋</m:t>
                        </m:r>
                      </m:sub>
                    </m:sSub>
                    <m:sSub>
                      <m:sSubPr>
                        <m:ctrlPr>
                          <a:rPr lang="en-US" sz="2200" i="1">
                            <a:latin typeface="Cambria Math" charset="0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‖"/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sz="2400">
                                <a:latin typeface="Cambria Math" charset="0"/>
                              </a:rPr>
                              <m:t>​</m:t>
                            </m:r>
                          </m:e>
                        </m:d>
                      </m:e>
                      <m:sub>
                        <m:r>
                          <a:rPr lang="en-US" sz="2200" i="1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sz="2200" i="1">
                        <a:latin typeface="Cambria Math" charset="0"/>
                      </a:rPr>
                      <m:t>≤</m:t>
                    </m:r>
                    <m:r>
                      <a:rPr lang="en-US" sz="2200" i="1">
                        <a:latin typeface="Cambria Math" charset="0"/>
                      </a:rPr>
                      <m:t>𝜖</m:t>
                    </m:r>
                    <m:r>
                      <a:rPr lang="en-US" sz="2200" b="0" i="1" smtClean="0">
                        <a:latin typeface="Cambria Math" charset="0"/>
                      </a:rPr>
                      <m:t>⇒</m:t>
                    </m:r>
                  </m:oMath>
                </a14:m>
                <a:r>
                  <a:rPr lang="en-US" sz="2200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𝒢</m:t>
                    </m:r>
                    <m:r>
                      <a:rPr lang="en-US" sz="2200" b="0" i="1" smtClean="0">
                        <a:latin typeface="Cambria Math" charset="0"/>
                      </a:rPr>
                      <m:t>≔</m:t>
                    </m:r>
                    <m:d>
                      <m:dPr>
                        <m:begChr m:val="{"/>
                        <m:endChr m:val="}"/>
                        <m:ctrlPr>
                          <a:rPr lang="en-US" sz="22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charset="0"/>
                          </a:rPr>
                          <m:t>𝑥</m:t>
                        </m:r>
                        <m:r>
                          <a:rPr lang="en-US" sz="2200" b="0" i="1" smtClean="0">
                            <a:latin typeface="Cambria Math" charset="0"/>
                          </a:rPr>
                          <m:t>∈</m:t>
                        </m:r>
                        <m:r>
                          <a:rPr lang="en-US" sz="22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𝒳</m:t>
                        </m:r>
                        <m:r>
                          <a:rPr lang="en-US" sz="22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: </m:t>
                        </m:r>
                        <m:f>
                          <m:fPr>
                            <m:ctrlPr>
                              <a:rPr lang="bg-BG" sz="22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fPr>
                          <m:num>
                            <m:r>
                              <a:rPr lang="en-US" sz="22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lang="en-US" sz="22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sz="22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𝑥</m:t>
                                </m:r>
                              </m:e>
                            </m:d>
                          </m:num>
                          <m:den>
                            <m:r>
                              <a:rPr lang="en-US" sz="22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𝑞</m:t>
                            </m:r>
                            <m:d>
                              <m:dPr>
                                <m:ctrlPr>
                                  <a:rPr lang="en-US" sz="22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sz="22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𝑥</m:t>
                                </m:r>
                              </m:e>
                            </m:d>
                          </m:den>
                        </m:f>
                        <m:r>
                          <a:rPr lang="en-US" sz="22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≤1+</m:t>
                        </m:r>
                        <m:rad>
                          <m:radPr>
                            <m:degHide m:val="on"/>
                            <m:ctrlPr>
                              <a:rPr lang="en-US" sz="22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2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𝜖</m:t>
                            </m:r>
                          </m:e>
                        </m:rad>
                      </m:e>
                    </m:d>
                  </m:oMath>
                </a14:m>
                <a:r>
                  <a:rPr lang="en-US" sz="2200" dirty="0" smtClean="0">
                    <a:solidFill>
                      <a:schemeClr val="tx1"/>
                    </a:solidFill>
                  </a:rPr>
                  <a:t> satisfies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charset="0"/>
                      </a:rPr>
                      <m:t>𝑝</m:t>
                    </m:r>
                    <m:d>
                      <m:dPr>
                        <m:ctrlPr>
                          <a:rPr lang="en-US" sz="22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𝒢</m:t>
                        </m:r>
                      </m:e>
                    </m:d>
                    <m:r>
                      <a:rPr lang="en-US" sz="2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≥1−2</m:t>
                    </m:r>
                    <m:rad>
                      <m:radPr>
                        <m:degHide m:val="on"/>
                        <m:ctrlPr>
                          <a:rPr lang="en-US" sz="2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radPr>
                      <m:deg/>
                      <m:e>
                        <m:r>
                          <a:rPr lang="en-US" sz="2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𝜖</m:t>
                        </m:r>
                      </m:e>
                    </m:rad>
                    <m:r>
                      <a:rPr lang="en-US" sz="2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.</m:t>
                    </m:r>
                  </m:oMath>
                </a14:m>
                <a:endParaRPr lang="en-US" sz="2200" dirty="0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187718"/>
                <a:ext cx="10515600" cy="634084"/>
              </a:xfrm>
              <a:prstGeom prst="rect">
                <a:avLst/>
              </a:prstGeom>
              <a:blipFill rotWithShape="0">
                <a:blip r:embed="rId3"/>
                <a:stretch>
                  <a:fillRect l="-695" b="-2830"/>
                </a:stretch>
              </a:blipFill>
              <a:ln>
                <a:solidFill>
                  <a:schemeClr val="accent1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042743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9749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Approximate independence: classical case</a:t>
            </a:r>
            <a:endParaRPr lang="en-US" sz="4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37123-6D8C-8B4C-A1EE-4BA17BE8C320}" type="slidenum">
              <a:rPr lang="en-US" smtClean="0"/>
              <a:t>51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838200" y="1569995"/>
                <a:ext cx="10515600" cy="41447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dirty="0" smtClean="0"/>
                  <a:t>The 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charset="0"/>
                          </a:rPr>
                          <m:t>𝑝</m:t>
                        </m:r>
                      </m:e>
                      <m:sub>
                        <m:sSubSup>
                          <m:sSubSup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2200" b="0" i="1">
                                <a:latin typeface="Cambria Math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200" b="0" i="1"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200" b="0" i="1">
                                <a:latin typeface="Cambria Math" charset="0"/>
                              </a:rPr>
                              <m:t>𝑛</m:t>
                            </m:r>
                          </m:sup>
                        </m:sSubSup>
                        <m:r>
                          <a:rPr lang="en-US" sz="2200" b="0" i="1">
                            <a:latin typeface="Cambria Math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sz="2200" dirty="0" smtClean="0"/>
                  <a:t> is such that for every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charset="0"/>
                      </a:rPr>
                      <m:t>𝑘</m:t>
                    </m:r>
                  </m:oMath>
                </a14:m>
                <a:r>
                  <a:rPr lang="en-US" sz="2200" dirty="0" smtClean="0"/>
                  <a:t>:</a:t>
                </a:r>
                <a:r>
                  <a:rPr lang="en-US" sz="2200" dirty="0"/>
                  <a:t>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charset="0"/>
                      </a:rPr>
                      <m:t>‖</m:t>
                    </m:r>
                    <m:sSub>
                      <m:sSubPr>
                        <m:ctrlPr>
                          <a:rPr lang="en-US" sz="22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charset="0"/>
                          </a:rPr>
                          <m:t>𝑝</m:t>
                        </m:r>
                      </m:e>
                      <m:sub>
                        <m:sSubSup>
                          <m:sSubSup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2200" i="1">
                                <a:latin typeface="Cambria Math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200" i="1"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200" b="0" i="1" smtClean="0">
                                <a:latin typeface="Cambria Math" charset="0"/>
                              </a:rPr>
                              <m:t>𝑘</m:t>
                            </m:r>
                          </m:sup>
                        </m:sSubSup>
                        <m:r>
                          <a:rPr lang="en-US" sz="2200" i="1">
                            <a:latin typeface="Cambria Math" charset="0"/>
                          </a:rPr>
                          <m:t>𝐵</m:t>
                        </m:r>
                      </m:sub>
                    </m:sSub>
                    <m:r>
                      <a:rPr lang="en-US" sz="2200" b="0" i="1" smtClean="0">
                        <a:latin typeface="Cambria Math" charset="0"/>
                      </a:rPr>
                      <m:t> −</m:t>
                    </m:r>
                    <m:sSub>
                      <m:sSubPr>
                        <m:ctrlPr>
                          <a:rPr lang="en-US" sz="2200" i="1">
                            <a:latin typeface="Cambria Math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22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 charset="0"/>
                              </a:rPr>
                              <m:t>𝑝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2200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b="0" i="1" smtClean="0">
                                    <a:latin typeface="Cambria Math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2200" b="0" i="1" smtClean="0">
                                    <a:latin typeface="Cambria Math" charset="0"/>
                                  </a:rPr>
                                  <m:t>𝑘</m:t>
                                </m:r>
                              </m:sub>
                            </m:sSub>
                          </m:sub>
                        </m:sSub>
                        <m:r>
                          <a:rPr lang="en-US" sz="2200" b="0" i="1" smtClean="0">
                            <a:latin typeface="Cambria Math" charset="0"/>
                          </a:rPr>
                          <m:t>⊗</m:t>
                        </m:r>
                        <m:r>
                          <a:rPr lang="en-US" sz="2200" b="0" i="1" smtClean="0">
                            <a:latin typeface="Cambria Math" charset="0"/>
                          </a:rPr>
                          <m:t>𝑝</m:t>
                        </m:r>
                      </m:e>
                      <m:sub>
                        <m:sSubSup>
                          <m:sSubSup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2200" i="1">
                                <a:latin typeface="Cambria Math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200" i="1"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200" i="1">
                                <a:latin typeface="Cambria Math" charset="0"/>
                              </a:rPr>
                              <m:t>𝑘</m:t>
                            </m:r>
                            <m:r>
                              <a:rPr lang="en-US" sz="2200" b="0" i="1" smtClean="0">
                                <a:latin typeface="Cambria Math" charset="0"/>
                              </a:rPr>
                              <m:t>−1</m:t>
                            </m:r>
                          </m:sup>
                        </m:sSubSup>
                        <m:r>
                          <a:rPr lang="en-US" sz="2200" i="1">
                            <a:latin typeface="Cambria Math" charset="0"/>
                          </a:rPr>
                          <m:t>𝐵</m:t>
                        </m:r>
                      </m:sub>
                    </m:sSub>
                    <m:sSub>
                      <m:sSubPr>
                        <m:ctrlPr>
                          <a:rPr lang="en-US" sz="2200" b="0" i="1" smtClean="0">
                            <a:latin typeface="Cambria Math" charset="0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‖"/>
                            <m:ctrlPr>
                              <a:rPr lang="en-US" sz="2200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sz="2400">
                                <a:latin typeface="Cambria Math" charset="0"/>
                              </a:rPr>
                              <m:t>​</m:t>
                            </m:r>
                          </m:e>
                        </m:d>
                      </m:e>
                      <m:sub>
                        <m:r>
                          <a:rPr lang="en-US" sz="2200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sz="2200" b="0" i="1" smtClean="0">
                        <a:latin typeface="Cambria Math" charset="0"/>
                      </a:rPr>
                      <m:t>≤</m:t>
                    </m:r>
                    <m:r>
                      <a:rPr lang="en-US" sz="2200" b="0" i="1" smtClean="0">
                        <a:latin typeface="Cambria Math" charset="0"/>
                      </a:rPr>
                      <m:t>𝜖</m:t>
                    </m:r>
                  </m:oMath>
                </a14:m>
                <a:r>
                  <a:rPr lang="en-US" sz="2200" dirty="0" smtClean="0"/>
                  <a:t>.</a:t>
                </a:r>
              </a:p>
              <a:p>
                <a:endParaRPr lang="en-US" sz="2200" dirty="0" smtClean="0"/>
              </a:p>
              <a:p>
                <a:endParaRPr lang="en-US" sz="2200" dirty="0"/>
              </a:p>
              <a:p>
                <a:endParaRPr lang="en-US" sz="2200" dirty="0"/>
              </a:p>
              <a:p>
                <a:r>
                  <a:rPr lang="en-US" sz="2200" b="0" dirty="0" smtClean="0"/>
                  <a:t>Define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200" b="0" i="0" smtClean="0">
                        <a:latin typeface="Cambria Math" charset="0"/>
                      </a:rPr>
                      <m:t>BadCnt</m:t>
                    </m:r>
                    <m:d>
                      <m:dPr>
                        <m:ctrlPr>
                          <a:rPr lang="en-US" sz="2200" b="0" i="1" smtClean="0">
                            <a:latin typeface="Cambria Math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2200" i="1">
                                <a:latin typeface="Cambria Math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200" i="1"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200" i="1">
                                <a:latin typeface="Cambria Math" charset="0"/>
                              </a:rPr>
                              <m:t>𝑛</m:t>
                            </m:r>
                          </m:sup>
                        </m:sSubSup>
                        <m:r>
                          <a:rPr lang="en-US" sz="2200" i="1">
                            <a:latin typeface="Cambria Math" charset="0"/>
                          </a:rPr>
                          <m:t>,</m:t>
                        </m:r>
                        <m:r>
                          <a:rPr lang="en-US" sz="2200" b="0" i="1" smtClean="0"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sz="2200" b="0" i="1" smtClean="0">
                        <a:latin typeface="Cambria Math" charset="0"/>
                      </a:rPr>
                      <m:t>=#{</m:t>
                    </m:r>
                    <m:r>
                      <a:rPr lang="en-US" sz="2200" b="0" i="1" smtClean="0">
                        <a:latin typeface="Cambria Math" charset="0"/>
                      </a:rPr>
                      <m:t>𝑘</m:t>
                    </m:r>
                    <m:r>
                      <a:rPr lang="en-US" sz="2200" b="0" i="1" smtClean="0">
                        <a:latin typeface="Cambria Math" charset="0"/>
                      </a:rPr>
                      <m:t> :</m:t>
                    </m:r>
                    <m:d>
                      <m:dPr>
                        <m:ctrlPr>
                          <a:rPr lang="en-US" sz="2200" b="0" i="1" smtClean="0">
                            <a:latin typeface="Cambria Math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2200" i="1">
                                <a:latin typeface="Cambria Math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200" i="1"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200" i="1">
                                <a:latin typeface="Cambria Math" charset="0"/>
                              </a:rPr>
                              <m:t>𝑛</m:t>
                            </m:r>
                          </m:sup>
                        </m:sSubSup>
                        <m:r>
                          <a:rPr lang="en-US" sz="2200" i="1">
                            <a:latin typeface="Cambria Math" charset="0"/>
                          </a:rPr>
                          <m:t>,</m:t>
                        </m:r>
                        <m:r>
                          <a:rPr lang="en-US" sz="2200" i="1"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sz="2200" b="0" i="1" smtClean="0">
                        <a:latin typeface="Cambria Math" charset="0"/>
                      </a:rPr>
                      <m:t>∈</m:t>
                    </m:r>
                    <m:sSub>
                      <m:sSubPr>
                        <m:ctrlPr>
                          <a:rPr lang="en-US" sz="22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charset="0"/>
                          </a:rPr>
                          <m:t>𝐵</m:t>
                        </m:r>
                      </m:e>
                      <m:sub>
                        <m:r>
                          <a:rPr lang="en-US" sz="2200" b="0" i="1" smtClean="0">
                            <a:latin typeface="Cambria Math" charset="0"/>
                          </a:rPr>
                          <m:t>𝑘</m:t>
                        </m:r>
                      </m:sub>
                    </m:sSub>
                    <m:r>
                      <a:rPr lang="en-US" sz="2200" b="0" i="1" smtClean="0">
                        <a:latin typeface="Cambria Math" charset="0"/>
                      </a:rPr>
                      <m:t>}</m:t>
                    </m:r>
                  </m:oMath>
                </a14:m>
                <a:r>
                  <a:rPr lang="en-US" sz="2200" b="0" dirty="0" smtClean="0"/>
                  <a:t>. </a:t>
                </a:r>
              </a:p>
              <a:p>
                <a:endParaRPr lang="en-US" sz="2200" dirty="0"/>
              </a:p>
              <a:p>
                <a:r>
                  <a:rPr lang="en-US" sz="2200" b="0" dirty="0" smtClean="0"/>
                  <a:t>Actually, </a:t>
                </a:r>
                <a:endParaRPr lang="en-US" sz="2200" dirty="0" smtClean="0">
                  <a:latin typeface="Cambria Math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200">
                          <a:latin typeface="Cambria Math" charset="0"/>
                        </a:rPr>
                        <m:t>BadCnt</m:t>
                      </m:r>
                      <m:r>
                        <a:rPr lang="en-US" sz="2200" i="1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is-IS" sz="220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200" b="0" i="1" smtClean="0">
                              <a:latin typeface="Cambria Math" charset="0"/>
                            </a:rPr>
                            <m:t>𝑘</m:t>
                          </m:r>
                          <m:r>
                            <a:rPr lang="en-US" sz="2200" b="0" i="1" smtClean="0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200" b="0" i="1" smtClean="0">
                              <a:latin typeface="Cambria Math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2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𝜒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2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0" i="1" smtClean="0">
                                      <a:latin typeface="Cambria Math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sz="2200" b="0" i="1" smtClean="0">
                                      <a:latin typeface="Cambria Math" charset="0"/>
                                    </a:rPr>
                                    <m:t>𝑘</m:t>
                                  </m:r>
                                </m:sub>
                              </m:sSub>
                            </m:sub>
                          </m:sSub>
                        </m:e>
                      </m:nary>
                      <m:r>
                        <a:rPr lang="en-US" sz="2200" b="0" i="1" smtClean="0">
                          <a:latin typeface="Cambria Math" charset="0"/>
                        </a:rPr>
                        <m:t>.</m:t>
                      </m:r>
                    </m:oMath>
                  </m:oMathPara>
                </a14:m>
                <a:endParaRPr lang="en-US" sz="2200" b="0" dirty="0" smtClean="0"/>
              </a:p>
              <a:p>
                <a:endParaRPr lang="en-US" sz="2200" b="0" dirty="0" smtClean="0"/>
              </a:p>
              <a:p>
                <a:r>
                  <a:rPr lang="en-US" sz="2200" b="0" dirty="0" smtClean="0"/>
                  <a:t>In particular,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200" b="0" i="0" smtClean="0">
                        <a:latin typeface="Cambria Math" charset="0"/>
                      </a:rPr>
                      <m:t>E</m:t>
                    </m:r>
                    <m:r>
                      <a:rPr lang="en-US" sz="2200" b="0" i="0" smtClean="0">
                        <a:latin typeface="Cambria Math" charset="0"/>
                      </a:rPr>
                      <m:t>(</m:t>
                    </m:r>
                    <m:r>
                      <m:rPr>
                        <m:nor/>
                      </m:rPr>
                      <a:rPr lang="en-US" sz="2200">
                        <a:latin typeface="Cambria Math" charset="0"/>
                      </a:rPr>
                      <m:t>BadCnt</m:t>
                    </m:r>
                    <m:r>
                      <m:rPr>
                        <m:nor/>
                      </m:rPr>
                      <a:rPr lang="en-US" sz="2200" b="0" i="0" smtClean="0">
                        <a:latin typeface="Cambria Math" charset="0"/>
                      </a:rPr>
                      <m:t>)</m:t>
                    </m:r>
                    <m:r>
                      <a:rPr lang="en-US" sz="2200" b="0" i="1" smtClean="0">
                        <a:latin typeface="Cambria Math" charset="0"/>
                      </a:rPr>
                      <m:t>≤2</m:t>
                    </m:r>
                    <m:r>
                      <a:rPr lang="en-US" sz="2200" b="0" i="1" smtClean="0">
                        <a:latin typeface="Cambria Math" charset="0"/>
                      </a:rPr>
                      <m:t>𝑛</m:t>
                    </m:r>
                    <m:rad>
                      <m:radPr>
                        <m:degHide m:val="on"/>
                        <m:ctrlPr>
                          <a:rPr lang="en-US" sz="2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radPr>
                      <m:deg/>
                      <m:e>
                        <m:r>
                          <a:rPr lang="en-US" sz="2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𝜖</m:t>
                        </m:r>
                      </m:e>
                    </m:rad>
                  </m:oMath>
                </a14:m>
                <a:r>
                  <a:rPr lang="en-US" sz="2200" b="0" dirty="0" smtClean="0"/>
                  <a:t>.</a:t>
                </a: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569995"/>
                <a:ext cx="10515600" cy="4144724"/>
              </a:xfrm>
              <a:prstGeom prst="rect">
                <a:avLst/>
              </a:prstGeom>
              <a:blipFill rotWithShape="0">
                <a:blip r:embed="rId2"/>
                <a:stretch>
                  <a:fillRect l="-754" t="-13108" b="-30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838200" y="2187718"/>
                <a:ext cx="10515600" cy="474489"/>
              </a:xfrm>
              <a:prstGeom prst="rect">
                <a:avLst/>
              </a:prstGeom>
              <a:noFill/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sz="2200" u="sng" dirty="0" smtClean="0"/>
                  <a:t>Useful stuff:</a:t>
                </a:r>
                <a:r>
                  <a:rPr lang="en-US" sz="22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charset="0"/>
                          </a:rPr>
                          <m:t>𝐵</m:t>
                        </m:r>
                      </m:e>
                      <m:sub>
                        <m:r>
                          <a:rPr lang="en-US" sz="2200" i="1">
                            <a:latin typeface="Cambria Math" charset="0"/>
                          </a:rPr>
                          <m:t>𝑘</m:t>
                        </m:r>
                      </m:sub>
                    </m:sSub>
                    <m:r>
                      <a:rPr lang="en-US" sz="2200" i="1">
                        <a:latin typeface="Cambria Math" charset="0"/>
                      </a:rPr>
                      <m:t>≔</m:t>
                    </m:r>
                    <m:d>
                      <m:dPr>
                        <m:begChr m:val="{"/>
                        <m:endChr m:val="}"/>
                        <m:ctrlPr>
                          <a:rPr lang="en-US" sz="2200" i="1">
                            <a:latin typeface="Cambria Math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2200" i="1">
                                    <a:latin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200" i="1">
                                    <a:latin typeface="Cambria Math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2200" i="1"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sz="2200" i="1">
                                    <a:latin typeface="Cambria Math" charset="0"/>
                                  </a:rPr>
                                  <m:t>𝑛</m:t>
                                </m:r>
                              </m:sup>
                            </m:sSubSup>
                            <m:r>
                              <a:rPr lang="en-US" sz="2200" i="1"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sz="2200" i="1">
                                <a:latin typeface="Cambria Math" charset="0"/>
                              </a:rPr>
                              <m:t>𝑏</m:t>
                            </m:r>
                          </m:e>
                        </m:d>
                        <m:r>
                          <a:rPr lang="en-US" sz="2200" i="1">
                            <a:latin typeface="Cambria Math" charset="0"/>
                          </a:rPr>
                          <m:t>:</m:t>
                        </m:r>
                        <m:r>
                          <a:rPr lang="en-US" sz="2200" i="1">
                            <a:latin typeface="Cambria Math" charset="0"/>
                          </a:rPr>
                          <m:t>𝑝</m:t>
                        </m:r>
                        <m:d>
                          <m:d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2200" i="1">
                                    <a:latin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200" i="1">
                                    <a:latin typeface="Cambria Math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2200" i="1"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sz="2200" i="1">
                                    <a:latin typeface="Cambria Math" charset="0"/>
                                  </a:rPr>
                                  <m:t>𝑘</m:t>
                                </m:r>
                              </m:sup>
                            </m:sSubSup>
                            <m:r>
                              <a:rPr lang="en-US" sz="2200" i="1"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sz="2200" i="1">
                                <a:latin typeface="Cambria Math" charset="0"/>
                              </a:rPr>
                              <m:t>𝑏</m:t>
                            </m:r>
                          </m:e>
                        </m:d>
                        <m:r>
                          <a:rPr lang="en-US" sz="2200" i="1">
                            <a:latin typeface="Cambria Math" charset="0"/>
                          </a:rPr>
                          <m:t>&gt;</m:t>
                        </m:r>
                        <m:d>
                          <m:dPr>
                            <m:ctrlPr>
                              <a:rPr lang="en-US" sz="22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lang="en-US" sz="22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1+</m:t>
                            </m:r>
                            <m:rad>
                              <m:radPr>
                                <m:degHide m:val="on"/>
                                <m:ctrlPr>
                                  <a:rPr lang="en-US" sz="22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22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𝜖</m:t>
                                </m:r>
                              </m:e>
                            </m:rad>
                          </m:e>
                        </m:d>
                        <m:r>
                          <a:rPr lang="en-US" sz="2200" i="1">
                            <a:latin typeface="Cambria Math" charset="0"/>
                          </a:rPr>
                          <m:t>𝑝</m:t>
                        </m:r>
                        <m:d>
                          <m:d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200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i="1">
                                    <a:latin typeface="Cambria Math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2200" i="1">
                                    <a:latin typeface="Cambria Math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  <m:r>
                          <a:rPr lang="en-US" sz="2200" i="1">
                            <a:latin typeface="Cambria Math" charset="0"/>
                          </a:rPr>
                          <m:t>𝑝</m:t>
                        </m:r>
                        <m:d>
                          <m:d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2200" i="1">
                                    <a:latin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200" i="1">
                                    <a:latin typeface="Cambria Math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2200" i="1"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sz="2200" i="1">
                                    <a:latin typeface="Cambria Math" charset="0"/>
                                  </a:rPr>
                                  <m:t>𝑘</m:t>
                                </m:r>
                                <m:r>
                                  <a:rPr lang="en-US" sz="2200" i="1">
                                    <a:latin typeface="Cambria Math" charset="0"/>
                                  </a:rPr>
                                  <m:t>−1</m:t>
                                </m:r>
                              </m:sup>
                            </m:sSubSup>
                            <m:r>
                              <a:rPr lang="en-US" sz="2200" i="1">
                                <a:latin typeface="Cambria Math" charset="0"/>
                              </a:rPr>
                              <m:t>𝑏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22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charset="0"/>
                          </a:rPr>
                          <m:t>𝑝</m:t>
                        </m:r>
                        <m:r>
                          <a:rPr lang="en-US" sz="2200" i="1">
                            <a:latin typeface="Cambria Math" charset="0"/>
                          </a:rPr>
                          <m:t>(</m:t>
                        </m:r>
                        <m:r>
                          <a:rPr lang="en-US" sz="2200" i="1">
                            <a:latin typeface="Cambria Math" charset="0"/>
                          </a:rPr>
                          <m:t>𝐵</m:t>
                        </m:r>
                      </m:e>
                      <m:sub>
                        <m:r>
                          <a:rPr lang="en-US" sz="2200" i="1">
                            <a:latin typeface="Cambria Math" charset="0"/>
                          </a:rPr>
                          <m:t>𝑘</m:t>
                        </m:r>
                      </m:sub>
                    </m:sSub>
                    <m:r>
                      <a:rPr lang="en-US" sz="2200" i="1">
                        <a:latin typeface="Cambria Math" charset="0"/>
                      </a:rPr>
                      <m:t>)≤</m:t>
                    </m:r>
                    <m:r>
                      <a:rPr lang="en-US" sz="2200" i="1">
                        <a:latin typeface="Cambria Math" charset="0"/>
                        <a:ea typeface="Cambria Math" charset="0"/>
                        <a:cs typeface="Cambria Math" charset="0"/>
                      </a:rPr>
                      <m:t>2</m:t>
                    </m:r>
                    <m:rad>
                      <m:radPr>
                        <m:degHide m:val="on"/>
                        <m:ctrlPr>
                          <a:rPr lang="en-US" sz="2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radPr>
                      <m:deg/>
                      <m:e>
                        <m:r>
                          <a:rPr lang="en-US" sz="2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𝜖</m:t>
                        </m:r>
                      </m:e>
                    </m:rad>
                  </m:oMath>
                </a14:m>
                <a:r>
                  <a:rPr lang="en-US" sz="2200" dirty="0"/>
                  <a:t>.</a:t>
                </a: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187718"/>
                <a:ext cx="10515600" cy="474489"/>
              </a:xfrm>
              <a:prstGeom prst="rect">
                <a:avLst/>
              </a:prstGeom>
              <a:blipFill rotWithShape="0">
                <a:blip r:embed="rId3"/>
                <a:stretch>
                  <a:fillRect l="-695" t="-48750" b="-28750"/>
                </a:stretch>
              </a:blipFill>
              <a:ln>
                <a:solidFill>
                  <a:schemeClr val="accent1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220860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9749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Approximate independence: classical case</a:t>
            </a:r>
            <a:endParaRPr lang="en-US" sz="4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37123-6D8C-8B4C-A1EE-4BA17BE8C320}" type="slidenum">
              <a:rPr lang="en-US" smtClean="0"/>
              <a:t>52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838200" y="1569995"/>
                <a:ext cx="10515600" cy="39793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dirty="0" smtClean="0"/>
                  <a:t>The 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charset="0"/>
                          </a:rPr>
                          <m:t>𝑝</m:t>
                        </m:r>
                      </m:e>
                      <m:sub>
                        <m:sSubSup>
                          <m:sSubSup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2200" b="0" i="1">
                                <a:latin typeface="Cambria Math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200" b="0" i="1"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200" b="0" i="1">
                                <a:latin typeface="Cambria Math" charset="0"/>
                              </a:rPr>
                              <m:t>𝑛</m:t>
                            </m:r>
                          </m:sup>
                        </m:sSubSup>
                        <m:r>
                          <a:rPr lang="en-US" sz="2200" b="0" i="1">
                            <a:latin typeface="Cambria Math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sz="2200" dirty="0" smtClean="0"/>
                  <a:t> is such that for every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charset="0"/>
                      </a:rPr>
                      <m:t>𝑘</m:t>
                    </m:r>
                  </m:oMath>
                </a14:m>
                <a:r>
                  <a:rPr lang="en-US" sz="2200" dirty="0" smtClean="0"/>
                  <a:t>:</a:t>
                </a:r>
                <a:r>
                  <a:rPr lang="en-US" sz="2200" dirty="0"/>
                  <a:t>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charset="0"/>
                      </a:rPr>
                      <m:t>‖</m:t>
                    </m:r>
                    <m:sSub>
                      <m:sSubPr>
                        <m:ctrlPr>
                          <a:rPr lang="en-US" sz="22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charset="0"/>
                          </a:rPr>
                          <m:t>𝑝</m:t>
                        </m:r>
                      </m:e>
                      <m:sub>
                        <m:sSubSup>
                          <m:sSubSup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2200" i="1">
                                <a:latin typeface="Cambria Math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200" i="1"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200" b="0" i="1" smtClean="0">
                                <a:latin typeface="Cambria Math" charset="0"/>
                              </a:rPr>
                              <m:t>𝑘</m:t>
                            </m:r>
                          </m:sup>
                        </m:sSubSup>
                        <m:r>
                          <a:rPr lang="en-US" sz="2200" i="1">
                            <a:latin typeface="Cambria Math" charset="0"/>
                          </a:rPr>
                          <m:t>𝐵</m:t>
                        </m:r>
                      </m:sub>
                    </m:sSub>
                    <m:r>
                      <a:rPr lang="en-US" sz="2200" b="0" i="1" smtClean="0">
                        <a:latin typeface="Cambria Math" charset="0"/>
                      </a:rPr>
                      <m:t> −</m:t>
                    </m:r>
                    <m:sSub>
                      <m:sSubPr>
                        <m:ctrlPr>
                          <a:rPr lang="en-US" sz="2200" i="1">
                            <a:latin typeface="Cambria Math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22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 charset="0"/>
                              </a:rPr>
                              <m:t>𝑝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2200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b="0" i="1" smtClean="0">
                                    <a:latin typeface="Cambria Math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2200" b="0" i="1" smtClean="0">
                                    <a:latin typeface="Cambria Math" charset="0"/>
                                  </a:rPr>
                                  <m:t>𝑘</m:t>
                                </m:r>
                              </m:sub>
                            </m:sSub>
                          </m:sub>
                        </m:sSub>
                        <m:r>
                          <a:rPr lang="en-US" sz="2200" b="0" i="1" smtClean="0">
                            <a:latin typeface="Cambria Math" charset="0"/>
                          </a:rPr>
                          <m:t>⊗</m:t>
                        </m:r>
                        <m:r>
                          <a:rPr lang="en-US" sz="2200" b="0" i="1" smtClean="0">
                            <a:latin typeface="Cambria Math" charset="0"/>
                          </a:rPr>
                          <m:t>𝑝</m:t>
                        </m:r>
                      </m:e>
                      <m:sub>
                        <m:sSubSup>
                          <m:sSubSup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2200" i="1">
                                <a:latin typeface="Cambria Math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200" i="1"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200" i="1">
                                <a:latin typeface="Cambria Math" charset="0"/>
                              </a:rPr>
                              <m:t>𝑘</m:t>
                            </m:r>
                            <m:r>
                              <a:rPr lang="en-US" sz="2200" b="0" i="1" smtClean="0">
                                <a:latin typeface="Cambria Math" charset="0"/>
                              </a:rPr>
                              <m:t>−1</m:t>
                            </m:r>
                          </m:sup>
                        </m:sSubSup>
                        <m:r>
                          <a:rPr lang="en-US" sz="2200" i="1">
                            <a:latin typeface="Cambria Math" charset="0"/>
                          </a:rPr>
                          <m:t>𝐵</m:t>
                        </m:r>
                      </m:sub>
                    </m:sSub>
                    <m:sSub>
                      <m:sSubPr>
                        <m:ctrlPr>
                          <a:rPr lang="en-US" sz="2200" b="0" i="1" smtClean="0">
                            <a:latin typeface="Cambria Math" charset="0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‖"/>
                            <m:ctrlPr>
                              <a:rPr lang="en-US" sz="2200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sz="2400">
                                <a:latin typeface="Cambria Math" charset="0"/>
                              </a:rPr>
                              <m:t>​</m:t>
                            </m:r>
                          </m:e>
                        </m:d>
                      </m:e>
                      <m:sub>
                        <m:r>
                          <a:rPr lang="en-US" sz="2200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sz="2200" b="0" i="1" smtClean="0">
                        <a:latin typeface="Cambria Math" charset="0"/>
                      </a:rPr>
                      <m:t>≤</m:t>
                    </m:r>
                    <m:r>
                      <a:rPr lang="en-US" sz="2200" b="0" i="1" smtClean="0">
                        <a:latin typeface="Cambria Math" charset="0"/>
                      </a:rPr>
                      <m:t>𝜖</m:t>
                    </m:r>
                  </m:oMath>
                </a14:m>
                <a:r>
                  <a:rPr lang="en-US" sz="2200" dirty="0" smtClean="0"/>
                  <a:t>.</a:t>
                </a:r>
              </a:p>
              <a:p>
                <a:endParaRPr lang="en-US" sz="2200" dirty="0" smtClean="0"/>
              </a:p>
              <a:p>
                <a:endParaRPr lang="en-US" sz="2200" dirty="0"/>
              </a:p>
              <a:p>
                <a:endParaRPr lang="en-US" sz="2200" dirty="0" smtClean="0"/>
              </a:p>
              <a:p>
                <a:endParaRPr lang="en-US" sz="2200" dirty="0"/>
              </a:p>
              <a:p>
                <a:r>
                  <a:rPr lang="en-US" sz="2200" b="0" dirty="0" smtClean="0"/>
                  <a:t>Using Markov inequality, </a:t>
                </a:r>
              </a:p>
              <a:p>
                <a:endParaRPr lang="en-US" sz="2200" b="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charset="0"/>
                        </a:rPr>
                        <m:t>𝑝</m:t>
                      </m:r>
                      <m:d>
                        <m:dPr>
                          <m:ctrlPr>
                            <a:rPr lang="en-US" sz="22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sz="2200">
                              <a:latin typeface="Cambria Math" charset="0"/>
                            </a:rPr>
                            <m:t>BadCnt</m:t>
                          </m:r>
                          <m:r>
                            <a:rPr lang="en-US" sz="2200" b="0" i="1" smtClean="0">
                              <a:latin typeface="Cambria Math" charset="0"/>
                            </a:rPr>
                            <m:t>&gt;2</m:t>
                          </m:r>
                          <m:r>
                            <a:rPr lang="en-US" sz="2200" b="0" i="1" smtClean="0">
                              <a:latin typeface="Cambria Math" charset="0"/>
                            </a:rPr>
                            <m:t>𝑛</m:t>
                          </m:r>
                          <m:sSup>
                            <m:sSupPr>
                              <m:ctrlPr>
                                <a:rPr lang="en-US" sz="2200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𝜖</m:t>
                              </m:r>
                            </m:e>
                            <m:sup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1/4</m:t>
                              </m:r>
                            </m:sup>
                          </m:sSup>
                        </m:e>
                      </m:d>
                      <m:r>
                        <a:rPr lang="en-US" sz="2200" b="0" i="1" smtClean="0">
                          <a:latin typeface="Cambria Math" charset="0"/>
                        </a:rPr>
                        <m:t>≤</m:t>
                      </m:r>
                      <m:sSup>
                        <m:sSup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200" i="1">
                              <a:latin typeface="Cambria Math" charset="0"/>
                            </a:rPr>
                            <m:t>𝜖</m:t>
                          </m:r>
                        </m:e>
                        <m:sup>
                          <m:r>
                            <a:rPr lang="en-US" sz="2200" i="1">
                              <a:latin typeface="Cambria Math" charset="0"/>
                            </a:rPr>
                            <m:t>1/4</m:t>
                          </m:r>
                        </m:sup>
                      </m:sSup>
                    </m:oMath>
                  </m:oMathPara>
                </a14:m>
                <a:endParaRPr lang="en-US" sz="2200" b="0" dirty="0" smtClean="0"/>
              </a:p>
              <a:p>
                <a:endParaRPr lang="en-US" sz="2200" dirty="0"/>
              </a:p>
              <a:p>
                <a:r>
                  <a:rPr lang="en-US" sz="2200" dirty="0" smtClean="0"/>
                  <a:t>Define the set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charset="0"/>
                      </a:rPr>
                      <m:t>𝑆</m:t>
                    </m:r>
                    <m:r>
                      <a:rPr lang="en-US" sz="2200" b="0" i="1" smtClean="0">
                        <a:latin typeface="Cambria Math" charset="0"/>
                      </a:rPr>
                      <m:t>≔</m:t>
                    </m:r>
                    <m:d>
                      <m:dPr>
                        <m:begChr m:val="{"/>
                        <m:endChr m:val="}"/>
                        <m:ctrlPr>
                          <a:rPr lang="en-US" sz="2200" b="0" i="1" smtClean="0">
                            <a:latin typeface="Cambria Math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2200" i="1">
                                    <a:latin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200" i="1">
                                    <a:latin typeface="Cambria Math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2200" i="1"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sz="2200" i="1">
                                    <a:latin typeface="Cambria Math" charset="0"/>
                                  </a:rPr>
                                  <m:t>𝑛</m:t>
                                </m:r>
                              </m:sup>
                            </m:sSubSup>
                            <m:r>
                              <a:rPr lang="en-US" sz="2200" i="1"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sz="2200" i="1">
                                <a:latin typeface="Cambria Math" charset="0"/>
                              </a:rPr>
                              <m:t>𝑏</m:t>
                            </m:r>
                          </m:e>
                        </m:d>
                        <m:r>
                          <a:rPr lang="en-US" sz="2200" i="1">
                            <a:latin typeface="Cambria Math" charset="0"/>
                          </a:rPr>
                          <m:t>:</m:t>
                        </m:r>
                        <m:r>
                          <m:rPr>
                            <m:nor/>
                          </m:rPr>
                          <a:rPr lang="en-US" sz="2200">
                            <a:latin typeface="Cambria Math" charset="0"/>
                          </a:rPr>
                          <m:t>BadCnt</m:t>
                        </m:r>
                        <m:d>
                          <m:d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2200" i="1">
                                    <a:latin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200" i="1">
                                    <a:latin typeface="Cambria Math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2200" i="1"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sz="2200" i="1">
                                    <a:latin typeface="Cambria Math" charset="0"/>
                                  </a:rPr>
                                  <m:t>𝑛</m:t>
                                </m:r>
                              </m:sup>
                            </m:sSubSup>
                            <m:r>
                              <a:rPr lang="en-US" sz="2200" i="1"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sz="2200" i="1">
                                <a:latin typeface="Cambria Math" charset="0"/>
                              </a:rPr>
                              <m:t>𝑏</m:t>
                            </m:r>
                          </m:e>
                        </m:d>
                        <m:r>
                          <a:rPr lang="en-US" sz="2200" b="0" i="1" smtClean="0">
                            <a:latin typeface="Cambria Math" charset="0"/>
                          </a:rPr>
                          <m:t>≤2</m:t>
                        </m:r>
                        <m:r>
                          <a:rPr lang="en-US" sz="2200" b="0" i="1" smtClean="0">
                            <a:latin typeface="Cambria Math" charset="0"/>
                          </a:rPr>
                          <m:t>𝑛</m:t>
                        </m:r>
                        <m:sSup>
                          <m:sSup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sz="2200" i="1">
                                <a:latin typeface="Cambria Math" charset="0"/>
                              </a:rPr>
                              <m:t>𝜖</m:t>
                            </m:r>
                          </m:e>
                          <m:sup>
                            <m:r>
                              <a:rPr lang="en-US" sz="2200" b="0" i="1" smtClean="0">
                                <a:latin typeface="Cambria Math" charset="0"/>
                              </a:rPr>
                              <m:t>1/4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2200" dirty="0" smtClean="0"/>
                  <a:t>, so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charset="0"/>
                      </a:rPr>
                      <m:t>𝑝</m:t>
                    </m:r>
                    <m:d>
                      <m:dPr>
                        <m:ctrlPr>
                          <a:rPr lang="en-US" sz="22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charset="0"/>
                          </a:rPr>
                          <m:t>𝑆</m:t>
                        </m:r>
                      </m:e>
                    </m:d>
                    <m:r>
                      <a:rPr lang="en-US" sz="2200" b="0" i="1" smtClean="0">
                        <a:latin typeface="Cambria Math" charset="0"/>
                      </a:rPr>
                      <m:t>≥1−</m:t>
                    </m:r>
                    <m:sSup>
                      <m:sSupPr>
                        <m:ctrlPr>
                          <a:rPr lang="en-US" sz="2200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200" i="1">
                            <a:latin typeface="Cambria Math" charset="0"/>
                          </a:rPr>
                          <m:t>𝜖</m:t>
                        </m:r>
                      </m:e>
                      <m:sup>
                        <m:r>
                          <a:rPr lang="en-US" sz="2200" i="1">
                            <a:latin typeface="Cambria Math" charset="0"/>
                          </a:rPr>
                          <m:t>1/4</m:t>
                        </m:r>
                      </m:sup>
                    </m:sSup>
                  </m:oMath>
                </a14:m>
                <a:r>
                  <a:rPr lang="en-US" sz="2200" dirty="0" smtClean="0"/>
                  <a:t>. </a:t>
                </a:r>
                <a:endParaRPr lang="en-US" sz="2200" dirty="0"/>
              </a:p>
              <a:p>
                <a:endParaRPr lang="en-US" sz="22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569995"/>
                <a:ext cx="10515600" cy="3979359"/>
              </a:xfrm>
              <a:prstGeom prst="rect">
                <a:avLst/>
              </a:prstGeom>
              <a:blipFill rotWithShape="0">
                <a:blip r:embed="rId2"/>
                <a:stretch>
                  <a:fillRect l="-754" t="-136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838200" y="2187718"/>
                <a:ext cx="10515600" cy="816890"/>
              </a:xfrm>
              <a:prstGeom prst="rect">
                <a:avLst/>
              </a:prstGeom>
              <a:noFill/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sz="2200" u="sng" dirty="0" smtClean="0">
                    <a:solidFill>
                      <a:srgbClr val="002060"/>
                    </a:solidFill>
                  </a:rPr>
                  <a:t>Useful stuff:</a:t>
                </a:r>
                <a:r>
                  <a:rPr lang="en-US" sz="2200" dirty="0" smtClean="0">
                    <a:solidFill>
                      <a:srgbClr val="002060"/>
                    </a:solidFill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charset="0"/>
                          </a:rPr>
                          <m:t>𝐵</m:t>
                        </m:r>
                      </m:e>
                      <m:sub>
                        <m:r>
                          <a:rPr lang="en-US" sz="2200" b="0" i="1" smtClean="0">
                            <a:latin typeface="Cambria Math" charset="0"/>
                          </a:rPr>
                          <m:t>𝑘</m:t>
                        </m:r>
                      </m:sub>
                    </m:sSub>
                    <m:r>
                      <a:rPr lang="en-US" sz="2200" i="1">
                        <a:latin typeface="Cambria Math" charset="0"/>
                      </a:rPr>
                      <m:t>≔</m:t>
                    </m:r>
                    <m:d>
                      <m:dPr>
                        <m:begChr m:val="{"/>
                        <m:endChr m:val="}"/>
                        <m:ctrlPr>
                          <a:rPr lang="en-US" sz="2200" i="1">
                            <a:latin typeface="Cambria Math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2200" i="1">
                                    <a:latin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200" i="1">
                                    <a:latin typeface="Cambria Math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2200" i="1"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sz="2200" i="1">
                                    <a:latin typeface="Cambria Math" charset="0"/>
                                  </a:rPr>
                                  <m:t>𝑛</m:t>
                                </m:r>
                              </m:sup>
                            </m:sSubSup>
                            <m:r>
                              <a:rPr lang="en-US" sz="2200" i="1"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sz="2200" i="1">
                                <a:latin typeface="Cambria Math" charset="0"/>
                              </a:rPr>
                              <m:t>𝑏</m:t>
                            </m:r>
                          </m:e>
                        </m:d>
                        <m:r>
                          <a:rPr lang="en-US" sz="2200" i="1">
                            <a:latin typeface="Cambria Math" charset="0"/>
                          </a:rPr>
                          <m:t>:</m:t>
                        </m:r>
                        <m:r>
                          <a:rPr lang="en-US" sz="2200" i="1">
                            <a:latin typeface="Cambria Math" charset="0"/>
                          </a:rPr>
                          <m:t>𝑝</m:t>
                        </m:r>
                        <m:d>
                          <m:d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2200" i="1">
                                    <a:latin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200" i="1">
                                    <a:latin typeface="Cambria Math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2200" i="1"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sz="2200" i="1">
                                    <a:latin typeface="Cambria Math" charset="0"/>
                                  </a:rPr>
                                  <m:t>𝑘</m:t>
                                </m:r>
                              </m:sup>
                            </m:sSubSup>
                            <m:r>
                              <a:rPr lang="en-US" sz="2200" i="1"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sz="2200" i="1">
                                <a:latin typeface="Cambria Math" charset="0"/>
                              </a:rPr>
                              <m:t>𝑏</m:t>
                            </m:r>
                          </m:e>
                        </m:d>
                        <m:r>
                          <a:rPr lang="en-US" sz="2200" i="1">
                            <a:latin typeface="Cambria Math" charset="0"/>
                          </a:rPr>
                          <m:t>&gt;</m:t>
                        </m:r>
                        <m:d>
                          <m:dPr>
                            <m:ctrlPr>
                              <a:rPr lang="en-US" sz="22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lang="en-US" sz="22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1+</m:t>
                            </m:r>
                            <m:rad>
                              <m:radPr>
                                <m:degHide m:val="on"/>
                                <m:ctrlPr>
                                  <a:rPr lang="en-US" sz="22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22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𝜖</m:t>
                                </m:r>
                              </m:e>
                            </m:rad>
                          </m:e>
                        </m:d>
                        <m:r>
                          <a:rPr lang="en-US" sz="2200" i="1">
                            <a:latin typeface="Cambria Math" charset="0"/>
                          </a:rPr>
                          <m:t>𝑝</m:t>
                        </m:r>
                        <m:d>
                          <m:d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200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i="1">
                                    <a:latin typeface="Cambria Math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2200" i="1">
                                    <a:latin typeface="Cambria Math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  <m:r>
                          <a:rPr lang="en-US" sz="2200" i="1">
                            <a:latin typeface="Cambria Math" charset="0"/>
                          </a:rPr>
                          <m:t>𝑝</m:t>
                        </m:r>
                        <m:d>
                          <m:d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2200" i="1">
                                    <a:latin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200" i="1">
                                    <a:latin typeface="Cambria Math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2200" i="1"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sz="2200" i="1">
                                    <a:latin typeface="Cambria Math" charset="0"/>
                                  </a:rPr>
                                  <m:t>𝑘</m:t>
                                </m:r>
                                <m:r>
                                  <a:rPr lang="en-US" sz="2200" i="1">
                                    <a:latin typeface="Cambria Math" charset="0"/>
                                  </a:rPr>
                                  <m:t>−1</m:t>
                                </m:r>
                              </m:sup>
                            </m:sSubSup>
                            <m:r>
                              <a:rPr lang="en-US" sz="2200" i="1">
                                <a:latin typeface="Cambria Math" charset="0"/>
                              </a:rPr>
                              <m:t>𝑏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2200" dirty="0" smtClean="0"/>
                  <a:t> 	</a:t>
                </a:r>
              </a:p>
              <a:p>
                <a:r>
                  <a:rPr lang="en-US" sz="2200" dirty="0" smtClean="0"/>
                  <a:t>	          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200">
                        <a:latin typeface="Cambria Math" charset="0"/>
                      </a:rPr>
                      <m:t>BadCnt</m:t>
                    </m:r>
                    <m:d>
                      <m:dPr>
                        <m:ctrlPr>
                          <a:rPr lang="en-US" sz="2200" i="1">
                            <a:latin typeface="Cambria Math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2200" i="1">
                                <a:latin typeface="Cambria Math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200" i="1"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200" i="1">
                                <a:latin typeface="Cambria Math" charset="0"/>
                              </a:rPr>
                              <m:t>𝑛</m:t>
                            </m:r>
                          </m:sup>
                        </m:sSubSup>
                        <m:r>
                          <a:rPr lang="en-US" sz="2200" i="1">
                            <a:latin typeface="Cambria Math" charset="0"/>
                          </a:rPr>
                          <m:t>,</m:t>
                        </m:r>
                        <m:r>
                          <a:rPr lang="en-US" sz="2200" i="1"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sz="2200" i="1">
                        <a:latin typeface="Cambria Math" charset="0"/>
                      </a:rPr>
                      <m:t>=#{</m:t>
                    </m:r>
                    <m:r>
                      <a:rPr lang="en-US" sz="2200" i="1">
                        <a:latin typeface="Cambria Math" charset="0"/>
                      </a:rPr>
                      <m:t>𝑘</m:t>
                    </m:r>
                    <m:r>
                      <a:rPr lang="en-US" sz="2200" i="1">
                        <a:latin typeface="Cambria Math" charset="0"/>
                      </a:rPr>
                      <m:t> :</m:t>
                    </m:r>
                    <m:d>
                      <m:dPr>
                        <m:ctrlPr>
                          <a:rPr lang="en-US" sz="2200" i="1">
                            <a:latin typeface="Cambria Math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2200" i="1">
                                <a:latin typeface="Cambria Math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200" i="1"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200" i="1">
                                <a:latin typeface="Cambria Math" charset="0"/>
                              </a:rPr>
                              <m:t>𝑛</m:t>
                            </m:r>
                          </m:sup>
                        </m:sSubSup>
                        <m:r>
                          <a:rPr lang="en-US" sz="2200" i="1">
                            <a:latin typeface="Cambria Math" charset="0"/>
                          </a:rPr>
                          <m:t>,</m:t>
                        </m:r>
                        <m:r>
                          <a:rPr lang="en-US" sz="2200" i="1"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sz="2200" i="1">
                        <a:latin typeface="Cambria Math" charset="0"/>
                      </a:rPr>
                      <m:t>∈</m:t>
                    </m:r>
                    <m:sSub>
                      <m:sSubPr>
                        <m:ctrlPr>
                          <a:rPr lang="en-US" sz="22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charset="0"/>
                          </a:rPr>
                          <m:t>𝐵</m:t>
                        </m:r>
                      </m:e>
                      <m:sub>
                        <m:r>
                          <a:rPr lang="en-US" sz="2200" i="1">
                            <a:latin typeface="Cambria Math" charset="0"/>
                          </a:rPr>
                          <m:t>𝑘</m:t>
                        </m:r>
                      </m:sub>
                    </m:sSub>
                    <m:r>
                      <a:rPr lang="en-US" sz="2200" i="1">
                        <a:latin typeface="Cambria Math" charset="0"/>
                      </a:rPr>
                      <m:t>}</m:t>
                    </m:r>
                  </m:oMath>
                </a14:m>
                <a:r>
                  <a:rPr lang="en-US" sz="2200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200">
                        <a:latin typeface="Cambria Math" charset="0"/>
                      </a:rPr>
                      <m:t>E</m:t>
                    </m:r>
                    <m:r>
                      <a:rPr lang="en-US" sz="2200">
                        <a:latin typeface="Cambria Math" charset="0"/>
                      </a:rPr>
                      <m:t>(</m:t>
                    </m:r>
                    <m:r>
                      <m:rPr>
                        <m:nor/>
                      </m:rPr>
                      <a:rPr lang="en-US" sz="2200">
                        <a:latin typeface="Cambria Math" charset="0"/>
                      </a:rPr>
                      <m:t>BadCnt</m:t>
                    </m:r>
                    <m:r>
                      <m:rPr>
                        <m:nor/>
                      </m:rPr>
                      <a:rPr lang="en-US" sz="2200">
                        <a:latin typeface="Cambria Math" charset="0"/>
                      </a:rPr>
                      <m:t>)</m:t>
                    </m:r>
                    <m:r>
                      <a:rPr lang="en-US" sz="2200" i="1">
                        <a:latin typeface="Cambria Math" charset="0"/>
                      </a:rPr>
                      <m:t>≤2</m:t>
                    </m:r>
                    <m:r>
                      <a:rPr lang="en-US" sz="2200" i="1">
                        <a:latin typeface="Cambria Math" charset="0"/>
                      </a:rPr>
                      <m:t>𝑛</m:t>
                    </m:r>
                    <m:rad>
                      <m:radPr>
                        <m:degHide m:val="on"/>
                        <m:ctrlPr>
                          <a:rPr lang="en-US" sz="2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radPr>
                      <m:deg/>
                      <m:e>
                        <m:r>
                          <a:rPr lang="en-US" sz="2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𝜖</m:t>
                        </m:r>
                      </m:e>
                    </m:rad>
                  </m:oMath>
                </a14:m>
                <a:r>
                  <a:rPr lang="en-US" sz="2200" dirty="0"/>
                  <a:t>.</a:t>
                </a: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187718"/>
                <a:ext cx="10515600" cy="816890"/>
              </a:xfrm>
              <a:prstGeom prst="rect">
                <a:avLst/>
              </a:prstGeom>
              <a:blipFill rotWithShape="0">
                <a:blip r:embed="rId3"/>
                <a:stretch>
                  <a:fillRect l="-695" t="-28676" b="-18382"/>
                </a:stretch>
              </a:blipFill>
              <a:ln>
                <a:solidFill>
                  <a:schemeClr val="accent1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715285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9749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Approximate independence: classical case</a:t>
            </a:r>
            <a:endParaRPr lang="en-US" sz="4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37123-6D8C-8B4C-A1EE-4BA17BE8C320}" type="slidenum">
              <a:rPr lang="en-US" smtClean="0"/>
              <a:t>53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838200" y="1569995"/>
                <a:ext cx="10515600" cy="25396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dirty="0" smtClean="0"/>
                  <a:t>The 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charset="0"/>
                          </a:rPr>
                          <m:t>𝑝</m:t>
                        </m:r>
                      </m:e>
                      <m:sub>
                        <m:sSubSup>
                          <m:sSubSup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2200" b="0" i="1">
                                <a:latin typeface="Cambria Math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200" b="0" i="1"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200" b="0" i="1">
                                <a:latin typeface="Cambria Math" charset="0"/>
                              </a:rPr>
                              <m:t>𝑛</m:t>
                            </m:r>
                          </m:sup>
                        </m:sSubSup>
                        <m:r>
                          <a:rPr lang="en-US" sz="2200" b="0" i="1">
                            <a:latin typeface="Cambria Math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sz="2200" dirty="0" smtClean="0"/>
                  <a:t> is such that for every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charset="0"/>
                      </a:rPr>
                      <m:t>𝑘</m:t>
                    </m:r>
                  </m:oMath>
                </a14:m>
                <a:r>
                  <a:rPr lang="en-US" sz="2200" dirty="0" smtClean="0"/>
                  <a:t>:</a:t>
                </a:r>
                <a:r>
                  <a:rPr lang="en-US" sz="2200" dirty="0"/>
                  <a:t>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charset="0"/>
                      </a:rPr>
                      <m:t>‖</m:t>
                    </m:r>
                    <m:sSub>
                      <m:sSubPr>
                        <m:ctrlPr>
                          <a:rPr lang="en-US" sz="22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charset="0"/>
                          </a:rPr>
                          <m:t>𝑝</m:t>
                        </m:r>
                      </m:e>
                      <m:sub>
                        <m:sSubSup>
                          <m:sSubSup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2200" i="1">
                                <a:latin typeface="Cambria Math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200" i="1"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200" b="0" i="1" smtClean="0">
                                <a:latin typeface="Cambria Math" charset="0"/>
                              </a:rPr>
                              <m:t>𝑘</m:t>
                            </m:r>
                          </m:sup>
                        </m:sSubSup>
                        <m:r>
                          <a:rPr lang="en-US" sz="2200" i="1">
                            <a:latin typeface="Cambria Math" charset="0"/>
                          </a:rPr>
                          <m:t>𝐵</m:t>
                        </m:r>
                      </m:sub>
                    </m:sSub>
                    <m:r>
                      <a:rPr lang="en-US" sz="2200" b="0" i="1" smtClean="0">
                        <a:latin typeface="Cambria Math" charset="0"/>
                      </a:rPr>
                      <m:t> −</m:t>
                    </m:r>
                    <m:sSub>
                      <m:sSubPr>
                        <m:ctrlPr>
                          <a:rPr lang="en-US" sz="2200" i="1">
                            <a:latin typeface="Cambria Math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22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 charset="0"/>
                              </a:rPr>
                              <m:t>𝑝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2200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b="0" i="1" smtClean="0">
                                    <a:latin typeface="Cambria Math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2200" b="0" i="1" smtClean="0">
                                    <a:latin typeface="Cambria Math" charset="0"/>
                                  </a:rPr>
                                  <m:t>𝑘</m:t>
                                </m:r>
                              </m:sub>
                            </m:sSub>
                          </m:sub>
                        </m:sSub>
                        <m:r>
                          <a:rPr lang="en-US" sz="2200" b="0" i="1" smtClean="0">
                            <a:latin typeface="Cambria Math" charset="0"/>
                          </a:rPr>
                          <m:t>⊗</m:t>
                        </m:r>
                        <m:r>
                          <a:rPr lang="en-US" sz="2200" b="0" i="1" smtClean="0">
                            <a:latin typeface="Cambria Math" charset="0"/>
                          </a:rPr>
                          <m:t>𝑝</m:t>
                        </m:r>
                      </m:e>
                      <m:sub>
                        <m:sSubSup>
                          <m:sSubSup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2200" i="1">
                                <a:latin typeface="Cambria Math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200" i="1"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200" i="1">
                                <a:latin typeface="Cambria Math" charset="0"/>
                              </a:rPr>
                              <m:t>𝑘</m:t>
                            </m:r>
                            <m:r>
                              <a:rPr lang="en-US" sz="2200" b="0" i="1" smtClean="0">
                                <a:latin typeface="Cambria Math" charset="0"/>
                              </a:rPr>
                              <m:t>−1</m:t>
                            </m:r>
                          </m:sup>
                        </m:sSubSup>
                        <m:r>
                          <a:rPr lang="en-US" sz="2200" i="1">
                            <a:latin typeface="Cambria Math" charset="0"/>
                          </a:rPr>
                          <m:t>𝐵</m:t>
                        </m:r>
                      </m:sub>
                    </m:sSub>
                    <m:sSub>
                      <m:sSubPr>
                        <m:ctrlPr>
                          <a:rPr lang="en-US" sz="2200" b="0" i="1" smtClean="0">
                            <a:latin typeface="Cambria Math" charset="0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‖"/>
                            <m:ctrlPr>
                              <a:rPr lang="en-US" sz="2200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sz="2400">
                                <a:latin typeface="Cambria Math" charset="0"/>
                              </a:rPr>
                              <m:t>​</m:t>
                            </m:r>
                          </m:e>
                        </m:d>
                      </m:e>
                      <m:sub>
                        <m:r>
                          <a:rPr lang="en-US" sz="2200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sz="2200" b="0" i="1" smtClean="0">
                        <a:latin typeface="Cambria Math" charset="0"/>
                      </a:rPr>
                      <m:t>≤</m:t>
                    </m:r>
                    <m:r>
                      <a:rPr lang="en-US" sz="2200" b="0" i="1" smtClean="0">
                        <a:latin typeface="Cambria Math" charset="0"/>
                      </a:rPr>
                      <m:t>𝜖</m:t>
                    </m:r>
                  </m:oMath>
                </a14:m>
                <a:r>
                  <a:rPr lang="en-US" sz="2200" dirty="0" smtClean="0"/>
                  <a:t>.</a:t>
                </a:r>
              </a:p>
              <a:p>
                <a:endParaRPr lang="en-US" sz="2200" dirty="0" smtClean="0"/>
              </a:p>
              <a:p>
                <a:endParaRPr lang="en-US" sz="2200" dirty="0"/>
              </a:p>
              <a:p>
                <a:endParaRPr lang="en-US" sz="2200" dirty="0" smtClean="0"/>
              </a:p>
              <a:p>
                <a:endParaRPr lang="en-US" sz="2200" dirty="0"/>
              </a:p>
              <a:p>
                <a:endParaRPr lang="en-US" sz="2200" dirty="0"/>
              </a:p>
              <a:p>
                <a:r>
                  <a:rPr lang="en-US" sz="2200" dirty="0" smtClean="0"/>
                  <a:t>For every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200" i="1">
                            <a:latin typeface="Cambria Math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2200" i="1">
                                <a:latin typeface="Cambria Math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200" i="1"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200" i="1">
                                <a:latin typeface="Cambria Math" charset="0"/>
                              </a:rPr>
                              <m:t>𝑛</m:t>
                            </m:r>
                          </m:sup>
                        </m:sSubSup>
                        <m:r>
                          <a:rPr lang="en-US" sz="2200" i="1">
                            <a:latin typeface="Cambria Math" charset="0"/>
                          </a:rPr>
                          <m:t>,</m:t>
                        </m:r>
                        <m:r>
                          <a:rPr lang="en-US" sz="2200" i="1"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sz="2200" b="0" i="1" smtClean="0">
                        <a:latin typeface="Cambria Math" charset="0"/>
                      </a:rPr>
                      <m:t>∈</m:t>
                    </m:r>
                    <m:r>
                      <a:rPr lang="en-US" sz="2200" b="0" i="1" smtClean="0">
                        <a:latin typeface="Cambria Math" charset="0"/>
                      </a:rPr>
                      <m:t>𝑆</m:t>
                    </m:r>
                  </m:oMath>
                </a14:m>
                <a:r>
                  <a:rPr lang="en-US" sz="2200" dirty="0" smtClean="0"/>
                  <a:t>, we have </a:t>
                </a: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569995"/>
                <a:ext cx="10515600" cy="2539606"/>
              </a:xfrm>
              <a:prstGeom prst="rect">
                <a:avLst/>
              </a:prstGeom>
              <a:blipFill rotWithShape="0">
                <a:blip r:embed="rId2"/>
                <a:stretch>
                  <a:fillRect l="-754" t="-21394" b="-4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838200" y="2187718"/>
                <a:ext cx="10515600" cy="1235466"/>
              </a:xfrm>
              <a:prstGeom prst="rect">
                <a:avLst/>
              </a:prstGeom>
              <a:noFill/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sz="2200" u="sng" dirty="0" smtClean="0">
                    <a:solidFill>
                      <a:srgbClr val="002060"/>
                    </a:solidFill>
                  </a:rPr>
                  <a:t>Useful stuff:</a:t>
                </a:r>
                <a:r>
                  <a:rPr lang="en-US" sz="2200" dirty="0" smtClean="0">
                    <a:solidFill>
                      <a:srgbClr val="002060"/>
                    </a:solidFill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charset="0"/>
                          </a:rPr>
                          <m:t>𝐵</m:t>
                        </m:r>
                      </m:e>
                      <m:sub>
                        <m:r>
                          <a:rPr lang="en-US" sz="2200" b="0" i="1" smtClean="0">
                            <a:latin typeface="Cambria Math" charset="0"/>
                          </a:rPr>
                          <m:t>𝑘</m:t>
                        </m:r>
                      </m:sub>
                    </m:sSub>
                    <m:r>
                      <a:rPr lang="en-US" sz="2200" i="1">
                        <a:latin typeface="Cambria Math" charset="0"/>
                      </a:rPr>
                      <m:t>≔</m:t>
                    </m:r>
                    <m:d>
                      <m:dPr>
                        <m:begChr m:val="{"/>
                        <m:endChr m:val="}"/>
                        <m:ctrlPr>
                          <a:rPr lang="en-US" sz="2200" i="1">
                            <a:latin typeface="Cambria Math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2200" i="1">
                                    <a:latin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200" i="1">
                                    <a:latin typeface="Cambria Math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2200" i="1"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sz="2200" i="1">
                                    <a:latin typeface="Cambria Math" charset="0"/>
                                  </a:rPr>
                                  <m:t>𝑛</m:t>
                                </m:r>
                              </m:sup>
                            </m:sSubSup>
                            <m:r>
                              <a:rPr lang="en-US" sz="2200" i="1"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sz="2200" i="1">
                                <a:latin typeface="Cambria Math" charset="0"/>
                              </a:rPr>
                              <m:t>𝑏</m:t>
                            </m:r>
                          </m:e>
                        </m:d>
                        <m:r>
                          <a:rPr lang="en-US" sz="2200" i="1">
                            <a:latin typeface="Cambria Math" charset="0"/>
                          </a:rPr>
                          <m:t>:</m:t>
                        </m:r>
                        <m:r>
                          <a:rPr lang="en-US" sz="2200" i="1">
                            <a:latin typeface="Cambria Math" charset="0"/>
                          </a:rPr>
                          <m:t>𝑝</m:t>
                        </m:r>
                        <m:d>
                          <m:d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2200" i="1">
                                    <a:latin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200" i="1">
                                    <a:latin typeface="Cambria Math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2200" i="1"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sz="2200" i="1">
                                    <a:latin typeface="Cambria Math" charset="0"/>
                                  </a:rPr>
                                  <m:t>𝑘</m:t>
                                </m:r>
                              </m:sup>
                            </m:sSubSup>
                            <m:r>
                              <a:rPr lang="en-US" sz="2200" i="1"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sz="2200" i="1">
                                <a:latin typeface="Cambria Math" charset="0"/>
                              </a:rPr>
                              <m:t>𝑏</m:t>
                            </m:r>
                          </m:e>
                        </m:d>
                        <m:r>
                          <a:rPr lang="en-US" sz="2200" i="1">
                            <a:latin typeface="Cambria Math" charset="0"/>
                          </a:rPr>
                          <m:t>&gt;</m:t>
                        </m:r>
                        <m:d>
                          <m:dPr>
                            <m:ctrlPr>
                              <a:rPr lang="en-US" sz="22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lang="en-US" sz="22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1+</m:t>
                            </m:r>
                            <m:rad>
                              <m:radPr>
                                <m:degHide m:val="on"/>
                                <m:ctrlPr>
                                  <a:rPr lang="en-US" sz="22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22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𝜖</m:t>
                                </m:r>
                              </m:e>
                            </m:rad>
                          </m:e>
                        </m:d>
                        <m:r>
                          <a:rPr lang="en-US" sz="2200" i="1">
                            <a:latin typeface="Cambria Math" charset="0"/>
                          </a:rPr>
                          <m:t>𝑝</m:t>
                        </m:r>
                        <m:d>
                          <m:d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200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i="1">
                                    <a:latin typeface="Cambria Math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2200" i="1">
                                    <a:latin typeface="Cambria Math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  <m:r>
                          <a:rPr lang="en-US" sz="2200" i="1">
                            <a:latin typeface="Cambria Math" charset="0"/>
                          </a:rPr>
                          <m:t>𝑝</m:t>
                        </m:r>
                        <m:d>
                          <m:d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2200" i="1">
                                    <a:latin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200" i="1">
                                    <a:latin typeface="Cambria Math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2200" i="1"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sz="2200" i="1">
                                    <a:latin typeface="Cambria Math" charset="0"/>
                                  </a:rPr>
                                  <m:t>𝑘</m:t>
                                </m:r>
                                <m:r>
                                  <a:rPr lang="en-US" sz="2200" i="1">
                                    <a:latin typeface="Cambria Math" charset="0"/>
                                  </a:rPr>
                                  <m:t>−1</m:t>
                                </m:r>
                              </m:sup>
                            </m:sSubSup>
                            <m:r>
                              <a:rPr lang="en-US" sz="2200" i="1">
                                <a:latin typeface="Cambria Math" charset="0"/>
                              </a:rPr>
                              <m:t>𝑏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2200" dirty="0" smtClean="0"/>
                  <a:t> 	</a:t>
                </a:r>
              </a:p>
              <a:p>
                <a:r>
                  <a:rPr lang="en-US" sz="2200" dirty="0" smtClean="0"/>
                  <a:t>	          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200">
                        <a:latin typeface="Cambria Math" charset="0"/>
                      </a:rPr>
                      <m:t>BadCnt</m:t>
                    </m:r>
                    <m:d>
                      <m:dPr>
                        <m:ctrlPr>
                          <a:rPr lang="en-US" sz="2200" i="1">
                            <a:latin typeface="Cambria Math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2200" i="1">
                                <a:latin typeface="Cambria Math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200" i="1"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200" i="1">
                                <a:latin typeface="Cambria Math" charset="0"/>
                              </a:rPr>
                              <m:t>𝑛</m:t>
                            </m:r>
                          </m:sup>
                        </m:sSubSup>
                        <m:r>
                          <a:rPr lang="en-US" sz="2200" i="1">
                            <a:latin typeface="Cambria Math" charset="0"/>
                          </a:rPr>
                          <m:t>,</m:t>
                        </m:r>
                        <m:r>
                          <a:rPr lang="en-US" sz="2200" i="1"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sz="2200" i="1">
                        <a:latin typeface="Cambria Math" charset="0"/>
                      </a:rPr>
                      <m:t>=#{</m:t>
                    </m:r>
                    <m:r>
                      <a:rPr lang="en-US" sz="2200" i="1">
                        <a:latin typeface="Cambria Math" charset="0"/>
                      </a:rPr>
                      <m:t>𝑘</m:t>
                    </m:r>
                    <m:r>
                      <a:rPr lang="en-US" sz="2200" i="1">
                        <a:latin typeface="Cambria Math" charset="0"/>
                      </a:rPr>
                      <m:t> :</m:t>
                    </m:r>
                    <m:d>
                      <m:dPr>
                        <m:ctrlPr>
                          <a:rPr lang="en-US" sz="2200" i="1">
                            <a:latin typeface="Cambria Math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2200" i="1">
                                <a:latin typeface="Cambria Math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200" i="1"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200" i="1">
                                <a:latin typeface="Cambria Math" charset="0"/>
                              </a:rPr>
                              <m:t>𝑛</m:t>
                            </m:r>
                          </m:sup>
                        </m:sSubSup>
                        <m:r>
                          <a:rPr lang="en-US" sz="2200" i="1">
                            <a:latin typeface="Cambria Math" charset="0"/>
                          </a:rPr>
                          <m:t>,</m:t>
                        </m:r>
                        <m:r>
                          <a:rPr lang="en-US" sz="2200" i="1"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sz="2200" i="1">
                        <a:latin typeface="Cambria Math" charset="0"/>
                      </a:rPr>
                      <m:t>∈</m:t>
                    </m:r>
                    <m:sSub>
                      <m:sSubPr>
                        <m:ctrlPr>
                          <a:rPr lang="en-US" sz="22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charset="0"/>
                          </a:rPr>
                          <m:t>𝐵</m:t>
                        </m:r>
                      </m:e>
                      <m:sub>
                        <m:r>
                          <a:rPr lang="en-US" sz="2200" i="1">
                            <a:latin typeface="Cambria Math" charset="0"/>
                          </a:rPr>
                          <m:t>𝑘</m:t>
                        </m:r>
                      </m:sub>
                    </m:sSub>
                    <m:r>
                      <a:rPr lang="en-US" sz="2200" i="1">
                        <a:latin typeface="Cambria Math" charset="0"/>
                      </a:rPr>
                      <m:t>}</m:t>
                    </m:r>
                  </m:oMath>
                </a14:m>
                <a:endParaRPr lang="en-US" sz="2200" i="1" dirty="0" smtClean="0">
                  <a:latin typeface="Cambria Math" charset="0"/>
                </a:endParaRPr>
              </a:p>
              <a:p>
                <a:r>
                  <a:rPr lang="en-US" sz="2200" dirty="0" smtClean="0"/>
                  <a:t>	          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charset="0"/>
                      </a:rPr>
                      <m:t>𝑆</m:t>
                    </m:r>
                    <m:r>
                      <a:rPr lang="en-US" sz="2200" i="1">
                        <a:latin typeface="Cambria Math" charset="0"/>
                      </a:rPr>
                      <m:t>≔</m:t>
                    </m:r>
                    <m:d>
                      <m:dPr>
                        <m:begChr m:val="{"/>
                        <m:endChr m:val="}"/>
                        <m:ctrlPr>
                          <a:rPr lang="en-US" sz="2200" i="1">
                            <a:latin typeface="Cambria Math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2200" i="1">
                                    <a:latin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200" i="1">
                                    <a:latin typeface="Cambria Math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2200" i="1"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sz="2200" i="1">
                                    <a:latin typeface="Cambria Math" charset="0"/>
                                  </a:rPr>
                                  <m:t>𝑛</m:t>
                                </m:r>
                              </m:sup>
                            </m:sSubSup>
                            <m:r>
                              <a:rPr lang="en-US" sz="2200" i="1"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sz="2200" i="1">
                                <a:latin typeface="Cambria Math" charset="0"/>
                              </a:rPr>
                              <m:t>𝑏</m:t>
                            </m:r>
                          </m:e>
                        </m:d>
                        <m:r>
                          <a:rPr lang="en-US" sz="2200" i="1">
                            <a:latin typeface="Cambria Math" charset="0"/>
                          </a:rPr>
                          <m:t>:</m:t>
                        </m:r>
                        <m:r>
                          <m:rPr>
                            <m:nor/>
                          </m:rPr>
                          <a:rPr lang="en-US" sz="2200">
                            <a:latin typeface="Cambria Math" charset="0"/>
                          </a:rPr>
                          <m:t>BadCnt</m:t>
                        </m:r>
                        <m:d>
                          <m:d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2200" i="1">
                                    <a:latin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200" i="1">
                                    <a:latin typeface="Cambria Math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2200" i="1"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sz="2200" i="1">
                                    <a:latin typeface="Cambria Math" charset="0"/>
                                  </a:rPr>
                                  <m:t>𝑛</m:t>
                                </m:r>
                              </m:sup>
                            </m:sSubSup>
                            <m:r>
                              <a:rPr lang="en-US" sz="2200" i="1"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sz="2200" i="1">
                                <a:latin typeface="Cambria Math" charset="0"/>
                              </a:rPr>
                              <m:t>𝑏</m:t>
                            </m:r>
                          </m:e>
                        </m:d>
                        <m:r>
                          <a:rPr lang="en-US" sz="2200" i="1">
                            <a:latin typeface="Cambria Math" charset="0"/>
                          </a:rPr>
                          <m:t>≤2</m:t>
                        </m:r>
                        <m:r>
                          <a:rPr lang="en-US" sz="2200" i="1">
                            <a:latin typeface="Cambria Math" charset="0"/>
                          </a:rPr>
                          <m:t>𝑛</m:t>
                        </m:r>
                        <m:sSup>
                          <m:sSup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sz="2200" i="1">
                                <a:latin typeface="Cambria Math" charset="0"/>
                              </a:rPr>
                              <m:t>𝜖</m:t>
                            </m:r>
                          </m:e>
                          <m:sup>
                            <m:r>
                              <a:rPr lang="en-US" sz="2200" i="1">
                                <a:latin typeface="Cambria Math" charset="0"/>
                              </a:rPr>
                              <m:t>1/4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2200" dirty="0"/>
                  <a:t>,</a:t>
                </a:r>
                <a:r>
                  <a:rPr lang="en-US" sz="2200" dirty="0" smtClean="0"/>
                  <a:t> and 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charset="0"/>
                      </a:rPr>
                      <m:t>𝑝</m:t>
                    </m:r>
                    <m:d>
                      <m:dPr>
                        <m:ctrlPr>
                          <a:rPr lang="en-US" sz="22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200" i="1">
                            <a:latin typeface="Cambria Math" charset="0"/>
                          </a:rPr>
                          <m:t>𝑆</m:t>
                        </m:r>
                      </m:e>
                    </m:d>
                    <m:r>
                      <a:rPr lang="en-US" sz="2200" i="1">
                        <a:latin typeface="Cambria Math" charset="0"/>
                      </a:rPr>
                      <m:t>≥1−</m:t>
                    </m:r>
                    <m:sSup>
                      <m:sSupPr>
                        <m:ctrlPr>
                          <a:rPr lang="en-US" sz="2200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200" i="1">
                            <a:latin typeface="Cambria Math" charset="0"/>
                          </a:rPr>
                          <m:t>𝜖</m:t>
                        </m:r>
                      </m:e>
                      <m:sup>
                        <m:r>
                          <a:rPr lang="en-US" sz="2200" i="1">
                            <a:latin typeface="Cambria Math" charset="0"/>
                          </a:rPr>
                          <m:t>1/4</m:t>
                        </m:r>
                      </m:sup>
                    </m:sSup>
                  </m:oMath>
                </a14:m>
                <a:endParaRPr lang="en-US" sz="22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187718"/>
                <a:ext cx="10515600" cy="1235466"/>
              </a:xfrm>
              <a:prstGeom prst="rect">
                <a:avLst/>
              </a:prstGeom>
              <a:blipFill rotWithShape="0">
                <a:blip r:embed="rId3"/>
                <a:stretch>
                  <a:fillRect l="-695" t="-19024" b="-4390"/>
                </a:stretch>
              </a:blipFill>
              <a:ln>
                <a:solidFill>
                  <a:schemeClr val="accent1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2957816" y="4015733"/>
                <a:ext cx="7024384" cy="19060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 smtClean="0">
                          <a:latin typeface="Cambria Math" charset="0"/>
                        </a:rPr>
                        <m:t>𝑝</m:t>
                      </m:r>
                      <m:d>
                        <m:d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200" i="1">
                                  <a:latin typeface="Cambria Math" charset="0"/>
                                </a:rPr>
                                <m:t>𝑛</m:t>
                              </m:r>
                            </m:sup>
                          </m:sSubSup>
                          <m:r>
                            <a:rPr lang="en-US" sz="2200" i="1">
                              <a:latin typeface="Cambria Math" charset="0"/>
                            </a:rPr>
                            <m:t>|</m:t>
                          </m:r>
                          <m:r>
                            <a:rPr lang="en-US" sz="2200" i="1"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m:rPr>
                          <m:aln/>
                        </m:rPr>
                        <a:rPr lang="en-US" sz="2200" i="1">
                          <a:latin typeface="Cambria Math" charset="0"/>
                        </a:rPr>
                        <m:t>=</m:t>
                      </m:r>
                      <m:r>
                        <a:rPr lang="en-US" sz="2200" i="1">
                          <a:latin typeface="Cambria Math" charset="0"/>
                        </a:rPr>
                        <m:t> </m:t>
                      </m:r>
                      <m:nary>
                        <m:naryPr>
                          <m:chr m:val="∏"/>
                          <m:ctrlPr>
                            <a:rPr lang="is-IS" sz="2200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200" i="1">
                              <a:latin typeface="Cambria Math" charset="0"/>
                            </a:rPr>
                            <m:t>𝑘</m:t>
                          </m:r>
                          <m:r>
                            <a:rPr lang="en-US" sz="2200" i="1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200" i="1">
                              <a:latin typeface="Cambria Math" charset="0"/>
                            </a:rPr>
                            <m:t>𝑛</m:t>
                          </m:r>
                        </m:sup>
                        <m:e>
                          <m:r>
                            <a:rPr lang="en-US" sz="2200" i="1">
                              <a:latin typeface="Cambria Math" charset="0"/>
                            </a:rPr>
                            <m:t>𝑝</m:t>
                          </m:r>
                          <m:r>
                            <a:rPr lang="en-US" sz="2200" i="1">
                              <a:latin typeface="Cambria Math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sz="2200" i="1">
                              <a:latin typeface="Cambria Math" charset="0"/>
                            </a:rPr>
                            <m:t>|</m:t>
                          </m:r>
                          <m:sSubSup>
                            <m:sSubSup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200" i="1">
                                  <a:latin typeface="Cambria Math" charset="0"/>
                                </a:rPr>
                                <m:t>𝑘</m:t>
                              </m:r>
                              <m:r>
                                <a:rPr lang="en-US" sz="2200" i="1">
                                  <a:latin typeface="Cambria Math" charset="0"/>
                                </a:rPr>
                                <m:t>−1</m:t>
                              </m:r>
                            </m:sup>
                          </m:sSubSup>
                          <m:r>
                            <a:rPr lang="en-US" sz="2200" i="1">
                              <a:latin typeface="Cambria Math" charset="0"/>
                            </a:rPr>
                            <m:t>𝑏</m:t>
                          </m:r>
                          <m:r>
                            <a:rPr lang="en-US" sz="2200" i="1">
                              <a:latin typeface="Cambria Math" charset="0"/>
                            </a:rPr>
                            <m:t>)</m:t>
                          </m:r>
                        </m:e>
                      </m:nary>
                    </m:oMath>
                    <m:oMath xmlns:m="http://schemas.openxmlformats.org/officeDocument/2006/math">
                      <m:r>
                        <m:rPr>
                          <m:aln/>
                        </m:rPr>
                        <a:rPr lang="en-US" sz="220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∏"/>
                          <m:supHide m:val="on"/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2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𝑘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: </m:t>
                          </m:r>
                          <m:d>
                            <m:d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m:rPr>
                                      <m:brk m:alnAt="7"/>
                                    </m:rP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𝑛</m:t>
                                  </m:r>
                                </m:sup>
                              </m:sSubSup>
                              <m:r>
                                <m:rPr>
                                  <m:brk m:alnAt="7"/>
                                </m:r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𝑏</m:t>
                              </m:r>
                            </m:e>
                          </m:d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∉</m:t>
                          </m:r>
                          <m:sSub>
                            <m:sSub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𝑘</m:t>
                              </m:r>
                            </m:sub>
                          </m:sSub>
                        </m:sub>
                        <m:sup/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𝑝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|</m:t>
                          </m:r>
                          <m:sSubSup>
                            <m:sSubSup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𝑘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−1</m:t>
                              </m:r>
                            </m:sup>
                          </m:sSubSup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)</m:t>
                          </m:r>
                        </m:e>
                      </m:nary>
                      <m:nary>
                        <m:naryPr>
                          <m:chr m:val="∏"/>
                          <m:supHide m:val="on"/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𝑘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: </m:t>
                          </m:r>
                          <m:d>
                            <m:d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m:rPr>
                                      <m:brk m:alnAt="7"/>
                                    </m:rP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𝑛</m:t>
                                  </m:r>
                                </m:sup>
                              </m:sSubSup>
                              <m:r>
                                <m:rPr>
                                  <m:brk m:alnAt="7"/>
                                </m:r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𝑏</m:t>
                              </m:r>
                            </m:e>
                          </m:d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𝑘</m:t>
                              </m:r>
                            </m:sub>
                          </m:sSub>
                        </m:sub>
                        <m:sup/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𝑝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|</m:t>
                          </m:r>
                          <m:sSubSup>
                            <m:sSubSup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𝑘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−1</m:t>
                              </m:r>
                            </m:sup>
                          </m:sSubSup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7816" y="4015733"/>
                <a:ext cx="7024384" cy="1906099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349173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9749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Approximate independence: classical case</a:t>
            </a:r>
            <a:endParaRPr lang="en-US" sz="4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37123-6D8C-8B4C-A1EE-4BA17BE8C320}" type="slidenum">
              <a:rPr lang="en-US" smtClean="0"/>
              <a:t>54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838200" y="1569995"/>
                <a:ext cx="10515600" cy="25396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dirty="0" smtClean="0"/>
                  <a:t>The 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charset="0"/>
                          </a:rPr>
                          <m:t>𝑝</m:t>
                        </m:r>
                      </m:e>
                      <m:sub>
                        <m:sSubSup>
                          <m:sSubSup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2200" b="0" i="1">
                                <a:latin typeface="Cambria Math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200" b="0" i="1"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200" b="0" i="1">
                                <a:latin typeface="Cambria Math" charset="0"/>
                              </a:rPr>
                              <m:t>𝑛</m:t>
                            </m:r>
                          </m:sup>
                        </m:sSubSup>
                        <m:r>
                          <a:rPr lang="en-US" sz="2200" b="0" i="1">
                            <a:latin typeface="Cambria Math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sz="2200" dirty="0" smtClean="0"/>
                  <a:t> is such that for every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charset="0"/>
                      </a:rPr>
                      <m:t>𝑘</m:t>
                    </m:r>
                  </m:oMath>
                </a14:m>
                <a:r>
                  <a:rPr lang="en-US" sz="2200" dirty="0" smtClean="0"/>
                  <a:t>:</a:t>
                </a:r>
                <a:r>
                  <a:rPr lang="en-US" sz="2200" dirty="0"/>
                  <a:t>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charset="0"/>
                      </a:rPr>
                      <m:t>‖</m:t>
                    </m:r>
                    <m:sSub>
                      <m:sSubPr>
                        <m:ctrlPr>
                          <a:rPr lang="en-US" sz="22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charset="0"/>
                          </a:rPr>
                          <m:t>𝑝</m:t>
                        </m:r>
                      </m:e>
                      <m:sub>
                        <m:sSubSup>
                          <m:sSubSup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2200" i="1">
                                <a:latin typeface="Cambria Math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200" i="1"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200" b="0" i="1" smtClean="0">
                                <a:latin typeface="Cambria Math" charset="0"/>
                              </a:rPr>
                              <m:t>𝑘</m:t>
                            </m:r>
                          </m:sup>
                        </m:sSubSup>
                        <m:r>
                          <a:rPr lang="en-US" sz="2200" i="1">
                            <a:latin typeface="Cambria Math" charset="0"/>
                          </a:rPr>
                          <m:t>𝐵</m:t>
                        </m:r>
                      </m:sub>
                    </m:sSub>
                    <m:r>
                      <a:rPr lang="en-US" sz="2200" b="0" i="1" smtClean="0">
                        <a:latin typeface="Cambria Math" charset="0"/>
                      </a:rPr>
                      <m:t> −</m:t>
                    </m:r>
                    <m:sSub>
                      <m:sSubPr>
                        <m:ctrlPr>
                          <a:rPr lang="en-US" sz="2200" i="1">
                            <a:latin typeface="Cambria Math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22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 charset="0"/>
                              </a:rPr>
                              <m:t>𝑝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2200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b="0" i="1" smtClean="0">
                                    <a:latin typeface="Cambria Math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2200" b="0" i="1" smtClean="0">
                                    <a:latin typeface="Cambria Math" charset="0"/>
                                  </a:rPr>
                                  <m:t>𝑘</m:t>
                                </m:r>
                              </m:sub>
                            </m:sSub>
                          </m:sub>
                        </m:sSub>
                        <m:r>
                          <a:rPr lang="en-US" sz="2200" b="0" i="1" smtClean="0">
                            <a:latin typeface="Cambria Math" charset="0"/>
                          </a:rPr>
                          <m:t>⊗</m:t>
                        </m:r>
                        <m:r>
                          <a:rPr lang="en-US" sz="2200" b="0" i="1" smtClean="0">
                            <a:latin typeface="Cambria Math" charset="0"/>
                          </a:rPr>
                          <m:t>𝑝</m:t>
                        </m:r>
                      </m:e>
                      <m:sub>
                        <m:sSubSup>
                          <m:sSubSup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2200" i="1">
                                <a:latin typeface="Cambria Math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200" i="1"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200" i="1">
                                <a:latin typeface="Cambria Math" charset="0"/>
                              </a:rPr>
                              <m:t>𝑘</m:t>
                            </m:r>
                            <m:r>
                              <a:rPr lang="en-US" sz="2200" b="0" i="1" smtClean="0">
                                <a:latin typeface="Cambria Math" charset="0"/>
                              </a:rPr>
                              <m:t>−1</m:t>
                            </m:r>
                          </m:sup>
                        </m:sSubSup>
                        <m:r>
                          <a:rPr lang="en-US" sz="2200" i="1">
                            <a:latin typeface="Cambria Math" charset="0"/>
                          </a:rPr>
                          <m:t>𝐵</m:t>
                        </m:r>
                      </m:sub>
                    </m:sSub>
                    <m:sSub>
                      <m:sSubPr>
                        <m:ctrlPr>
                          <a:rPr lang="en-US" sz="2200" b="0" i="1" smtClean="0">
                            <a:latin typeface="Cambria Math" charset="0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‖"/>
                            <m:ctrlPr>
                              <a:rPr lang="en-US" sz="2200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sz="2400">
                                <a:latin typeface="Cambria Math" charset="0"/>
                              </a:rPr>
                              <m:t>​</m:t>
                            </m:r>
                          </m:e>
                        </m:d>
                      </m:e>
                      <m:sub>
                        <m:r>
                          <a:rPr lang="en-US" sz="2200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sz="2200" b="0" i="1" smtClean="0">
                        <a:latin typeface="Cambria Math" charset="0"/>
                      </a:rPr>
                      <m:t>≤</m:t>
                    </m:r>
                    <m:r>
                      <a:rPr lang="en-US" sz="2200" b="0" i="1" smtClean="0">
                        <a:latin typeface="Cambria Math" charset="0"/>
                      </a:rPr>
                      <m:t>𝜖</m:t>
                    </m:r>
                  </m:oMath>
                </a14:m>
                <a:r>
                  <a:rPr lang="en-US" sz="2200" dirty="0" smtClean="0"/>
                  <a:t>.</a:t>
                </a:r>
              </a:p>
              <a:p>
                <a:endParaRPr lang="en-US" sz="2200" dirty="0" smtClean="0"/>
              </a:p>
              <a:p>
                <a:endParaRPr lang="en-US" sz="2200" dirty="0"/>
              </a:p>
              <a:p>
                <a:endParaRPr lang="en-US" sz="2200" dirty="0" smtClean="0"/>
              </a:p>
              <a:p>
                <a:endParaRPr lang="en-US" sz="2200" dirty="0"/>
              </a:p>
              <a:p>
                <a:endParaRPr lang="en-US" sz="2200" dirty="0"/>
              </a:p>
              <a:p>
                <a:r>
                  <a:rPr lang="en-US" sz="2200" dirty="0" smtClean="0"/>
                  <a:t>For every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200" i="1">
                            <a:latin typeface="Cambria Math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2200" i="1">
                                <a:latin typeface="Cambria Math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200" i="1"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200" i="1">
                                <a:latin typeface="Cambria Math" charset="0"/>
                              </a:rPr>
                              <m:t>𝑛</m:t>
                            </m:r>
                          </m:sup>
                        </m:sSubSup>
                        <m:r>
                          <a:rPr lang="en-US" sz="2200" i="1">
                            <a:latin typeface="Cambria Math" charset="0"/>
                          </a:rPr>
                          <m:t>,</m:t>
                        </m:r>
                        <m:r>
                          <a:rPr lang="en-US" sz="2200" i="1"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sz="2200" b="0" i="1" smtClean="0">
                        <a:latin typeface="Cambria Math" charset="0"/>
                      </a:rPr>
                      <m:t>∈</m:t>
                    </m:r>
                    <m:r>
                      <a:rPr lang="en-US" sz="2200" b="0" i="1" smtClean="0">
                        <a:latin typeface="Cambria Math" charset="0"/>
                      </a:rPr>
                      <m:t>𝑆</m:t>
                    </m:r>
                  </m:oMath>
                </a14:m>
                <a:r>
                  <a:rPr lang="en-US" sz="2200" dirty="0" smtClean="0"/>
                  <a:t>, we have </a:t>
                </a: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569995"/>
                <a:ext cx="10515600" cy="2539606"/>
              </a:xfrm>
              <a:prstGeom prst="rect">
                <a:avLst/>
              </a:prstGeom>
              <a:blipFill rotWithShape="0">
                <a:blip r:embed="rId2"/>
                <a:stretch>
                  <a:fillRect l="-754" t="-21394" b="-4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838200" y="2187718"/>
                <a:ext cx="10515600" cy="1235466"/>
              </a:xfrm>
              <a:prstGeom prst="rect">
                <a:avLst/>
              </a:prstGeom>
              <a:noFill/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sz="2200" u="sng" dirty="0" smtClean="0">
                    <a:solidFill>
                      <a:srgbClr val="002060"/>
                    </a:solidFill>
                  </a:rPr>
                  <a:t>Useful stuff:</a:t>
                </a:r>
                <a:r>
                  <a:rPr lang="en-US" sz="2200" dirty="0" smtClean="0">
                    <a:solidFill>
                      <a:srgbClr val="002060"/>
                    </a:solidFill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charset="0"/>
                          </a:rPr>
                          <m:t>𝐵</m:t>
                        </m:r>
                      </m:e>
                      <m:sub>
                        <m:r>
                          <a:rPr lang="en-US" sz="2200" b="0" i="1" smtClean="0">
                            <a:latin typeface="Cambria Math" charset="0"/>
                          </a:rPr>
                          <m:t>𝑘</m:t>
                        </m:r>
                      </m:sub>
                    </m:sSub>
                    <m:r>
                      <a:rPr lang="en-US" sz="2200" i="1">
                        <a:latin typeface="Cambria Math" charset="0"/>
                      </a:rPr>
                      <m:t>≔</m:t>
                    </m:r>
                    <m:d>
                      <m:dPr>
                        <m:begChr m:val="{"/>
                        <m:endChr m:val="}"/>
                        <m:ctrlPr>
                          <a:rPr lang="en-US" sz="2200" i="1">
                            <a:latin typeface="Cambria Math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2200" i="1">
                                    <a:latin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200" i="1">
                                    <a:latin typeface="Cambria Math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2200" i="1"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sz="2200" i="1">
                                    <a:latin typeface="Cambria Math" charset="0"/>
                                  </a:rPr>
                                  <m:t>𝑛</m:t>
                                </m:r>
                              </m:sup>
                            </m:sSubSup>
                            <m:r>
                              <a:rPr lang="en-US" sz="2200" i="1"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sz="2200" i="1">
                                <a:latin typeface="Cambria Math" charset="0"/>
                              </a:rPr>
                              <m:t>𝑏</m:t>
                            </m:r>
                          </m:e>
                        </m:d>
                        <m:r>
                          <a:rPr lang="en-US" sz="2200" i="1">
                            <a:latin typeface="Cambria Math" charset="0"/>
                          </a:rPr>
                          <m:t>:</m:t>
                        </m:r>
                        <m:r>
                          <a:rPr lang="en-US" sz="2200" i="1">
                            <a:latin typeface="Cambria Math" charset="0"/>
                          </a:rPr>
                          <m:t>𝑝</m:t>
                        </m:r>
                        <m:d>
                          <m:d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2200" i="1">
                                    <a:latin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200" i="1">
                                    <a:latin typeface="Cambria Math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2200" i="1"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sz="2200" i="1">
                                    <a:latin typeface="Cambria Math" charset="0"/>
                                  </a:rPr>
                                  <m:t>𝑘</m:t>
                                </m:r>
                              </m:sup>
                            </m:sSubSup>
                            <m:r>
                              <a:rPr lang="en-US" sz="2200" i="1"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sz="2200" i="1">
                                <a:latin typeface="Cambria Math" charset="0"/>
                              </a:rPr>
                              <m:t>𝑏</m:t>
                            </m:r>
                          </m:e>
                        </m:d>
                        <m:r>
                          <a:rPr lang="en-US" sz="2200" i="1">
                            <a:latin typeface="Cambria Math" charset="0"/>
                          </a:rPr>
                          <m:t>&gt;</m:t>
                        </m:r>
                        <m:d>
                          <m:dPr>
                            <m:ctrlPr>
                              <a:rPr lang="en-US" sz="22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lang="en-US" sz="22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1+</m:t>
                            </m:r>
                            <m:rad>
                              <m:radPr>
                                <m:degHide m:val="on"/>
                                <m:ctrlPr>
                                  <a:rPr lang="en-US" sz="22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22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𝜖</m:t>
                                </m:r>
                              </m:e>
                            </m:rad>
                          </m:e>
                        </m:d>
                        <m:r>
                          <a:rPr lang="en-US" sz="2200" i="1">
                            <a:latin typeface="Cambria Math" charset="0"/>
                          </a:rPr>
                          <m:t>𝑝</m:t>
                        </m:r>
                        <m:d>
                          <m:d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200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i="1">
                                    <a:latin typeface="Cambria Math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2200" i="1">
                                    <a:latin typeface="Cambria Math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  <m:r>
                          <a:rPr lang="en-US" sz="2200" i="1">
                            <a:latin typeface="Cambria Math" charset="0"/>
                          </a:rPr>
                          <m:t>𝑝</m:t>
                        </m:r>
                        <m:d>
                          <m:d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2200" i="1">
                                    <a:latin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200" i="1">
                                    <a:latin typeface="Cambria Math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2200" i="1"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sz="2200" i="1">
                                    <a:latin typeface="Cambria Math" charset="0"/>
                                  </a:rPr>
                                  <m:t>𝑘</m:t>
                                </m:r>
                                <m:r>
                                  <a:rPr lang="en-US" sz="2200" i="1">
                                    <a:latin typeface="Cambria Math" charset="0"/>
                                  </a:rPr>
                                  <m:t>−1</m:t>
                                </m:r>
                              </m:sup>
                            </m:sSubSup>
                            <m:r>
                              <a:rPr lang="en-US" sz="2200" i="1">
                                <a:latin typeface="Cambria Math" charset="0"/>
                              </a:rPr>
                              <m:t>𝑏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2200" dirty="0" smtClean="0"/>
                  <a:t> 	</a:t>
                </a:r>
              </a:p>
              <a:p>
                <a:r>
                  <a:rPr lang="en-US" sz="2200" dirty="0" smtClean="0"/>
                  <a:t>	          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200">
                        <a:latin typeface="Cambria Math" charset="0"/>
                      </a:rPr>
                      <m:t>BadCnt</m:t>
                    </m:r>
                    <m:d>
                      <m:dPr>
                        <m:ctrlPr>
                          <a:rPr lang="en-US" sz="2200" i="1">
                            <a:latin typeface="Cambria Math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2200" i="1">
                                <a:latin typeface="Cambria Math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200" i="1"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200" i="1">
                                <a:latin typeface="Cambria Math" charset="0"/>
                              </a:rPr>
                              <m:t>𝑛</m:t>
                            </m:r>
                          </m:sup>
                        </m:sSubSup>
                        <m:r>
                          <a:rPr lang="en-US" sz="2200" i="1">
                            <a:latin typeface="Cambria Math" charset="0"/>
                          </a:rPr>
                          <m:t>,</m:t>
                        </m:r>
                        <m:r>
                          <a:rPr lang="en-US" sz="2200" i="1"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sz="2200" i="1">
                        <a:latin typeface="Cambria Math" charset="0"/>
                      </a:rPr>
                      <m:t>=#{</m:t>
                    </m:r>
                    <m:r>
                      <a:rPr lang="en-US" sz="2200" i="1">
                        <a:latin typeface="Cambria Math" charset="0"/>
                      </a:rPr>
                      <m:t>𝑘</m:t>
                    </m:r>
                    <m:r>
                      <a:rPr lang="en-US" sz="2200" i="1">
                        <a:latin typeface="Cambria Math" charset="0"/>
                      </a:rPr>
                      <m:t> :</m:t>
                    </m:r>
                    <m:d>
                      <m:dPr>
                        <m:ctrlPr>
                          <a:rPr lang="en-US" sz="2200" i="1">
                            <a:latin typeface="Cambria Math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2200" i="1">
                                <a:latin typeface="Cambria Math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200" i="1"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200" i="1">
                                <a:latin typeface="Cambria Math" charset="0"/>
                              </a:rPr>
                              <m:t>𝑛</m:t>
                            </m:r>
                          </m:sup>
                        </m:sSubSup>
                        <m:r>
                          <a:rPr lang="en-US" sz="2200" i="1">
                            <a:latin typeface="Cambria Math" charset="0"/>
                          </a:rPr>
                          <m:t>,</m:t>
                        </m:r>
                        <m:r>
                          <a:rPr lang="en-US" sz="2200" i="1"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sz="2200" i="1">
                        <a:latin typeface="Cambria Math" charset="0"/>
                      </a:rPr>
                      <m:t>∈</m:t>
                    </m:r>
                    <m:sSub>
                      <m:sSubPr>
                        <m:ctrlPr>
                          <a:rPr lang="en-US" sz="22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charset="0"/>
                          </a:rPr>
                          <m:t>𝐵</m:t>
                        </m:r>
                      </m:e>
                      <m:sub>
                        <m:r>
                          <a:rPr lang="en-US" sz="2200" i="1">
                            <a:latin typeface="Cambria Math" charset="0"/>
                          </a:rPr>
                          <m:t>𝑘</m:t>
                        </m:r>
                      </m:sub>
                    </m:sSub>
                    <m:r>
                      <a:rPr lang="en-US" sz="2200" i="1">
                        <a:latin typeface="Cambria Math" charset="0"/>
                      </a:rPr>
                      <m:t>}</m:t>
                    </m:r>
                  </m:oMath>
                </a14:m>
                <a:endParaRPr lang="en-US" sz="2200" i="1" dirty="0" smtClean="0">
                  <a:latin typeface="Cambria Math" charset="0"/>
                </a:endParaRPr>
              </a:p>
              <a:p>
                <a:r>
                  <a:rPr lang="en-US" sz="2200" dirty="0" smtClean="0"/>
                  <a:t>	          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charset="0"/>
                      </a:rPr>
                      <m:t>𝑆</m:t>
                    </m:r>
                    <m:r>
                      <a:rPr lang="en-US" sz="2200" i="1">
                        <a:latin typeface="Cambria Math" charset="0"/>
                      </a:rPr>
                      <m:t>≔</m:t>
                    </m:r>
                    <m:d>
                      <m:dPr>
                        <m:begChr m:val="{"/>
                        <m:endChr m:val="}"/>
                        <m:ctrlPr>
                          <a:rPr lang="en-US" sz="2200" i="1">
                            <a:latin typeface="Cambria Math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2200" i="1">
                                    <a:latin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200" i="1">
                                    <a:latin typeface="Cambria Math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2200" i="1"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sz="2200" i="1">
                                    <a:latin typeface="Cambria Math" charset="0"/>
                                  </a:rPr>
                                  <m:t>𝑛</m:t>
                                </m:r>
                              </m:sup>
                            </m:sSubSup>
                            <m:r>
                              <a:rPr lang="en-US" sz="2200" i="1"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sz="2200" i="1">
                                <a:latin typeface="Cambria Math" charset="0"/>
                              </a:rPr>
                              <m:t>𝑏</m:t>
                            </m:r>
                          </m:e>
                        </m:d>
                        <m:r>
                          <a:rPr lang="en-US" sz="2200" i="1">
                            <a:latin typeface="Cambria Math" charset="0"/>
                          </a:rPr>
                          <m:t>:</m:t>
                        </m:r>
                        <m:r>
                          <m:rPr>
                            <m:nor/>
                          </m:rPr>
                          <a:rPr lang="en-US" sz="2200">
                            <a:latin typeface="Cambria Math" charset="0"/>
                          </a:rPr>
                          <m:t>BadCnt</m:t>
                        </m:r>
                        <m:d>
                          <m:d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2200" i="1">
                                    <a:latin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200" i="1">
                                    <a:latin typeface="Cambria Math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2200" i="1"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sz="2200" i="1">
                                    <a:latin typeface="Cambria Math" charset="0"/>
                                  </a:rPr>
                                  <m:t>𝑛</m:t>
                                </m:r>
                              </m:sup>
                            </m:sSubSup>
                            <m:r>
                              <a:rPr lang="en-US" sz="2200" i="1"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sz="2200" i="1">
                                <a:latin typeface="Cambria Math" charset="0"/>
                              </a:rPr>
                              <m:t>𝑏</m:t>
                            </m:r>
                          </m:e>
                        </m:d>
                        <m:r>
                          <a:rPr lang="en-US" sz="2200" i="1">
                            <a:latin typeface="Cambria Math" charset="0"/>
                          </a:rPr>
                          <m:t>≤2</m:t>
                        </m:r>
                        <m:r>
                          <a:rPr lang="en-US" sz="2200" i="1">
                            <a:latin typeface="Cambria Math" charset="0"/>
                          </a:rPr>
                          <m:t>𝑛</m:t>
                        </m:r>
                        <m:sSup>
                          <m:sSup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sz="2200" i="1">
                                <a:latin typeface="Cambria Math" charset="0"/>
                              </a:rPr>
                              <m:t>𝜖</m:t>
                            </m:r>
                          </m:e>
                          <m:sup>
                            <m:r>
                              <a:rPr lang="en-US" sz="2200" i="1">
                                <a:latin typeface="Cambria Math" charset="0"/>
                              </a:rPr>
                              <m:t>1/4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2200" dirty="0"/>
                  <a:t>,</a:t>
                </a:r>
                <a:r>
                  <a:rPr lang="en-US" sz="2200" dirty="0" smtClean="0"/>
                  <a:t> and 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charset="0"/>
                      </a:rPr>
                      <m:t>𝑝</m:t>
                    </m:r>
                    <m:d>
                      <m:dPr>
                        <m:ctrlPr>
                          <a:rPr lang="en-US" sz="22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200" i="1">
                            <a:latin typeface="Cambria Math" charset="0"/>
                          </a:rPr>
                          <m:t>𝑆</m:t>
                        </m:r>
                      </m:e>
                    </m:d>
                    <m:r>
                      <a:rPr lang="en-US" sz="2200" i="1">
                        <a:latin typeface="Cambria Math" charset="0"/>
                      </a:rPr>
                      <m:t>≥1−</m:t>
                    </m:r>
                    <m:sSup>
                      <m:sSupPr>
                        <m:ctrlPr>
                          <a:rPr lang="en-US" sz="2200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200" i="1">
                            <a:latin typeface="Cambria Math" charset="0"/>
                          </a:rPr>
                          <m:t>𝜖</m:t>
                        </m:r>
                      </m:e>
                      <m:sup>
                        <m:r>
                          <a:rPr lang="en-US" sz="2200" i="1">
                            <a:latin typeface="Cambria Math" charset="0"/>
                          </a:rPr>
                          <m:t>1/4</m:t>
                        </m:r>
                      </m:sup>
                    </m:sSup>
                  </m:oMath>
                </a14:m>
                <a:endParaRPr lang="en-US" sz="22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187718"/>
                <a:ext cx="10515600" cy="1235466"/>
              </a:xfrm>
              <a:prstGeom prst="rect">
                <a:avLst/>
              </a:prstGeom>
              <a:blipFill rotWithShape="0">
                <a:blip r:embed="rId3"/>
                <a:stretch>
                  <a:fillRect l="-695" t="-19024" b="-4390"/>
                </a:stretch>
              </a:blipFill>
              <a:ln>
                <a:solidFill>
                  <a:schemeClr val="accent1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ight Brace 4"/>
          <p:cNvSpPr/>
          <p:nvPr/>
        </p:nvSpPr>
        <p:spPr>
          <a:xfrm rot="5400000">
            <a:off x="8926961" y="4679629"/>
            <a:ext cx="425389" cy="1742954"/>
          </a:xfrm>
          <a:prstGeom prst="rightBrac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Brace 7"/>
          <p:cNvSpPr/>
          <p:nvPr/>
        </p:nvSpPr>
        <p:spPr>
          <a:xfrm rot="5400000">
            <a:off x="6081583" y="4719024"/>
            <a:ext cx="425389" cy="1742954"/>
          </a:xfrm>
          <a:prstGeom prst="rightBrac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5339431" y="5786669"/>
                <a:ext cx="1909690" cy="3724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≤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1+</m:t>
                          </m:r>
                          <m:rad>
                            <m:radPr>
                              <m:degHide m:val="on"/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𝜖</m:t>
                              </m:r>
                            </m:e>
                          </m:rad>
                        </m:e>
                      </m:d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𝑝</m:t>
                      </m:r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𝑘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9431" y="5786669"/>
                <a:ext cx="1909690" cy="372410"/>
              </a:xfrm>
              <a:prstGeom prst="rect">
                <a:avLst/>
              </a:prstGeom>
              <a:blipFill rotWithShape="0">
                <a:blip r:embed="rId4"/>
                <a:stretch>
                  <a:fillRect t="-57377" b="-344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8841336" y="5789747"/>
                <a:ext cx="59663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≤</m:t>
                      </m:r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1</m:t>
                      </m:r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1336" y="5789747"/>
                <a:ext cx="596637" cy="36933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2957816" y="4015733"/>
                <a:ext cx="7024384" cy="19060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 smtClean="0">
                          <a:latin typeface="Cambria Math" charset="0"/>
                        </a:rPr>
                        <m:t>𝑝</m:t>
                      </m:r>
                      <m:d>
                        <m:d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200" i="1">
                                  <a:latin typeface="Cambria Math" charset="0"/>
                                </a:rPr>
                                <m:t>𝑛</m:t>
                              </m:r>
                            </m:sup>
                          </m:sSubSup>
                          <m:r>
                            <a:rPr lang="en-US" sz="2200" i="1">
                              <a:latin typeface="Cambria Math" charset="0"/>
                            </a:rPr>
                            <m:t>|</m:t>
                          </m:r>
                          <m:r>
                            <a:rPr lang="en-US" sz="2200" i="1"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m:rPr>
                          <m:aln/>
                        </m:rPr>
                        <a:rPr lang="en-US" sz="2200" i="1">
                          <a:latin typeface="Cambria Math" charset="0"/>
                        </a:rPr>
                        <m:t>=</m:t>
                      </m:r>
                      <m:r>
                        <a:rPr lang="en-US" sz="2200" i="1">
                          <a:latin typeface="Cambria Math" charset="0"/>
                        </a:rPr>
                        <m:t> </m:t>
                      </m:r>
                      <m:nary>
                        <m:naryPr>
                          <m:chr m:val="∏"/>
                          <m:ctrlPr>
                            <a:rPr lang="is-IS" sz="2200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200" i="1">
                              <a:latin typeface="Cambria Math" charset="0"/>
                            </a:rPr>
                            <m:t>𝑘</m:t>
                          </m:r>
                          <m:r>
                            <a:rPr lang="en-US" sz="2200" i="1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200" i="1">
                              <a:latin typeface="Cambria Math" charset="0"/>
                            </a:rPr>
                            <m:t>𝑛</m:t>
                          </m:r>
                        </m:sup>
                        <m:e>
                          <m:r>
                            <a:rPr lang="en-US" sz="2200" i="1">
                              <a:latin typeface="Cambria Math" charset="0"/>
                            </a:rPr>
                            <m:t>𝑝</m:t>
                          </m:r>
                          <m:r>
                            <a:rPr lang="en-US" sz="2200" i="1">
                              <a:latin typeface="Cambria Math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sz="2200" i="1">
                              <a:latin typeface="Cambria Math" charset="0"/>
                            </a:rPr>
                            <m:t>|</m:t>
                          </m:r>
                          <m:sSubSup>
                            <m:sSubSup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200" i="1">
                                  <a:latin typeface="Cambria Math" charset="0"/>
                                </a:rPr>
                                <m:t>𝑘</m:t>
                              </m:r>
                              <m:r>
                                <a:rPr lang="en-US" sz="2200" i="1">
                                  <a:latin typeface="Cambria Math" charset="0"/>
                                </a:rPr>
                                <m:t>−1</m:t>
                              </m:r>
                            </m:sup>
                          </m:sSubSup>
                          <m:r>
                            <a:rPr lang="en-US" sz="2200" i="1">
                              <a:latin typeface="Cambria Math" charset="0"/>
                            </a:rPr>
                            <m:t>𝑏</m:t>
                          </m:r>
                          <m:r>
                            <a:rPr lang="en-US" sz="2200" i="1">
                              <a:latin typeface="Cambria Math" charset="0"/>
                            </a:rPr>
                            <m:t>)</m:t>
                          </m:r>
                        </m:e>
                      </m:nary>
                    </m:oMath>
                    <m:oMath xmlns:m="http://schemas.openxmlformats.org/officeDocument/2006/math">
                      <m:r>
                        <m:rPr>
                          <m:aln/>
                        </m:rPr>
                        <a:rPr lang="en-US" sz="2200" i="1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∏"/>
                          <m:supHide m:val="on"/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200" i="1">
                              <a:latin typeface="Cambria Math" charset="0"/>
                            </a:rPr>
                            <m:t>𝑘</m:t>
                          </m:r>
                          <m:r>
                            <a:rPr lang="en-US" sz="2200" i="1">
                              <a:latin typeface="Cambria Math" charset="0"/>
                            </a:rPr>
                            <m:t>: </m:t>
                          </m:r>
                          <m:d>
                            <m:d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200" i="1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2200" i="1">
                                      <a:latin typeface="Cambria Math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2200" i="1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m:rPr>
                                      <m:brk m:alnAt="7"/>
                                    </m:rPr>
                                    <a:rPr lang="en-US" sz="2200" i="1">
                                      <a:latin typeface="Cambria Math" charset="0"/>
                                    </a:rPr>
                                    <m:t>𝑛</m:t>
                                  </m:r>
                                </m:sup>
                              </m:sSubSup>
                              <m:r>
                                <m:rPr>
                                  <m:brk m:alnAt="7"/>
                                </m:rPr>
                                <a:rPr lang="en-US" sz="2200" i="1"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sz="2200" i="1">
                                  <a:latin typeface="Cambria Math" charset="0"/>
                                </a:rPr>
                                <m:t>𝑏</m:t>
                              </m:r>
                            </m:e>
                          </m:d>
                          <m:r>
                            <a:rPr lang="en-US" sz="2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∉</m:t>
                          </m:r>
                          <m:sSub>
                            <m:sSubPr>
                              <m:ctrlPr>
                                <a:rPr lang="en-US" sz="2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𝑘</m:t>
                              </m:r>
                            </m:sub>
                          </m:sSub>
                        </m:sub>
                        <m:sup/>
                        <m:e>
                          <m:r>
                            <a:rPr lang="en-US" sz="2200" i="1">
                              <a:latin typeface="Cambria Math" charset="0"/>
                            </a:rPr>
                            <m:t>𝑝</m:t>
                          </m:r>
                          <m:r>
                            <a:rPr lang="en-US" sz="2200" i="1">
                              <a:latin typeface="Cambria Math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sz="2200" i="1">
                              <a:latin typeface="Cambria Math" charset="0"/>
                            </a:rPr>
                            <m:t>|</m:t>
                          </m:r>
                          <m:sSubSup>
                            <m:sSubSup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200" i="1">
                                  <a:latin typeface="Cambria Math" charset="0"/>
                                </a:rPr>
                                <m:t>𝑘</m:t>
                              </m:r>
                              <m:r>
                                <a:rPr lang="en-US" sz="2200" i="1">
                                  <a:latin typeface="Cambria Math" charset="0"/>
                                </a:rPr>
                                <m:t>−1</m:t>
                              </m:r>
                            </m:sup>
                          </m:sSubSup>
                          <m:r>
                            <a:rPr lang="en-US" sz="2200" i="1">
                              <a:latin typeface="Cambria Math" charset="0"/>
                            </a:rPr>
                            <m:t>𝑏</m:t>
                          </m:r>
                          <m:r>
                            <a:rPr lang="en-US" sz="2200" i="1">
                              <a:latin typeface="Cambria Math" charset="0"/>
                            </a:rPr>
                            <m:t>)</m:t>
                          </m:r>
                        </m:e>
                      </m:nary>
                      <m:nary>
                        <m:naryPr>
                          <m:chr m:val="∏"/>
                          <m:supHide m:val="on"/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lang="en-US" sz="2200" i="1">
                              <a:latin typeface="Cambria Math" charset="0"/>
                            </a:rPr>
                            <m:t>𝑘</m:t>
                          </m:r>
                          <m:r>
                            <a:rPr lang="en-US" sz="2200" i="1">
                              <a:latin typeface="Cambria Math" charset="0"/>
                            </a:rPr>
                            <m:t>: </m:t>
                          </m:r>
                          <m:d>
                            <m:d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200" i="1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2200" i="1">
                                      <a:latin typeface="Cambria Math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2200" i="1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m:rPr>
                                      <m:brk m:alnAt="7"/>
                                    </m:rPr>
                                    <a:rPr lang="en-US" sz="2200" i="1">
                                      <a:latin typeface="Cambria Math" charset="0"/>
                                    </a:rPr>
                                    <m:t>𝑛</m:t>
                                  </m:r>
                                </m:sup>
                              </m:sSubSup>
                              <m:r>
                                <m:rPr>
                                  <m:brk m:alnAt="7"/>
                                </m:rPr>
                                <a:rPr lang="en-US" sz="2200" i="1"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sz="2200" i="1">
                                  <a:latin typeface="Cambria Math" charset="0"/>
                                </a:rPr>
                                <m:t>𝑏</m:t>
                              </m:r>
                            </m:e>
                          </m:d>
                          <m:r>
                            <a:rPr lang="en-US" sz="2200" b="0" i="1" smtClean="0">
                              <a:latin typeface="Cambria Math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sz="2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𝑘</m:t>
                              </m:r>
                            </m:sub>
                          </m:sSub>
                        </m:sub>
                        <m:sup/>
                        <m:e>
                          <m:r>
                            <a:rPr lang="en-US" sz="2200" i="1">
                              <a:latin typeface="Cambria Math" charset="0"/>
                            </a:rPr>
                            <m:t>𝑝</m:t>
                          </m:r>
                          <m:r>
                            <a:rPr lang="en-US" sz="2200" i="1">
                              <a:latin typeface="Cambria Math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sz="2200" i="1">
                              <a:latin typeface="Cambria Math" charset="0"/>
                            </a:rPr>
                            <m:t>|</m:t>
                          </m:r>
                          <m:sSubSup>
                            <m:sSubSup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200" i="1">
                                  <a:latin typeface="Cambria Math" charset="0"/>
                                </a:rPr>
                                <m:t>𝑘</m:t>
                              </m:r>
                              <m:r>
                                <a:rPr lang="en-US" sz="2200" i="1">
                                  <a:latin typeface="Cambria Math" charset="0"/>
                                </a:rPr>
                                <m:t>−1</m:t>
                              </m:r>
                            </m:sup>
                          </m:sSubSup>
                          <m:r>
                            <a:rPr lang="en-US" sz="2200" i="1">
                              <a:latin typeface="Cambria Math" charset="0"/>
                            </a:rPr>
                            <m:t>𝑏</m:t>
                          </m:r>
                          <m:r>
                            <a:rPr lang="en-US" sz="2200" i="1">
                              <a:latin typeface="Cambria Math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7816" y="4015733"/>
                <a:ext cx="7024384" cy="1906099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536940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9" grpId="0"/>
      <p:bldP spid="11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9749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Approximate independence: classical case</a:t>
            </a:r>
            <a:endParaRPr lang="en-US" sz="4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37123-6D8C-8B4C-A1EE-4BA17BE8C320}" type="slidenum">
              <a:rPr lang="en-US" smtClean="0"/>
              <a:t>55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838200" y="1569995"/>
                <a:ext cx="10515600" cy="43533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dirty="0" smtClean="0"/>
                  <a:t>The 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charset="0"/>
                          </a:rPr>
                          <m:t>𝑝</m:t>
                        </m:r>
                      </m:e>
                      <m:sub>
                        <m:sSubSup>
                          <m:sSubSup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2200" b="0" i="1">
                                <a:latin typeface="Cambria Math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200" b="0" i="1"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200" b="0" i="1">
                                <a:latin typeface="Cambria Math" charset="0"/>
                              </a:rPr>
                              <m:t>𝑛</m:t>
                            </m:r>
                          </m:sup>
                        </m:sSubSup>
                        <m:r>
                          <a:rPr lang="en-US" sz="2200" b="0" i="1">
                            <a:latin typeface="Cambria Math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sz="2200" dirty="0" smtClean="0"/>
                  <a:t> is such that for every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charset="0"/>
                      </a:rPr>
                      <m:t>𝑘</m:t>
                    </m:r>
                  </m:oMath>
                </a14:m>
                <a:r>
                  <a:rPr lang="en-US" sz="2200" dirty="0" smtClean="0"/>
                  <a:t>:</a:t>
                </a:r>
                <a:r>
                  <a:rPr lang="en-US" sz="2200" dirty="0"/>
                  <a:t>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charset="0"/>
                      </a:rPr>
                      <m:t>‖</m:t>
                    </m:r>
                    <m:sSub>
                      <m:sSubPr>
                        <m:ctrlPr>
                          <a:rPr lang="en-US" sz="22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charset="0"/>
                          </a:rPr>
                          <m:t>𝑝</m:t>
                        </m:r>
                      </m:e>
                      <m:sub>
                        <m:sSubSup>
                          <m:sSubSup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2200" i="1">
                                <a:latin typeface="Cambria Math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200" i="1"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200" b="0" i="1" smtClean="0">
                                <a:latin typeface="Cambria Math" charset="0"/>
                              </a:rPr>
                              <m:t>𝑘</m:t>
                            </m:r>
                          </m:sup>
                        </m:sSubSup>
                        <m:r>
                          <a:rPr lang="en-US" sz="2200" i="1">
                            <a:latin typeface="Cambria Math" charset="0"/>
                          </a:rPr>
                          <m:t>𝐵</m:t>
                        </m:r>
                      </m:sub>
                    </m:sSub>
                    <m:r>
                      <a:rPr lang="en-US" sz="2200" b="0" i="1" smtClean="0">
                        <a:latin typeface="Cambria Math" charset="0"/>
                      </a:rPr>
                      <m:t> −</m:t>
                    </m:r>
                    <m:sSub>
                      <m:sSubPr>
                        <m:ctrlPr>
                          <a:rPr lang="en-US" sz="2200" i="1">
                            <a:latin typeface="Cambria Math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22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 charset="0"/>
                              </a:rPr>
                              <m:t>𝑝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2200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b="0" i="1" smtClean="0">
                                    <a:latin typeface="Cambria Math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2200" b="0" i="1" smtClean="0">
                                    <a:latin typeface="Cambria Math" charset="0"/>
                                  </a:rPr>
                                  <m:t>𝑘</m:t>
                                </m:r>
                              </m:sub>
                            </m:sSub>
                          </m:sub>
                        </m:sSub>
                        <m:r>
                          <a:rPr lang="en-US" sz="2200" b="0" i="1" smtClean="0">
                            <a:latin typeface="Cambria Math" charset="0"/>
                          </a:rPr>
                          <m:t>⊗</m:t>
                        </m:r>
                        <m:r>
                          <a:rPr lang="en-US" sz="2200" b="0" i="1" smtClean="0">
                            <a:latin typeface="Cambria Math" charset="0"/>
                          </a:rPr>
                          <m:t>𝑝</m:t>
                        </m:r>
                      </m:e>
                      <m:sub>
                        <m:sSubSup>
                          <m:sSubSup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2200" i="1">
                                <a:latin typeface="Cambria Math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200" i="1"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200" i="1">
                                <a:latin typeface="Cambria Math" charset="0"/>
                              </a:rPr>
                              <m:t>𝑘</m:t>
                            </m:r>
                            <m:r>
                              <a:rPr lang="en-US" sz="2200" b="0" i="1" smtClean="0">
                                <a:latin typeface="Cambria Math" charset="0"/>
                              </a:rPr>
                              <m:t>−1</m:t>
                            </m:r>
                          </m:sup>
                        </m:sSubSup>
                        <m:r>
                          <a:rPr lang="en-US" sz="2200" i="1">
                            <a:latin typeface="Cambria Math" charset="0"/>
                          </a:rPr>
                          <m:t>𝐵</m:t>
                        </m:r>
                      </m:sub>
                    </m:sSub>
                    <m:sSub>
                      <m:sSubPr>
                        <m:ctrlPr>
                          <a:rPr lang="en-US" sz="2200" b="0" i="1" smtClean="0">
                            <a:latin typeface="Cambria Math" charset="0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‖"/>
                            <m:ctrlPr>
                              <a:rPr lang="en-US" sz="2200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sz="2400">
                                <a:latin typeface="Cambria Math" charset="0"/>
                              </a:rPr>
                              <m:t>​</m:t>
                            </m:r>
                          </m:e>
                        </m:d>
                      </m:e>
                      <m:sub>
                        <m:r>
                          <a:rPr lang="en-US" sz="2200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sz="2200" b="0" i="1" smtClean="0">
                        <a:latin typeface="Cambria Math" charset="0"/>
                      </a:rPr>
                      <m:t>≤</m:t>
                    </m:r>
                    <m:r>
                      <a:rPr lang="en-US" sz="2200" b="0" i="1" smtClean="0">
                        <a:latin typeface="Cambria Math" charset="0"/>
                      </a:rPr>
                      <m:t>𝜖</m:t>
                    </m:r>
                  </m:oMath>
                </a14:m>
                <a:r>
                  <a:rPr lang="en-US" sz="2200" dirty="0" smtClean="0"/>
                  <a:t>.</a:t>
                </a:r>
              </a:p>
              <a:p>
                <a:endParaRPr lang="en-US" sz="2200" dirty="0" smtClean="0"/>
              </a:p>
              <a:p>
                <a:endParaRPr lang="en-US" sz="2200" dirty="0"/>
              </a:p>
              <a:p>
                <a:endParaRPr lang="en-US" sz="2200" dirty="0" smtClean="0"/>
              </a:p>
              <a:p>
                <a:endParaRPr lang="en-US" sz="2200" dirty="0"/>
              </a:p>
              <a:p>
                <a:endParaRPr lang="en-US" sz="2200" dirty="0"/>
              </a:p>
              <a:p>
                <a:r>
                  <a:rPr lang="en-US" sz="2200" dirty="0" smtClean="0"/>
                  <a:t>For every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200" i="1">
                            <a:latin typeface="Cambria Math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2200" i="1">
                                <a:latin typeface="Cambria Math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200" i="1"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200" i="1">
                                <a:latin typeface="Cambria Math" charset="0"/>
                              </a:rPr>
                              <m:t>𝑛</m:t>
                            </m:r>
                          </m:sup>
                        </m:sSubSup>
                        <m:r>
                          <a:rPr lang="en-US" sz="2200" i="1">
                            <a:latin typeface="Cambria Math" charset="0"/>
                          </a:rPr>
                          <m:t>,</m:t>
                        </m:r>
                        <m:r>
                          <a:rPr lang="en-US" sz="2200" i="1"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sz="2200" b="0" i="1" smtClean="0">
                        <a:latin typeface="Cambria Math" charset="0"/>
                      </a:rPr>
                      <m:t>∈</m:t>
                    </m:r>
                    <m:r>
                      <a:rPr lang="en-US" sz="2200" b="0" i="1" smtClean="0">
                        <a:latin typeface="Cambria Math" charset="0"/>
                      </a:rPr>
                      <m:t>𝑆</m:t>
                    </m:r>
                  </m:oMath>
                </a14:m>
                <a:r>
                  <a:rPr lang="en-US" sz="2200" dirty="0" smtClean="0"/>
                  <a:t>, we have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charset="0"/>
                        </a:rPr>
                        <m:t>𝑝</m:t>
                      </m:r>
                      <m:d>
                        <m:d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200" i="1">
                                  <a:latin typeface="Cambria Math" charset="0"/>
                                </a:rPr>
                                <m:t>𝑛</m:t>
                              </m:r>
                            </m:sup>
                          </m:sSubSup>
                          <m:r>
                            <a:rPr lang="en-US" sz="2200" b="0" i="1" smtClean="0">
                              <a:latin typeface="Cambria Math" charset="0"/>
                            </a:rPr>
                            <m:t>|</m:t>
                          </m:r>
                          <m:r>
                            <a:rPr lang="en-US" sz="2200" i="1"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m:rPr>
                          <m:aln/>
                        </m:rPr>
                        <a:rPr lang="en-US" sz="2200" b="0" i="1" smtClean="0">
                          <a:latin typeface="Cambria Math" charset="0"/>
                        </a:rPr>
                        <m:t>=</m:t>
                      </m:r>
                      <m:r>
                        <a:rPr lang="en-US" sz="2200" b="0" i="1" smtClean="0">
                          <a:latin typeface="Cambria Math" charset="0"/>
                        </a:rPr>
                        <m:t> </m:t>
                      </m:r>
                      <m:nary>
                        <m:naryPr>
                          <m:chr m:val="∏"/>
                          <m:ctrlPr>
                            <a:rPr lang="is-IS" sz="2200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200" b="0" i="1" smtClean="0">
                              <a:latin typeface="Cambria Math" charset="0"/>
                            </a:rPr>
                            <m:t>𝑘</m:t>
                          </m:r>
                          <m:r>
                            <a:rPr lang="en-US" sz="2200" b="0" i="1" smtClean="0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200" b="0" i="1" smtClean="0">
                              <a:latin typeface="Cambria Math" charset="0"/>
                            </a:rPr>
                            <m:t>𝑛</m:t>
                          </m:r>
                        </m:sup>
                        <m:e>
                          <m:r>
                            <a:rPr lang="en-US" sz="2200" b="0" i="1" smtClean="0">
                              <a:latin typeface="Cambria Math" charset="0"/>
                            </a:rPr>
                            <m:t>𝑝</m:t>
                          </m:r>
                          <m:r>
                            <a:rPr lang="en-US" sz="2200" b="0" i="1" smtClean="0">
                              <a:latin typeface="Cambria Math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2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sz="2200" b="0" i="1" smtClean="0">
                              <a:latin typeface="Cambria Math" charset="0"/>
                            </a:rPr>
                            <m:t>|</m:t>
                          </m:r>
                          <m:sSubSup>
                            <m:sSubSupPr>
                              <m:ctrlPr>
                                <a:rPr lang="en-US" sz="2200" b="0" i="1" smtClean="0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𝑘</m:t>
                              </m:r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−1</m:t>
                              </m:r>
                            </m:sup>
                          </m:sSubSup>
                          <m:r>
                            <a:rPr lang="en-US" sz="2200" b="0" i="1" smtClean="0">
                              <a:latin typeface="Cambria Math" charset="0"/>
                            </a:rPr>
                            <m:t>𝑏</m:t>
                          </m:r>
                          <m:r>
                            <a:rPr lang="en-US" sz="2200" b="0" i="1" smtClean="0">
                              <a:latin typeface="Cambria Math" charset="0"/>
                            </a:rPr>
                            <m:t>)</m:t>
                          </m:r>
                        </m:e>
                      </m:nary>
                    </m:oMath>
                    <m:oMath xmlns:m="http://schemas.openxmlformats.org/officeDocument/2006/math">
                      <m:r>
                        <m:rPr>
                          <m:aln/>
                        </m:rPr>
                        <a:rPr lang="en-US" sz="2200" b="0" i="1" smtClean="0">
                          <a:latin typeface="Cambria Math" charset="0"/>
                        </a:rPr>
                        <m:t>≤</m:t>
                      </m:r>
                      <m:sSup>
                        <m:sSupPr>
                          <m:ctrlPr>
                            <a:rPr lang="en-US" sz="2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1+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sz="2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𝜖</m:t>
                                  </m:r>
                                </m:e>
                              </m:rad>
                            </m:e>
                          </m:d>
                        </m:e>
                        <m:sup>
                          <m:r>
                            <a:rPr lang="en-US" sz="2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</m:t>
                          </m:r>
                        </m:sup>
                      </m:sSup>
                      <m:nary>
                        <m:naryPr>
                          <m:chr m:val="∏"/>
                          <m:supHide m:val="on"/>
                          <m:ctrlPr>
                            <a:rPr lang="en-US" sz="2200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200" b="0" i="1" smtClean="0">
                              <a:latin typeface="Cambria Math" charset="0"/>
                            </a:rPr>
                            <m:t>𝑘</m:t>
                          </m:r>
                          <m:r>
                            <a:rPr lang="en-US" sz="2200" b="0" i="1" smtClean="0">
                              <a:latin typeface="Cambria Math" charset="0"/>
                            </a:rPr>
                            <m:t>: </m:t>
                          </m:r>
                          <m:d>
                            <m:dPr>
                              <m:ctrlPr>
                                <a:rPr lang="en-US" sz="22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200" b="0" i="1" smtClean="0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2200" b="0" i="1" smtClean="0">
                                      <a:latin typeface="Cambria Math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2200" b="0" i="1" smtClean="0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m:rPr>
                                      <m:brk m:alnAt="7"/>
                                    </m:rPr>
                                    <a:rPr lang="en-US" sz="2200" b="0" i="1" smtClean="0">
                                      <a:latin typeface="Cambria Math" charset="0"/>
                                    </a:rPr>
                                    <m:t>𝑛</m:t>
                                  </m:r>
                                </m:sup>
                              </m:sSubSup>
                              <m:r>
                                <m:rPr>
                                  <m:brk m:alnAt="7"/>
                                </m:rPr>
                                <a:rPr lang="en-US" sz="2200" b="0" i="1" smtClean="0"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𝑏</m:t>
                              </m:r>
                            </m:e>
                          </m:d>
                          <m:r>
                            <a:rPr lang="en-US" sz="2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∉</m:t>
                          </m:r>
                          <m:sSub>
                            <m:sSubPr>
                              <m:ctrlPr>
                                <a:rPr lang="en-US" sz="2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sz="2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𝑘</m:t>
                              </m:r>
                            </m:sub>
                          </m:sSub>
                        </m:sub>
                        <m:sup/>
                        <m:e>
                          <m:r>
                            <a:rPr lang="en-US" sz="2200" b="0" i="1" smtClean="0">
                              <a:latin typeface="Cambria Math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22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2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0" i="1" smtClean="0">
                                      <a:latin typeface="Cambria Math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200" b="0" i="1" smtClean="0">
                                      <a:latin typeface="Cambria Math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nary>
                        <m:naryPr>
                          <m:chr m:val="∏"/>
                          <m:supHide m:val="on"/>
                          <m:ctrlPr>
                            <a:rPr lang="en-US" sz="220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d>
                            <m:d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m:rPr>
                                      <m:brk m:alnAt="7"/>
                                    </m:rP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𝑛</m:t>
                                  </m:r>
                                </m:sup>
                              </m:sSubSup>
                              <m:r>
                                <m:rPr>
                                  <m:brk m:alnAt="7"/>
                                </m:r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𝑏</m:t>
                              </m:r>
                            </m:e>
                          </m:d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∉</m:t>
                          </m:r>
                          <m:sSub>
                            <m:sSub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𝑘</m:t>
                              </m:r>
                            </m:sub>
                          </m:sSub>
                        </m:sub>
                        <m:sup/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𝑝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|</m:t>
                          </m:r>
                          <m:sSubSup>
                            <m:sSubSup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𝑘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−1</m:t>
                              </m:r>
                            </m:sup>
                          </m:sSubSup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569995"/>
                <a:ext cx="10515600" cy="4353371"/>
              </a:xfrm>
              <a:prstGeom prst="rect">
                <a:avLst/>
              </a:prstGeom>
              <a:blipFill rotWithShape="0">
                <a:blip r:embed="rId2"/>
                <a:stretch>
                  <a:fillRect l="-754" t="-124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838200" y="2187718"/>
                <a:ext cx="10515600" cy="1235466"/>
              </a:xfrm>
              <a:prstGeom prst="rect">
                <a:avLst/>
              </a:prstGeom>
              <a:noFill/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sz="2200" u="sng" dirty="0" smtClean="0">
                    <a:solidFill>
                      <a:srgbClr val="002060"/>
                    </a:solidFill>
                  </a:rPr>
                  <a:t>Useful stuff:</a:t>
                </a:r>
                <a:r>
                  <a:rPr lang="en-US" sz="2200" dirty="0" smtClean="0">
                    <a:solidFill>
                      <a:srgbClr val="002060"/>
                    </a:solidFill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charset="0"/>
                          </a:rPr>
                          <m:t>𝐵</m:t>
                        </m:r>
                      </m:e>
                      <m:sub>
                        <m:r>
                          <a:rPr lang="en-US" sz="2200" b="0" i="1" smtClean="0">
                            <a:latin typeface="Cambria Math" charset="0"/>
                          </a:rPr>
                          <m:t>𝑘</m:t>
                        </m:r>
                      </m:sub>
                    </m:sSub>
                    <m:r>
                      <a:rPr lang="en-US" sz="2200" i="1">
                        <a:latin typeface="Cambria Math" charset="0"/>
                      </a:rPr>
                      <m:t>≔</m:t>
                    </m:r>
                    <m:d>
                      <m:dPr>
                        <m:begChr m:val="{"/>
                        <m:endChr m:val="}"/>
                        <m:ctrlPr>
                          <a:rPr lang="en-US" sz="2200" i="1">
                            <a:latin typeface="Cambria Math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2200" i="1">
                                    <a:latin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200" i="1">
                                    <a:latin typeface="Cambria Math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2200" i="1"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sz="2200" i="1">
                                    <a:latin typeface="Cambria Math" charset="0"/>
                                  </a:rPr>
                                  <m:t>𝑛</m:t>
                                </m:r>
                              </m:sup>
                            </m:sSubSup>
                            <m:r>
                              <a:rPr lang="en-US" sz="2200" i="1"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sz="2200" i="1">
                                <a:latin typeface="Cambria Math" charset="0"/>
                              </a:rPr>
                              <m:t>𝑏</m:t>
                            </m:r>
                          </m:e>
                        </m:d>
                        <m:r>
                          <a:rPr lang="en-US" sz="2200" i="1">
                            <a:latin typeface="Cambria Math" charset="0"/>
                          </a:rPr>
                          <m:t>:</m:t>
                        </m:r>
                        <m:r>
                          <a:rPr lang="en-US" sz="2200" i="1">
                            <a:latin typeface="Cambria Math" charset="0"/>
                          </a:rPr>
                          <m:t>𝑝</m:t>
                        </m:r>
                        <m:d>
                          <m:d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2200" i="1">
                                    <a:latin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200" i="1">
                                    <a:latin typeface="Cambria Math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2200" i="1"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sz="2200" i="1">
                                    <a:latin typeface="Cambria Math" charset="0"/>
                                  </a:rPr>
                                  <m:t>𝑘</m:t>
                                </m:r>
                              </m:sup>
                            </m:sSubSup>
                            <m:r>
                              <a:rPr lang="en-US" sz="2200" i="1"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sz="2200" i="1">
                                <a:latin typeface="Cambria Math" charset="0"/>
                              </a:rPr>
                              <m:t>𝑏</m:t>
                            </m:r>
                          </m:e>
                        </m:d>
                        <m:r>
                          <a:rPr lang="en-US" sz="2200" i="1">
                            <a:latin typeface="Cambria Math" charset="0"/>
                          </a:rPr>
                          <m:t>&gt;</m:t>
                        </m:r>
                        <m:d>
                          <m:dPr>
                            <m:ctrlPr>
                              <a:rPr lang="en-US" sz="22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lang="en-US" sz="22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1+</m:t>
                            </m:r>
                            <m:rad>
                              <m:radPr>
                                <m:degHide m:val="on"/>
                                <m:ctrlPr>
                                  <a:rPr lang="en-US" sz="22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22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𝜖</m:t>
                                </m:r>
                              </m:e>
                            </m:rad>
                          </m:e>
                        </m:d>
                        <m:r>
                          <a:rPr lang="en-US" sz="2200" i="1">
                            <a:latin typeface="Cambria Math" charset="0"/>
                          </a:rPr>
                          <m:t>𝑝</m:t>
                        </m:r>
                        <m:d>
                          <m:d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200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i="1">
                                    <a:latin typeface="Cambria Math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2200" i="1">
                                    <a:latin typeface="Cambria Math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  <m:r>
                          <a:rPr lang="en-US" sz="2200" i="1">
                            <a:latin typeface="Cambria Math" charset="0"/>
                          </a:rPr>
                          <m:t>𝑝</m:t>
                        </m:r>
                        <m:d>
                          <m:d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2200" i="1">
                                    <a:latin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200" i="1">
                                    <a:latin typeface="Cambria Math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2200" i="1"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sz="2200" i="1">
                                    <a:latin typeface="Cambria Math" charset="0"/>
                                  </a:rPr>
                                  <m:t>𝑘</m:t>
                                </m:r>
                                <m:r>
                                  <a:rPr lang="en-US" sz="2200" i="1">
                                    <a:latin typeface="Cambria Math" charset="0"/>
                                  </a:rPr>
                                  <m:t>−1</m:t>
                                </m:r>
                              </m:sup>
                            </m:sSubSup>
                            <m:r>
                              <a:rPr lang="en-US" sz="2200" i="1">
                                <a:latin typeface="Cambria Math" charset="0"/>
                              </a:rPr>
                              <m:t>𝑏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2200" dirty="0" smtClean="0"/>
                  <a:t> 	</a:t>
                </a:r>
              </a:p>
              <a:p>
                <a:r>
                  <a:rPr lang="en-US" sz="2200" dirty="0" smtClean="0"/>
                  <a:t>	          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200">
                        <a:latin typeface="Cambria Math" charset="0"/>
                      </a:rPr>
                      <m:t>BadCnt</m:t>
                    </m:r>
                    <m:d>
                      <m:dPr>
                        <m:ctrlPr>
                          <a:rPr lang="en-US" sz="2200" i="1">
                            <a:latin typeface="Cambria Math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2200" i="1">
                                <a:latin typeface="Cambria Math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200" i="1"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200" i="1">
                                <a:latin typeface="Cambria Math" charset="0"/>
                              </a:rPr>
                              <m:t>𝑛</m:t>
                            </m:r>
                          </m:sup>
                        </m:sSubSup>
                        <m:r>
                          <a:rPr lang="en-US" sz="2200" i="1">
                            <a:latin typeface="Cambria Math" charset="0"/>
                          </a:rPr>
                          <m:t>,</m:t>
                        </m:r>
                        <m:r>
                          <a:rPr lang="en-US" sz="2200" i="1"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sz="2200" i="1">
                        <a:latin typeface="Cambria Math" charset="0"/>
                      </a:rPr>
                      <m:t>=#{</m:t>
                    </m:r>
                    <m:r>
                      <a:rPr lang="en-US" sz="2200" i="1">
                        <a:latin typeface="Cambria Math" charset="0"/>
                      </a:rPr>
                      <m:t>𝑘</m:t>
                    </m:r>
                    <m:r>
                      <a:rPr lang="en-US" sz="2200" i="1">
                        <a:latin typeface="Cambria Math" charset="0"/>
                      </a:rPr>
                      <m:t> :</m:t>
                    </m:r>
                    <m:d>
                      <m:dPr>
                        <m:ctrlPr>
                          <a:rPr lang="en-US" sz="2200" i="1">
                            <a:latin typeface="Cambria Math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2200" i="1">
                                <a:latin typeface="Cambria Math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200" i="1"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200" i="1">
                                <a:latin typeface="Cambria Math" charset="0"/>
                              </a:rPr>
                              <m:t>𝑛</m:t>
                            </m:r>
                          </m:sup>
                        </m:sSubSup>
                        <m:r>
                          <a:rPr lang="en-US" sz="2200" i="1">
                            <a:latin typeface="Cambria Math" charset="0"/>
                          </a:rPr>
                          <m:t>,</m:t>
                        </m:r>
                        <m:r>
                          <a:rPr lang="en-US" sz="2200" i="1"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sz="2200" i="1">
                        <a:latin typeface="Cambria Math" charset="0"/>
                      </a:rPr>
                      <m:t>∈</m:t>
                    </m:r>
                    <m:sSub>
                      <m:sSubPr>
                        <m:ctrlPr>
                          <a:rPr lang="en-US" sz="22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charset="0"/>
                          </a:rPr>
                          <m:t>𝐵</m:t>
                        </m:r>
                      </m:e>
                      <m:sub>
                        <m:r>
                          <a:rPr lang="en-US" sz="2200" i="1">
                            <a:latin typeface="Cambria Math" charset="0"/>
                          </a:rPr>
                          <m:t>𝑘</m:t>
                        </m:r>
                      </m:sub>
                    </m:sSub>
                    <m:r>
                      <a:rPr lang="en-US" sz="2200" i="1">
                        <a:latin typeface="Cambria Math" charset="0"/>
                      </a:rPr>
                      <m:t>}</m:t>
                    </m:r>
                  </m:oMath>
                </a14:m>
                <a:endParaRPr lang="en-US" sz="2200" i="1" dirty="0" smtClean="0">
                  <a:latin typeface="Cambria Math" charset="0"/>
                </a:endParaRPr>
              </a:p>
              <a:p>
                <a:r>
                  <a:rPr lang="en-US" sz="2200" dirty="0" smtClean="0"/>
                  <a:t>	          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charset="0"/>
                      </a:rPr>
                      <m:t>𝑆</m:t>
                    </m:r>
                    <m:r>
                      <a:rPr lang="en-US" sz="2200" i="1">
                        <a:latin typeface="Cambria Math" charset="0"/>
                      </a:rPr>
                      <m:t>≔</m:t>
                    </m:r>
                    <m:d>
                      <m:dPr>
                        <m:begChr m:val="{"/>
                        <m:endChr m:val="}"/>
                        <m:ctrlPr>
                          <a:rPr lang="en-US" sz="2200" i="1">
                            <a:latin typeface="Cambria Math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2200" i="1">
                                    <a:latin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200" i="1">
                                    <a:latin typeface="Cambria Math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2200" i="1"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sz="2200" i="1">
                                    <a:latin typeface="Cambria Math" charset="0"/>
                                  </a:rPr>
                                  <m:t>𝑛</m:t>
                                </m:r>
                              </m:sup>
                            </m:sSubSup>
                            <m:r>
                              <a:rPr lang="en-US" sz="2200" i="1"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sz="2200" i="1">
                                <a:latin typeface="Cambria Math" charset="0"/>
                              </a:rPr>
                              <m:t>𝑏</m:t>
                            </m:r>
                          </m:e>
                        </m:d>
                        <m:r>
                          <a:rPr lang="en-US" sz="2200" i="1">
                            <a:latin typeface="Cambria Math" charset="0"/>
                          </a:rPr>
                          <m:t>:</m:t>
                        </m:r>
                        <m:r>
                          <m:rPr>
                            <m:nor/>
                          </m:rPr>
                          <a:rPr lang="en-US" sz="2200">
                            <a:latin typeface="Cambria Math" charset="0"/>
                          </a:rPr>
                          <m:t>BadCnt</m:t>
                        </m:r>
                        <m:d>
                          <m:d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2200" i="1">
                                    <a:latin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200" i="1">
                                    <a:latin typeface="Cambria Math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2200" i="1"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sz="2200" i="1">
                                    <a:latin typeface="Cambria Math" charset="0"/>
                                  </a:rPr>
                                  <m:t>𝑛</m:t>
                                </m:r>
                              </m:sup>
                            </m:sSubSup>
                            <m:r>
                              <a:rPr lang="en-US" sz="2200" i="1"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sz="2200" i="1">
                                <a:latin typeface="Cambria Math" charset="0"/>
                              </a:rPr>
                              <m:t>𝑏</m:t>
                            </m:r>
                          </m:e>
                        </m:d>
                        <m:r>
                          <a:rPr lang="en-US" sz="2200" i="1">
                            <a:latin typeface="Cambria Math" charset="0"/>
                          </a:rPr>
                          <m:t>≤2</m:t>
                        </m:r>
                        <m:r>
                          <a:rPr lang="en-US" sz="2200" i="1">
                            <a:latin typeface="Cambria Math" charset="0"/>
                          </a:rPr>
                          <m:t>𝑛</m:t>
                        </m:r>
                        <m:sSup>
                          <m:sSup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sz="2200" i="1">
                                <a:latin typeface="Cambria Math" charset="0"/>
                              </a:rPr>
                              <m:t>𝜖</m:t>
                            </m:r>
                          </m:e>
                          <m:sup>
                            <m:r>
                              <a:rPr lang="en-US" sz="2200" i="1">
                                <a:latin typeface="Cambria Math" charset="0"/>
                              </a:rPr>
                              <m:t>1/4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2200" dirty="0"/>
                  <a:t>,</a:t>
                </a:r>
                <a:r>
                  <a:rPr lang="en-US" sz="2200" dirty="0" smtClean="0"/>
                  <a:t> and 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charset="0"/>
                      </a:rPr>
                      <m:t>𝑝</m:t>
                    </m:r>
                    <m:d>
                      <m:dPr>
                        <m:ctrlPr>
                          <a:rPr lang="en-US" sz="22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200" i="1">
                            <a:latin typeface="Cambria Math" charset="0"/>
                          </a:rPr>
                          <m:t>𝑆</m:t>
                        </m:r>
                      </m:e>
                    </m:d>
                    <m:r>
                      <a:rPr lang="en-US" sz="2200" i="1">
                        <a:latin typeface="Cambria Math" charset="0"/>
                      </a:rPr>
                      <m:t>≥1−</m:t>
                    </m:r>
                    <m:sSup>
                      <m:sSupPr>
                        <m:ctrlPr>
                          <a:rPr lang="en-US" sz="2200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200" i="1">
                            <a:latin typeface="Cambria Math" charset="0"/>
                          </a:rPr>
                          <m:t>𝜖</m:t>
                        </m:r>
                      </m:e>
                      <m:sup>
                        <m:r>
                          <a:rPr lang="en-US" sz="2200" i="1">
                            <a:latin typeface="Cambria Math" charset="0"/>
                          </a:rPr>
                          <m:t>1/4</m:t>
                        </m:r>
                      </m:sup>
                    </m:sSup>
                  </m:oMath>
                </a14:m>
                <a:endParaRPr lang="en-US" sz="22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187718"/>
                <a:ext cx="10515600" cy="1235466"/>
              </a:xfrm>
              <a:prstGeom prst="rect">
                <a:avLst/>
              </a:prstGeom>
              <a:blipFill rotWithShape="0">
                <a:blip r:embed="rId3"/>
                <a:stretch>
                  <a:fillRect l="-695" t="-19024" b="-4390"/>
                </a:stretch>
              </a:blipFill>
              <a:ln>
                <a:solidFill>
                  <a:schemeClr val="accent1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947231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9749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Approximate independence: classical case</a:t>
            </a:r>
            <a:endParaRPr lang="en-US" sz="4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37123-6D8C-8B4C-A1EE-4BA17BE8C320}" type="slidenum">
              <a:rPr lang="en-US" smtClean="0"/>
              <a:t>56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838200" y="1569995"/>
                <a:ext cx="10515600" cy="43533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dirty="0" smtClean="0"/>
                  <a:t>The 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charset="0"/>
                          </a:rPr>
                          <m:t>𝑝</m:t>
                        </m:r>
                      </m:e>
                      <m:sub>
                        <m:sSubSup>
                          <m:sSubSup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2200" b="0" i="1">
                                <a:latin typeface="Cambria Math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200" b="0" i="1"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200" b="0" i="1">
                                <a:latin typeface="Cambria Math" charset="0"/>
                              </a:rPr>
                              <m:t>𝑛</m:t>
                            </m:r>
                          </m:sup>
                        </m:sSubSup>
                        <m:r>
                          <a:rPr lang="en-US" sz="2200" b="0" i="1">
                            <a:latin typeface="Cambria Math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sz="2200" dirty="0" smtClean="0"/>
                  <a:t> is such that for every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charset="0"/>
                      </a:rPr>
                      <m:t>𝑘</m:t>
                    </m:r>
                  </m:oMath>
                </a14:m>
                <a:r>
                  <a:rPr lang="en-US" sz="2200" dirty="0" smtClean="0"/>
                  <a:t>:</a:t>
                </a:r>
                <a:r>
                  <a:rPr lang="en-US" sz="2200" dirty="0"/>
                  <a:t>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charset="0"/>
                      </a:rPr>
                      <m:t>‖</m:t>
                    </m:r>
                    <m:sSub>
                      <m:sSubPr>
                        <m:ctrlPr>
                          <a:rPr lang="en-US" sz="22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charset="0"/>
                          </a:rPr>
                          <m:t>𝑝</m:t>
                        </m:r>
                      </m:e>
                      <m:sub>
                        <m:sSubSup>
                          <m:sSubSup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2200" i="1">
                                <a:latin typeface="Cambria Math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200" i="1"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200" b="0" i="1" smtClean="0">
                                <a:latin typeface="Cambria Math" charset="0"/>
                              </a:rPr>
                              <m:t>𝑘</m:t>
                            </m:r>
                          </m:sup>
                        </m:sSubSup>
                        <m:r>
                          <a:rPr lang="en-US" sz="2200" i="1">
                            <a:latin typeface="Cambria Math" charset="0"/>
                          </a:rPr>
                          <m:t>𝐵</m:t>
                        </m:r>
                      </m:sub>
                    </m:sSub>
                    <m:r>
                      <a:rPr lang="en-US" sz="2200" b="0" i="1" smtClean="0">
                        <a:latin typeface="Cambria Math" charset="0"/>
                      </a:rPr>
                      <m:t> −</m:t>
                    </m:r>
                    <m:sSub>
                      <m:sSubPr>
                        <m:ctrlPr>
                          <a:rPr lang="en-US" sz="2200" i="1">
                            <a:latin typeface="Cambria Math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22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 charset="0"/>
                              </a:rPr>
                              <m:t>𝑝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2200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b="0" i="1" smtClean="0">
                                    <a:latin typeface="Cambria Math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2200" b="0" i="1" smtClean="0">
                                    <a:latin typeface="Cambria Math" charset="0"/>
                                  </a:rPr>
                                  <m:t>𝑘</m:t>
                                </m:r>
                              </m:sub>
                            </m:sSub>
                          </m:sub>
                        </m:sSub>
                        <m:r>
                          <a:rPr lang="en-US" sz="2200" b="0" i="1" smtClean="0">
                            <a:latin typeface="Cambria Math" charset="0"/>
                          </a:rPr>
                          <m:t>⊗</m:t>
                        </m:r>
                        <m:r>
                          <a:rPr lang="en-US" sz="2200" b="0" i="1" smtClean="0">
                            <a:latin typeface="Cambria Math" charset="0"/>
                          </a:rPr>
                          <m:t>𝑝</m:t>
                        </m:r>
                      </m:e>
                      <m:sub>
                        <m:sSubSup>
                          <m:sSubSup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2200" i="1">
                                <a:latin typeface="Cambria Math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200" i="1"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200" i="1">
                                <a:latin typeface="Cambria Math" charset="0"/>
                              </a:rPr>
                              <m:t>𝑘</m:t>
                            </m:r>
                            <m:r>
                              <a:rPr lang="en-US" sz="2200" b="0" i="1" smtClean="0">
                                <a:latin typeface="Cambria Math" charset="0"/>
                              </a:rPr>
                              <m:t>−1</m:t>
                            </m:r>
                          </m:sup>
                        </m:sSubSup>
                        <m:r>
                          <a:rPr lang="en-US" sz="2200" i="1">
                            <a:latin typeface="Cambria Math" charset="0"/>
                          </a:rPr>
                          <m:t>𝐵</m:t>
                        </m:r>
                      </m:sub>
                    </m:sSub>
                    <m:sSub>
                      <m:sSubPr>
                        <m:ctrlPr>
                          <a:rPr lang="en-US" sz="2200" b="0" i="1" smtClean="0">
                            <a:latin typeface="Cambria Math" charset="0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‖"/>
                            <m:ctrlPr>
                              <a:rPr lang="en-US" sz="2200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sz="2400">
                                <a:latin typeface="Cambria Math" charset="0"/>
                              </a:rPr>
                              <m:t>​</m:t>
                            </m:r>
                          </m:e>
                        </m:d>
                      </m:e>
                      <m:sub>
                        <m:r>
                          <a:rPr lang="en-US" sz="2200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sz="2200" b="0" i="1" smtClean="0">
                        <a:latin typeface="Cambria Math" charset="0"/>
                      </a:rPr>
                      <m:t>≤</m:t>
                    </m:r>
                    <m:r>
                      <a:rPr lang="en-US" sz="2200" b="0" i="1" smtClean="0">
                        <a:latin typeface="Cambria Math" charset="0"/>
                      </a:rPr>
                      <m:t>𝜖</m:t>
                    </m:r>
                  </m:oMath>
                </a14:m>
                <a:r>
                  <a:rPr lang="en-US" sz="2200" dirty="0" smtClean="0"/>
                  <a:t>.</a:t>
                </a:r>
              </a:p>
              <a:p>
                <a:endParaRPr lang="en-US" sz="2200" dirty="0" smtClean="0"/>
              </a:p>
              <a:p>
                <a:endParaRPr lang="en-US" sz="2200" dirty="0"/>
              </a:p>
              <a:p>
                <a:endParaRPr lang="en-US" sz="2200" dirty="0" smtClean="0"/>
              </a:p>
              <a:p>
                <a:endParaRPr lang="en-US" sz="2200" dirty="0"/>
              </a:p>
              <a:p>
                <a:endParaRPr lang="en-US" sz="2200" dirty="0"/>
              </a:p>
              <a:p>
                <a:r>
                  <a:rPr lang="en-US" sz="2200" dirty="0" smtClean="0"/>
                  <a:t>For every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200" i="1">
                            <a:latin typeface="Cambria Math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2200" i="1">
                                <a:latin typeface="Cambria Math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200" i="1"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200" i="1">
                                <a:latin typeface="Cambria Math" charset="0"/>
                              </a:rPr>
                              <m:t>𝑛</m:t>
                            </m:r>
                          </m:sup>
                        </m:sSubSup>
                        <m:r>
                          <a:rPr lang="en-US" sz="2200" i="1">
                            <a:latin typeface="Cambria Math" charset="0"/>
                          </a:rPr>
                          <m:t>,</m:t>
                        </m:r>
                        <m:r>
                          <a:rPr lang="en-US" sz="2200" i="1"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sz="2200" b="0" i="1" smtClean="0">
                        <a:latin typeface="Cambria Math" charset="0"/>
                      </a:rPr>
                      <m:t>∈</m:t>
                    </m:r>
                    <m:r>
                      <a:rPr lang="en-US" sz="2200" b="0" i="1" smtClean="0">
                        <a:latin typeface="Cambria Math" charset="0"/>
                      </a:rPr>
                      <m:t>𝑆</m:t>
                    </m:r>
                  </m:oMath>
                </a14:m>
                <a:r>
                  <a:rPr lang="en-US" sz="2200" dirty="0" smtClean="0"/>
                  <a:t>, we have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charset="0"/>
                        </a:rPr>
                        <m:t>𝑝</m:t>
                      </m:r>
                      <m:d>
                        <m:d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200" i="1">
                                  <a:latin typeface="Cambria Math" charset="0"/>
                                </a:rPr>
                                <m:t>𝑛</m:t>
                              </m:r>
                            </m:sup>
                          </m:sSubSup>
                          <m:r>
                            <a:rPr lang="en-US" sz="2200" b="0" i="1" smtClean="0">
                              <a:latin typeface="Cambria Math" charset="0"/>
                            </a:rPr>
                            <m:t>|</m:t>
                          </m:r>
                          <m:r>
                            <a:rPr lang="en-US" sz="2200" i="1"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m:rPr>
                          <m:aln/>
                        </m:rPr>
                        <a:rPr lang="en-US" sz="2200" b="0" i="1" smtClean="0">
                          <a:latin typeface="Cambria Math" charset="0"/>
                        </a:rPr>
                        <m:t>=</m:t>
                      </m:r>
                      <m:r>
                        <a:rPr lang="en-US" sz="2200" b="0" i="1" smtClean="0">
                          <a:latin typeface="Cambria Math" charset="0"/>
                        </a:rPr>
                        <m:t> </m:t>
                      </m:r>
                      <m:nary>
                        <m:naryPr>
                          <m:chr m:val="∏"/>
                          <m:ctrlPr>
                            <a:rPr lang="is-IS" sz="2200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200" b="0" i="1" smtClean="0">
                              <a:latin typeface="Cambria Math" charset="0"/>
                            </a:rPr>
                            <m:t>𝑘</m:t>
                          </m:r>
                          <m:r>
                            <a:rPr lang="en-US" sz="2200" b="0" i="1" smtClean="0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200" b="0" i="1" smtClean="0">
                              <a:latin typeface="Cambria Math" charset="0"/>
                            </a:rPr>
                            <m:t>𝑛</m:t>
                          </m:r>
                        </m:sup>
                        <m:e>
                          <m:r>
                            <a:rPr lang="en-US" sz="2200" b="0" i="1" smtClean="0">
                              <a:latin typeface="Cambria Math" charset="0"/>
                            </a:rPr>
                            <m:t>𝑝</m:t>
                          </m:r>
                          <m:r>
                            <a:rPr lang="en-US" sz="2200" b="0" i="1" smtClean="0">
                              <a:latin typeface="Cambria Math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2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sz="2200" b="0" i="1" smtClean="0">
                              <a:latin typeface="Cambria Math" charset="0"/>
                            </a:rPr>
                            <m:t>|</m:t>
                          </m:r>
                          <m:sSubSup>
                            <m:sSubSupPr>
                              <m:ctrlPr>
                                <a:rPr lang="en-US" sz="2200" b="0" i="1" smtClean="0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𝑘</m:t>
                              </m:r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−1</m:t>
                              </m:r>
                            </m:sup>
                          </m:sSubSup>
                          <m:r>
                            <a:rPr lang="en-US" sz="2200" b="0" i="1" smtClean="0">
                              <a:latin typeface="Cambria Math" charset="0"/>
                            </a:rPr>
                            <m:t>𝑏</m:t>
                          </m:r>
                          <m:r>
                            <a:rPr lang="en-US" sz="2200" b="0" i="1" smtClean="0">
                              <a:latin typeface="Cambria Math" charset="0"/>
                            </a:rPr>
                            <m:t>)</m:t>
                          </m:r>
                        </m:e>
                      </m:nary>
                    </m:oMath>
                    <m:oMath xmlns:m="http://schemas.openxmlformats.org/officeDocument/2006/math">
                      <m:r>
                        <m:rPr>
                          <m:aln/>
                        </m:rPr>
                        <a:rPr lang="en-US" sz="2200" i="1" smtClean="0">
                          <a:latin typeface="Cambria Math" charset="0"/>
                        </a:rPr>
                        <m:t>≤</m:t>
                      </m:r>
                      <m:sSup>
                        <m:sSupPr>
                          <m:ctrlPr>
                            <a:rPr lang="en-US" sz="2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1+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sz="2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𝜖</m:t>
                                  </m:r>
                                </m:e>
                              </m:rad>
                            </m:e>
                          </m:d>
                        </m:e>
                        <m:sup>
                          <m:r>
                            <a:rPr lang="en-US" sz="2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</m:t>
                          </m:r>
                        </m:sup>
                      </m:sSup>
                      <m:nary>
                        <m:naryPr>
                          <m:chr m:val="∏"/>
                          <m:supHide m:val="on"/>
                          <m:ctrlPr>
                            <a:rPr lang="en-US" sz="2200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200" b="0" i="1" smtClean="0">
                              <a:latin typeface="Cambria Math" charset="0"/>
                            </a:rPr>
                            <m:t>𝑘</m:t>
                          </m:r>
                          <m:r>
                            <a:rPr lang="en-US" sz="2200" b="0" i="1" smtClean="0">
                              <a:latin typeface="Cambria Math" charset="0"/>
                            </a:rPr>
                            <m:t>: </m:t>
                          </m:r>
                          <m:d>
                            <m:dPr>
                              <m:ctrlPr>
                                <a:rPr lang="en-US" sz="22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200" b="0" i="1" smtClean="0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2200" b="0" i="1" smtClean="0">
                                      <a:latin typeface="Cambria Math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2200" b="0" i="1" smtClean="0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m:rPr>
                                      <m:brk m:alnAt="7"/>
                                    </m:rPr>
                                    <a:rPr lang="en-US" sz="2200" b="0" i="1" smtClean="0">
                                      <a:latin typeface="Cambria Math" charset="0"/>
                                    </a:rPr>
                                    <m:t>𝑛</m:t>
                                  </m:r>
                                </m:sup>
                              </m:sSubSup>
                              <m:r>
                                <m:rPr>
                                  <m:brk m:alnAt="7"/>
                                </m:rPr>
                                <a:rPr lang="en-US" sz="2200" b="0" i="1" smtClean="0"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𝑏</m:t>
                              </m:r>
                            </m:e>
                          </m:d>
                          <m:r>
                            <a:rPr lang="en-US" sz="2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∉</m:t>
                          </m:r>
                          <m:sSub>
                            <m:sSubPr>
                              <m:ctrlPr>
                                <a:rPr lang="en-US" sz="2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sz="2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𝑘</m:t>
                              </m:r>
                            </m:sub>
                          </m:sSub>
                        </m:sub>
                        <m:sup/>
                        <m:e>
                          <m:func>
                            <m:funcPr>
                              <m:ctrlPr>
                                <a:rPr lang="en-US" sz="2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22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200" b="0" i="0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US" sz="22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𝑎</m:t>
                                  </m:r>
                                </m:lim>
                              </m:limLow>
                            </m:fName>
                            <m:e>
                              <m:r>
                                <a:rPr lang="en-US" sz="2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𝑝</m:t>
                              </m:r>
                              <m:r>
                                <a:rPr lang="en-US" sz="2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(</m:t>
                              </m:r>
                              <m:r>
                                <a:rPr lang="en-US" sz="2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𝑎</m:t>
                              </m:r>
                              <m:r>
                                <a:rPr lang="en-US" sz="2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)</m:t>
                              </m:r>
                            </m:e>
                          </m:func>
                        </m:e>
                      </m:nary>
                      <m:nary>
                        <m:naryPr>
                          <m:chr m:val="∏"/>
                          <m:supHide m:val="on"/>
                          <m:ctrlPr>
                            <a:rPr lang="en-US" sz="220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d>
                            <m:d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m:rPr>
                                      <m:brk m:alnAt="7"/>
                                    </m:rP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𝑛</m:t>
                                  </m:r>
                                </m:sup>
                              </m:sSubSup>
                              <m:r>
                                <m:rPr>
                                  <m:brk m:alnAt="7"/>
                                </m:r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𝑏</m:t>
                              </m:r>
                            </m:e>
                          </m:d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∉</m:t>
                          </m:r>
                          <m:sSub>
                            <m:sSub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𝑘</m:t>
                              </m:r>
                            </m:sub>
                          </m:sSub>
                        </m:sub>
                        <m:sup/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𝑝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|</m:t>
                          </m:r>
                          <m:sSubSup>
                            <m:sSubSup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𝑘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−1</m:t>
                              </m:r>
                            </m:sup>
                          </m:sSubSup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569995"/>
                <a:ext cx="10515600" cy="4353371"/>
              </a:xfrm>
              <a:prstGeom prst="rect">
                <a:avLst/>
              </a:prstGeom>
              <a:blipFill rotWithShape="0">
                <a:blip r:embed="rId2"/>
                <a:stretch>
                  <a:fillRect l="-754" t="-124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838200" y="2187718"/>
                <a:ext cx="10515600" cy="1235466"/>
              </a:xfrm>
              <a:prstGeom prst="rect">
                <a:avLst/>
              </a:prstGeom>
              <a:noFill/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sz="2200" u="sng" dirty="0" smtClean="0">
                    <a:solidFill>
                      <a:srgbClr val="002060"/>
                    </a:solidFill>
                  </a:rPr>
                  <a:t>Useful stuff:</a:t>
                </a:r>
                <a:r>
                  <a:rPr lang="en-US" sz="2200" dirty="0" smtClean="0">
                    <a:solidFill>
                      <a:srgbClr val="002060"/>
                    </a:solidFill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charset="0"/>
                          </a:rPr>
                          <m:t>𝐵</m:t>
                        </m:r>
                      </m:e>
                      <m:sub>
                        <m:r>
                          <a:rPr lang="en-US" sz="2200" b="0" i="1" smtClean="0">
                            <a:latin typeface="Cambria Math" charset="0"/>
                          </a:rPr>
                          <m:t>𝑘</m:t>
                        </m:r>
                      </m:sub>
                    </m:sSub>
                    <m:r>
                      <a:rPr lang="en-US" sz="2200" i="1">
                        <a:latin typeface="Cambria Math" charset="0"/>
                      </a:rPr>
                      <m:t>≔</m:t>
                    </m:r>
                    <m:d>
                      <m:dPr>
                        <m:begChr m:val="{"/>
                        <m:endChr m:val="}"/>
                        <m:ctrlPr>
                          <a:rPr lang="en-US" sz="2200" i="1">
                            <a:latin typeface="Cambria Math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2200" i="1">
                                    <a:latin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200" i="1">
                                    <a:latin typeface="Cambria Math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2200" i="1"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sz="2200" i="1">
                                    <a:latin typeface="Cambria Math" charset="0"/>
                                  </a:rPr>
                                  <m:t>𝑛</m:t>
                                </m:r>
                              </m:sup>
                            </m:sSubSup>
                            <m:r>
                              <a:rPr lang="en-US" sz="2200" i="1"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sz="2200" i="1">
                                <a:latin typeface="Cambria Math" charset="0"/>
                              </a:rPr>
                              <m:t>𝑏</m:t>
                            </m:r>
                          </m:e>
                        </m:d>
                        <m:r>
                          <a:rPr lang="en-US" sz="2200" i="1">
                            <a:latin typeface="Cambria Math" charset="0"/>
                          </a:rPr>
                          <m:t>:</m:t>
                        </m:r>
                        <m:r>
                          <a:rPr lang="en-US" sz="2200" i="1">
                            <a:latin typeface="Cambria Math" charset="0"/>
                          </a:rPr>
                          <m:t>𝑝</m:t>
                        </m:r>
                        <m:d>
                          <m:d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2200" i="1">
                                    <a:latin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200" i="1">
                                    <a:latin typeface="Cambria Math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2200" i="1"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sz="2200" i="1">
                                    <a:latin typeface="Cambria Math" charset="0"/>
                                  </a:rPr>
                                  <m:t>𝑘</m:t>
                                </m:r>
                              </m:sup>
                            </m:sSubSup>
                            <m:r>
                              <a:rPr lang="en-US" sz="2200" i="1"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sz="2200" i="1">
                                <a:latin typeface="Cambria Math" charset="0"/>
                              </a:rPr>
                              <m:t>𝑏</m:t>
                            </m:r>
                          </m:e>
                        </m:d>
                        <m:r>
                          <a:rPr lang="en-US" sz="2200" i="1">
                            <a:latin typeface="Cambria Math" charset="0"/>
                          </a:rPr>
                          <m:t>&gt;</m:t>
                        </m:r>
                        <m:d>
                          <m:dPr>
                            <m:ctrlPr>
                              <a:rPr lang="en-US" sz="22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lang="en-US" sz="22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1+</m:t>
                            </m:r>
                            <m:rad>
                              <m:radPr>
                                <m:degHide m:val="on"/>
                                <m:ctrlPr>
                                  <a:rPr lang="en-US" sz="22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22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𝜖</m:t>
                                </m:r>
                              </m:e>
                            </m:rad>
                          </m:e>
                        </m:d>
                        <m:r>
                          <a:rPr lang="en-US" sz="2200" i="1">
                            <a:latin typeface="Cambria Math" charset="0"/>
                          </a:rPr>
                          <m:t>𝑝</m:t>
                        </m:r>
                        <m:d>
                          <m:d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200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i="1">
                                    <a:latin typeface="Cambria Math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2200" i="1">
                                    <a:latin typeface="Cambria Math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  <m:r>
                          <a:rPr lang="en-US" sz="2200" i="1">
                            <a:latin typeface="Cambria Math" charset="0"/>
                          </a:rPr>
                          <m:t>𝑝</m:t>
                        </m:r>
                        <m:d>
                          <m:d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2200" i="1">
                                    <a:latin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200" i="1">
                                    <a:latin typeface="Cambria Math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2200" i="1"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sz="2200" i="1">
                                    <a:latin typeface="Cambria Math" charset="0"/>
                                  </a:rPr>
                                  <m:t>𝑘</m:t>
                                </m:r>
                                <m:r>
                                  <a:rPr lang="en-US" sz="2200" i="1">
                                    <a:latin typeface="Cambria Math" charset="0"/>
                                  </a:rPr>
                                  <m:t>−1</m:t>
                                </m:r>
                              </m:sup>
                            </m:sSubSup>
                            <m:r>
                              <a:rPr lang="en-US" sz="2200" i="1">
                                <a:latin typeface="Cambria Math" charset="0"/>
                              </a:rPr>
                              <m:t>𝑏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2200" dirty="0" smtClean="0"/>
                  <a:t> 	</a:t>
                </a:r>
              </a:p>
              <a:p>
                <a:r>
                  <a:rPr lang="en-US" sz="2200" dirty="0" smtClean="0"/>
                  <a:t>	          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200">
                        <a:latin typeface="Cambria Math" charset="0"/>
                      </a:rPr>
                      <m:t>BadCnt</m:t>
                    </m:r>
                    <m:d>
                      <m:dPr>
                        <m:ctrlPr>
                          <a:rPr lang="en-US" sz="2200" i="1">
                            <a:latin typeface="Cambria Math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2200" i="1">
                                <a:latin typeface="Cambria Math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200" i="1"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200" i="1">
                                <a:latin typeface="Cambria Math" charset="0"/>
                              </a:rPr>
                              <m:t>𝑛</m:t>
                            </m:r>
                          </m:sup>
                        </m:sSubSup>
                        <m:r>
                          <a:rPr lang="en-US" sz="2200" i="1">
                            <a:latin typeface="Cambria Math" charset="0"/>
                          </a:rPr>
                          <m:t>,</m:t>
                        </m:r>
                        <m:r>
                          <a:rPr lang="en-US" sz="2200" i="1"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sz="2200" i="1">
                        <a:latin typeface="Cambria Math" charset="0"/>
                      </a:rPr>
                      <m:t>=#{</m:t>
                    </m:r>
                    <m:r>
                      <a:rPr lang="en-US" sz="2200" i="1">
                        <a:latin typeface="Cambria Math" charset="0"/>
                      </a:rPr>
                      <m:t>𝑘</m:t>
                    </m:r>
                    <m:r>
                      <a:rPr lang="en-US" sz="2200" i="1">
                        <a:latin typeface="Cambria Math" charset="0"/>
                      </a:rPr>
                      <m:t> :</m:t>
                    </m:r>
                    <m:d>
                      <m:dPr>
                        <m:ctrlPr>
                          <a:rPr lang="en-US" sz="2200" i="1">
                            <a:latin typeface="Cambria Math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2200" i="1">
                                <a:latin typeface="Cambria Math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200" i="1"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200" i="1">
                                <a:latin typeface="Cambria Math" charset="0"/>
                              </a:rPr>
                              <m:t>𝑛</m:t>
                            </m:r>
                          </m:sup>
                        </m:sSubSup>
                        <m:r>
                          <a:rPr lang="en-US" sz="2200" i="1">
                            <a:latin typeface="Cambria Math" charset="0"/>
                          </a:rPr>
                          <m:t>,</m:t>
                        </m:r>
                        <m:r>
                          <a:rPr lang="en-US" sz="2200" i="1"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sz="2200" i="1">
                        <a:latin typeface="Cambria Math" charset="0"/>
                      </a:rPr>
                      <m:t>∈</m:t>
                    </m:r>
                    <m:sSub>
                      <m:sSubPr>
                        <m:ctrlPr>
                          <a:rPr lang="en-US" sz="22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charset="0"/>
                          </a:rPr>
                          <m:t>𝐵</m:t>
                        </m:r>
                      </m:e>
                      <m:sub>
                        <m:r>
                          <a:rPr lang="en-US" sz="2200" i="1">
                            <a:latin typeface="Cambria Math" charset="0"/>
                          </a:rPr>
                          <m:t>𝑘</m:t>
                        </m:r>
                      </m:sub>
                    </m:sSub>
                    <m:r>
                      <a:rPr lang="en-US" sz="2200" i="1">
                        <a:latin typeface="Cambria Math" charset="0"/>
                      </a:rPr>
                      <m:t>}</m:t>
                    </m:r>
                  </m:oMath>
                </a14:m>
                <a:endParaRPr lang="en-US" sz="2200" i="1" dirty="0" smtClean="0">
                  <a:latin typeface="Cambria Math" charset="0"/>
                </a:endParaRPr>
              </a:p>
              <a:p>
                <a:r>
                  <a:rPr lang="en-US" sz="2200" dirty="0" smtClean="0"/>
                  <a:t>	          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charset="0"/>
                      </a:rPr>
                      <m:t>𝑆</m:t>
                    </m:r>
                    <m:r>
                      <a:rPr lang="en-US" sz="2200" i="1">
                        <a:latin typeface="Cambria Math" charset="0"/>
                      </a:rPr>
                      <m:t>≔</m:t>
                    </m:r>
                    <m:d>
                      <m:dPr>
                        <m:begChr m:val="{"/>
                        <m:endChr m:val="}"/>
                        <m:ctrlPr>
                          <a:rPr lang="en-US" sz="2200" i="1">
                            <a:latin typeface="Cambria Math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2200" i="1">
                                    <a:latin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200" i="1">
                                    <a:latin typeface="Cambria Math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2200" i="1"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sz="2200" i="1">
                                    <a:latin typeface="Cambria Math" charset="0"/>
                                  </a:rPr>
                                  <m:t>𝑛</m:t>
                                </m:r>
                              </m:sup>
                            </m:sSubSup>
                            <m:r>
                              <a:rPr lang="en-US" sz="2200" i="1"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sz="2200" i="1">
                                <a:latin typeface="Cambria Math" charset="0"/>
                              </a:rPr>
                              <m:t>𝑏</m:t>
                            </m:r>
                          </m:e>
                        </m:d>
                        <m:r>
                          <a:rPr lang="en-US" sz="2200" i="1">
                            <a:latin typeface="Cambria Math" charset="0"/>
                          </a:rPr>
                          <m:t>:</m:t>
                        </m:r>
                        <m:r>
                          <m:rPr>
                            <m:nor/>
                          </m:rPr>
                          <a:rPr lang="en-US" sz="2200">
                            <a:latin typeface="Cambria Math" charset="0"/>
                          </a:rPr>
                          <m:t>BadCnt</m:t>
                        </m:r>
                        <m:d>
                          <m:d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2200" i="1">
                                    <a:latin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200" i="1">
                                    <a:latin typeface="Cambria Math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2200" i="1"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sz="2200" i="1">
                                    <a:latin typeface="Cambria Math" charset="0"/>
                                  </a:rPr>
                                  <m:t>𝑛</m:t>
                                </m:r>
                              </m:sup>
                            </m:sSubSup>
                            <m:r>
                              <a:rPr lang="en-US" sz="2200" i="1"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sz="2200" i="1">
                                <a:latin typeface="Cambria Math" charset="0"/>
                              </a:rPr>
                              <m:t>𝑏</m:t>
                            </m:r>
                          </m:e>
                        </m:d>
                        <m:r>
                          <a:rPr lang="en-US" sz="2200" i="1">
                            <a:latin typeface="Cambria Math" charset="0"/>
                          </a:rPr>
                          <m:t>≤2</m:t>
                        </m:r>
                        <m:r>
                          <a:rPr lang="en-US" sz="2200" i="1">
                            <a:latin typeface="Cambria Math" charset="0"/>
                          </a:rPr>
                          <m:t>𝑛</m:t>
                        </m:r>
                        <m:sSup>
                          <m:sSup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sz="2200" i="1">
                                <a:latin typeface="Cambria Math" charset="0"/>
                              </a:rPr>
                              <m:t>𝜖</m:t>
                            </m:r>
                          </m:e>
                          <m:sup>
                            <m:r>
                              <a:rPr lang="en-US" sz="2200" i="1">
                                <a:latin typeface="Cambria Math" charset="0"/>
                              </a:rPr>
                              <m:t>1/4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2200" dirty="0"/>
                  <a:t>,</a:t>
                </a:r>
                <a:r>
                  <a:rPr lang="en-US" sz="2200" dirty="0" smtClean="0"/>
                  <a:t> and 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charset="0"/>
                      </a:rPr>
                      <m:t>𝑝</m:t>
                    </m:r>
                    <m:d>
                      <m:dPr>
                        <m:ctrlPr>
                          <a:rPr lang="en-US" sz="22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200" i="1">
                            <a:latin typeface="Cambria Math" charset="0"/>
                          </a:rPr>
                          <m:t>𝑆</m:t>
                        </m:r>
                      </m:e>
                    </m:d>
                    <m:r>
                      <a:rPr lang="en-US" sz="2200" i="1">
                        <a:latin typeface="Cambria Math" charset="0"/>
                      </a:rPr>
                      <m:t>≥1−</m:t>
                    </m:r>
                    <m:sSup>
                      <m:sSupPr>
                        <m:ctrlPr>
                          <a:rPr lang="en-US" sz="2200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200" i="1">
                            <a:latin typeface="Cambria Math" charset="0"/>
                          </a:rPr>
                          <m:t>𝜖</m:t>
                        </m:r>
                      </m:e>
                      <m:sup>
                        <m:r>
                          <a:rPr lang="en-US" sz="2200" i="1">
                            <a:latin typeface="Cambria Math" charset="0"/>
                          </a:rPr>
                          <m:t>1/4</m:t>
                        </m:r>
                      </m:sup>
                    </m:sSup>
                  </m:oMath>
                </a14:m>
                <a:endParaRPr lang="en-US" sz="22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187718"/>
                <a:ext cx="10515600" cy="1235466"/>
              </a:xfrm>
              <a:prstGeom prst="rect">
                <a:avLst/>
              </a:prstGeom>
              <a:blipFill rotWithShape="0">
                <a:blip r:embed="rId3"/>
                <a:stretch>
                  <a:fillRect l="-695" t="-19024" b="-4390"/>
                </a:stretch>
              </a:blipFill>
              <a:ln>
                <a:solidFill>
                  <a:schemeClr val="accent1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6482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9749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Approximate independence: classical case</a:t>
            </a:r>
            <a:endParaRPr lang="en-US" sz="4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37123-6D8C-8B4C-A1EE-4BA17BE8C320}" type="slidenum">
              <a:rPr lang="en-US" smtClean="0"/>
              <a:t>57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838200" y="1569995"/>
                <a:ext cx="10515600" cy="43533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dirty="0" smtClean="0"/>
                  <a:t>The 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charset="0"/>
                          </a:rPr>
                          <m:t>𝑝</m:t>
                        </m:r>
                      </m:e>
                      <m:sub>
                        <m:sSubSup>
                          <m:sSubSup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2200" b="0" i="1">
                                <a:latin typeface="Cambria Math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200" b="0" i="1"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200" b="0" i="1">
                                <a:latin typeface="Cambria Math" charset="0"/>
                              </a:rPr>
                              <m:t>𝑛</m:t>
                            </m:r>
                          </m:sup>
                        </m:sSubSup>
                        <m:r>
                          <a:rPr lang="en-US" sz="2200" b="0" i="1">
                            <a:latin typeface="Cambria Math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sz="2200" dirty="0" smtClean="0"/>
                  <a:t> is such that for every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charset="0"/>
                      </a:rPr>
                      <m:t>𝑘</m:t>
                    </m:r>
                  </m:oMath>
                </a14:m>
                <a:r>
                  <a:rPr lang="en-US" sz="2200" dirty="0" smtClean="0"/>
                  <a:t>:</a:t>
                </a:r>
                <a:r>
                  <a:rPr lang="en-US" sz="2200" dirty="0"/>
                  <a:t>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charset="0"/>
                      </a:rPr>
                      <m:t>‖</m:t>
                    </m:r>
                    <m:sSub>
                      <m:sSubPr>
                        <m:ctrlPr>
                          <a:rPr lang="en-US" sz="22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charset="0"/>
                          </a:rPr>
                          <m:t>𝑝</m:t>
                        </m:r>
                      </m:e>
                      <m:sub>
                        <m:sSubSup>
                          <m:sSubSup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2200" i="1">
                                <a:latin typeface="Cambria Math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200" i="1"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200" b="0" i="1" smtClean="0">
                                <a:latin typeface="Cambria Math" charset="0"/>
                              </a:rPr>
                              <m:t>𝑘</m:t>
                            </m:r>
                          </m:sup>
                        </m:sSubSup>
                        <m:r>
                          <a:rPr lang="en-US" sz="2200" i="1">
                            <a:latin typeface="Cambria Math" charset="0"/>
                          </a:rPr>
                          <m:t>𝐵</m:t>
                        </m:r>
                      </m:sub>
                    </m:sSub>
                    <m:r>
                      <a:rPr lang="en-US" sz="2200" b="0" i="1" smtClean="0">
                        <a:latin typeface="Cambria Math" charset="0"/>
                      </a:rPr>
                      <m:t> −</m:t>
                    </m:r>
                    <m:sSub>
                      <m:sSubPr>
                        <m:ctrlPr>
                          <a:rPr lang="en-US" sz="2200" i="1">
                            <a:latin typeface="Cambria Math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22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 charset="0"/>
                              </a:rPr>
                              <m:t>𝑝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2200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b="0" i="1" smtClean="0">
                                    <a:latin typeface="Cambria Math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2200" b="0" i="1" smtClean="0">
                                    <a:latin typeface="Cambria Math" charset="0"/>
                                  </a:rPr>
                                  <m:t>𝑘</m:t>
                                </m:r>
                              </m:sub>
                            </m:sSub>
                          </m:sub>
                        </m:sSub>
                        <m:r>
                          <a:rPr lang="en-US" sz="2200" b="0" i="1" smtClean="0">
                            <a:latin typeface="Cambria Math" charset="0"/>
                          </a:rPr>
                          <m:t>⊗</m:t>
                        </m:r>
                        <m:r>
                          <a:rPr lang="en-US" sz="2200" b="0" i="1" smtClean="0">
                            <a:latin typeface="Cambria Math" charset="0"/>
                          </a:rPr>
                          <m:t>𝑝</m:t>
                        </m:r>
                      </m:e>
                      <m:sub>
                        <m:sSubSup>
                          <m:sSubSup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2200" i="1">
                                <a:latin typeface="Cambria Math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200" i="1"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200" i="1">
                                <a:latin typeface="Cambria Math" charset="0"/>
                              </a:rPr>
                              <m:t>𝑘</m:t>
                            </m:r>
                            <m:r>
                              <a:rPr lang="en-US" sz="2200" b="0" i="1" smtClean="0">
                                <a:latin typeface="Cambria Math" charset="0"/>
                              </a:rPr>
                              <m:t>−1</m:t>
                            </m:r>
                          </m:sup>
                        </m:sSubSup>
                        <m:r>
                          <a:rPr lang="en-US" sz="2200" i="1">
                            <a:latin typeface="Cambria Math" charset="0"/>
                          </a:rPr>
                          <m:t>𝐵</m:t>
                        </m:r>
                      </m:sub>
                    </m:sSub>
                    <m:sSub>
                      <m:sSubPr>
                        <m:ctrlPr>
                          <a:rPr lang="en-US" sz="2200" b="0" i="1" smtClean="0">
                            <a:latin typeface="Cambria Math" charset="0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‖"/>
                            <m:ctrlPr>
                              <a:rPr lang="en-US" sz="2200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sz="2400">
                                <a:latin typeface="Cambria Math" charset="0"/>
                              </a:rPr>
                              <m:t>​</m:t>
                            </m:r>
                          </m:e>
                        </m:d>
                      </m:e>
                      <m:sub>
                        <m:r>
                          <a:rPr lang="en-US" sz="2200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sz="2200" b="0" i="1" smtClean="0">
                        <a:latin typeface="Cambria Math" charset="0"/>
                      </a:rPr>
                      <m:t>≤</m:t>
                    </m:r>
                    <m:r>
                      <a:rPr lang="en-US" sz="2200" b="0" i="1" smtClean="0">
                        <a:latin typeface="Cambria Math" charset="0"/>
                      </a:rPr>
                      <m:t>𝜖</m:t>
                    </m:r>
                  </m:oMath>
                </a14:m>
                <a:r>
                  <a:rPr lang="en-US" sz="2200" dirty="0" smtClean="0"/>
                  <a:t>.</a:t>
                </a:r>
              </a:p>
              <a:p>
                <a:endParaRPr lang="en-US" sz="2200" dirty="0" smtClean="0"/>
              </a:p>
              <a:p>
                <a:endParaRPr lang="en-US" sz="2200" dirty="0"/>
              </a:p>
              <a:p>
                <a:endParaRPr lang="en-US" sz="2200" dirty="0" smtClean="0"/>
              </a:p>
              <a:p>
                <a:endParaRPr lang="en-US" sz="2200" dirty="0"/>
              </a:p>
              <a:p>
                <a:endParaRPr lang="en-US" sz="2200" dirty="0"/>
              </a:p>
              <a:p>
                <a:r>
                  <a:rPr lang="en-US" sz="2200" dirty="0" smtClean="0"/>
                  <a:t>For every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200" i="1">
                            <a:latin typeface="Cambria Math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2200" i="1">
                                <a:latin typeface="Cambria Math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200" i="1"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200" i="1">
                                <a:latin typeface="Cambria Math" charset="0"/>
                              </a:rPr>
                              <m:t>𝑛</m:t>
                            </m:r>
                          </m:sup>
                        </m:sSubSup>
                        <m:r>
                          <a:rPr lang="en-US" sz="2200" i="1">
                            <a:latin typeface="Cambria Math" charset="0"/>
                          </a:rPr>
                          <m:t>,</m:t>
                        </m:r>
                        <m:r>
                          <a:rPr lang="en-US" sz="2200" i="1"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sz="2200" b="0" i="1" smtClean="0">
                        <a:latin typeface="Cambria Math" charset="0"/>
                      </a:rPr>
                      <m:t>∈</m:t>
                    </m:r>
                    <m:r>
                      <a:rPr lang="en-US" sz="2200" b="0" i="1" smtClean="0">
                        <a:latin typeface="Cambria Math" charset="0"/>
                      </a:rPr>
                      <m:t>𝑆</m:t>
                    </m:r>
                  </m:oMath>
                </a14:m>
                <a:r>
                  <a:rPr lang="en-US" sz="2200" dirty="0" smtClean="0"/>
                  <a:t>, we have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charset="0"/>
                        </a:rPr>
                        <m:t>𝑝</m:t>
                      </m:r>
                      <m:d>
                        <m:d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200" i="1">
                                  <a:latin typeface="Cambria Math" charset="0"/>
                                </a:rPr>
                                <m:t>𝑛</m:t>
                              </m:r>
                            </m:sup>
                          </m:sSubSup>
                          <m:r>
                            <a:rPr lang="en-US" sz="2200" b="0" i="1" smtClean="0">
                              <a:latin typeface="Cambria Math" charset="0"/>
                            </a:rPr>
                            <m:t>|</m:t>
                          </m:r>
                          <m:r>
                            <a:rPr lang="en-US" sz="2200" i="1"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m:rPr>
                          <m:aln/>
                        </m:rPr>
                        <a:rPr lang="en-US" sz="2200" b="0" i="1" smtClean="0">
                          <a:latin typeface="Cambria Math" charset="0"/>
                        </a:rPr>
                        <m:t>=</m:t>
                      </m:r>
                      <m:r>
                        <a:rPr lang="en-US" sz="2200" b="0" i="1" smtClean="0">
                          <a:latin typeface="Cambria Math" charset="0"/>
                        </a:rPr>
                        <m:t> </m:t>
                      </m:r>
                      <m:nary>
                        <m:naryPr>
                          <m:chr m:val="∏"/>
                          <m:ctrlPr>
                            <a:rPr lang="is-IS" sz="2200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200" b="0" i="1" smtClean="0">
                              <a:latin typeface="Cambria Math" charset="0"/>
                            </a:rPr>
                            <m:t>𝑘</m:t>
                          </m:r>
                          <m:r>
                            <a:rPr lang="en-US" sz="2200" b="0" i="1" smtClean="0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200" b="0" i="1" smtClean="0">
                              <a:latin typeface="Cambria Math" charset="0"/>
                            </a:rPr>
                            <m:t>𝑛</m:t>
                          </m:r>
                        </m:sup>
                        <m:e>
                          <m:r>
                            <a:rPr lang="en-US" sz="2200" b="0" i="1" smtClean="0">
                              <a:latin typeface="Cambria Math" charset="0"/>
                            </a:rPr>
                            <m:t>𝑝</m:t>
                          </m:r>
                          <m:r>
                            <a:rPr lang="en-US" sz="2200" b="0" i="1" smtClean="0">
                              <a:latin typeface="Cambria Math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2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sz="2200" b="0" i="1" smtClean="0">
                              <a:latin typeface="Cambria Math" charset="0"/>
                            </a:rPr>
                            <m:t>|</m:t>
                          </m:r>
                          <m:sSubSup>
                            <m:sSubSupPr>
                              <m:ctrlPr>
                                <a:rPr lang="en-US" sz="2200" b="0" i="1" smtClean="0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𝑘</m:t>
                              </m:r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−1</m:t>
                              </m:r>
                            </m:sup>
                          </m:sSubSup>
                          <m:r>
                            <a:rPr lang="en-US" sz="2200" b="0" i="1" smtClean="0">
                              <a:latin typeface="Cambria Math" charset="0"/>
                            </a:rPr>
                            <m:t>𝑏</m:t>
                          </m:r>
                          <m:r>
                            <a:rPr lang="en-US" sz="2200" b="0" i="1" smtClean="0">
                              <a:latin typeface="Cambria Math" charset="0"/>
                            </a:rPr>
                            <m:t>)</m:t>
                          </m:r>
                        </m:e>
                      </m:nary>
                    </m:oMath>
                    <m:oMath xmlns:m="http://schemas.openxmlformats.org/officeDocument/2006/math">
                      <m:r>
                        <m:rPr>
                          <m:aln/>
                        </m:rPr>
                        <a:rPr lang="en-US" sz="2200" i="1" smtClean="0">
                          <a:latin typeface="Cambria Math" charset="0"/>
                        </a:rPr>
                        <m:t>≤</m:t>
                      </m:r>
                      <m:sSup>
                        <m:sSupPr>
                          <m:ctrlPr>
                            <a:rPr lang="en-US" sz="2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1+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sz="2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𝜖</m:t>
                                  </m:r>
                                </m:e>
                              </m:rad>
                            </m:e>
                          </m:d>
                        </m:e>
                        <m:sup>
                          <m:r>
                            <a:rPr lang="en-US" sz="2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</m:t>
                          </m:r>
                        </m:sup>
                      </m:sSup>
                      <m:nary>
                        <m:naryPr>
                          <m:chr m:val="∏"/>
                          <m:supHide m:val="on"/>
                          <m:ctrlPr>
                            <a:rPr lang="en-US" sz="2200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200" b="0" i="1" smtClean="0">
                              <a:latin typeface="Cambria Math" charset="0"/>
                            </a:rPr>
                            <m:t>𝑘</m:t>
                          </m:r>
                          <m:r>
                            <a:rPr lang="en-US" sz="2200" b="0" i="1" smtClean="0">
                              <a:latin typeface="Cambria Math" charset="0"/>
                            </a:rPr>
                            <m:t>: </m:t>
                          </m:r>
                          <m:d>
                            <m:dPr>
                              <m:ctrlPr>
                                <a:rPr lang="en-US" sz="22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200" b="0" i="1" smtClean="0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2200" b="0" i="1" smtClean="0">
                                      <a:latin typeface="Cambria Math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2200" b="0" i="1" smtClean="0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m:rPr>
                                      <m:brk m:alnAt="7"/>
                                    </m:rPr>
                                    <a:rPr lang="en-US" sz="2200" b="0" i="1" smtClean="0">
                                      <a:latin typeface="Cambria Math" charset="0"/>
                                    </a:rPr>
                                    <m:t>𝑛</m:t>
                                  </m:r>
                                </m:sup>
                              </m:sSubSup>
                              <m:r>
                                <m:rPr>
                                  <m:brk m:alnAt="7"/>
                                </m:rPr>
                                <a:rPr lang="en-US" sz="2200" b="0" i="1" smtClean="0"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𝑏</m:t>
                              </m:r>
                            </m:e>
                          </m:d>
                          <m:r>
                            <a:rPr lang="en-US" sz="2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∉</m:t>
                          </m:r>
                          <m:sSub>
                            <m:sSubPr>
                              <m:ctrlPr>
                                <a:rPr lang="en-US" sz="2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sz="2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𝑘</m:t>
                              </m:r>
                            </m:sub>
                          </m:sSub>
                        </m:sub>
                        <m:sup/>
                        <m:e>
                          <m:sSup>
                            <m:sSupPr>
                              <m:ctrlPr>
                                <a:rPr lang="en-US" sz="2200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2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0" i="1" smtClean="0">
                                      <a:latin typeface="Cambria Math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sz="2200" b="0" i="1" smtClean="0">
                                      <a:latin typeface="Cambria Math" charset="0"/>
                                    </a:rPr>
                                    <m:t>𝑚𝑖𝑛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2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ctrlPr>
                                        <a:rPr lang="en-US" sz="2200" b="0" i="1" smtClean="0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200" b="0" i="1" smtClean="0">
                                          <a:latin typeface="Cambria Math" charset="0"/>
                                        </a:rPr>
                                        <m:t>𝐴</m:t>
                                      </m:r>
                                    </m:e>
                                  </m:d>
                                </m:e>
                                <m:sub>
                                  <m:r>
                                    <a:rPr lang="en-US" sz="2200" b="0" i="1" smtClean="0">
                                      <a:latin typeface="Cambria Math" charset="0"/>
                                    </a:rPr>
                                    <m:t>𝑝</m:t>
                                  </m:r>
                                </m:sub>
                              </m:sSub>
                            </m:sup>
                          </m:sSup>
                        </m:e>
                      </m:nary>
                      <m:nary>
                        <m:naryPr>
                          <m:chr m:val="∏"/>
                          <m:supHide m:val="on"/>
                          <m:ctrlPr>
                            <a:rPr lang="en-US" sz="220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d>
                            <m:d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m:rPr>
                                      <m:brk m:alnAt="7"/>
                                    </m:rP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𝑛</m:t>
                                  </m:r>
                                </m:sup>
                              </m:sSubSup>
                              <m:r>
                                <m:rPr>
                                  <m:brk m:alnAt="7"/>
                                </m:r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𝑏</m:t>
                              </m:r>
                            </m:e>
                          </m:d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∉</m:t>
                          </m:r>
                          <m:sSub>
                            <m:sSub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𝑘</m:t>
                              </m:r>
                            </m:sub>
                          </m:sSub>
                        </m:sub>
                        <m:sup/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𝑝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|</m:t>
                          </m:r>
                          <m:sSubSup>
                            <m:sSubSup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𝑘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−1</m:t>
                              </m:r>
                            </m:sup>
                          </m:sSubSup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569995"/>
                <a:ext cx="10515600" cy="4353371"/>
              </a:xfrm>
              <a:prstGeom prst="rect">
                <a:avLst/>
              </a:prstGeom>
              <a:blipFill rotWithShape="0">
                <a:blip r:embed="rId2"/>
                <a:stretch>
                  <a:fillRect l="-754" t="-124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838200" y="2187718"/>
                <a:ext cx="10515600" cy="1235466"/>
              </a:xfrm>
              <a:prstGeom prst="rect">
                <a:avLst/>
              </a:prstGeom>
              <a:noFill/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sz="2200" u="sng" dirty="0" smtClean="0">
                    <a:solidFill>
                      <a:srgbClr val="002060"/>
                    </a:solidFill>
                  </a:rPr>
                  <a:t>Useful stuff:</a:t>
                </a:r>
                <a:r>
                  <a:rPr lang="en-US" sz="2200" dirty="0" smtClean="0">
                    <a:solidFill>
                      <a:srgbClr val="002060"/>
                    </a:solidFill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charset="0"/>
                          </a:rPr>
                          <m:t>𝐵</m:t>
                        </m:r>
                      </m:e>
                      <m:sub>
                        <m:r>
                          <a:rPr lang="en-US" sz="2200" b="0" i="1" smtClean="0">
                            <a:latin typeface="Cambria Math" charset="0"/>
                          </a:rPr>
                          <m:t>𝑘</m:t>
                        </m:r>
                      </m:sub>
                    </m:sSub>
                    <m:r>
                      <a:rPr lang="en-US" sz="2200" i="1">
                        <a:latin typeface="Cambria Math" charset="0"/>
                      </a:rPr>
                      <m:t>≔</m:t>
                    </m:r>
                    <m:d>
                      <m:dPr>
                        <m:begChr m:val="{"/>
                        <m:endChr m:val="}"/>
                        <m:ctrlPr>
                          <a:rPr lang="en-US" sz="2200" i="1">
                            <a:latin typeface="Cambria Math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2200" i="1">
                                    <a:latin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200" i="1">
                                    <a:latin typeface="Cambria Math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2200" i="1"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sz="2200" i="1">
                                    <a:latin typeface="Cambria Math" charset="0"/>
                                  </a:rPr>
                                  <m:t>𝑛</m:t>
                                </m:r>
                              </m:sup>
                            </m:sSubSup>
                            <m:r>
                              <a:rPr lang="en-US" sz="2200" i="1"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sz="2200" i="1">
                                <a:latin typeface="Cambria Math" charset="0"/>
                              </a:rPr>
                              <m:t>𝑏</m:t>
                            </m:r>
                          </m:e>
                        </m:d>
                        <m:r>
                          <a:rPr lang="en-US" sz="2200" i="1">
                            <a:latin typeface="Cambria Math" charset="0"/>
                          </a:rPr>
                          <m:t>:</m:t>
                        </m:r>
                        <m:r>
                          <a:rPr lang="en-US" sz="2200" i="1">
                            <a:latin typeface="Cambria Math" charset="0"/>
                          </a:rPr>
                          <m:t>𝑝</m:t>
                        </m:r>
                        <m:d>
                          <m:d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2200" i="1">
                                    <a:latin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200" i="1">
                                    <a:latin typeface="Cambria Math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2200" i="1"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sz="2200" i="1">
                                    <a:latin typeface="Cambria Math" charset="0"/>
                                  </a:rPr>
                                  <m:t>𝑘</m:t>
                                </m:r>
                              </m:sup>
                            </m:sSubSup>
                            <m:r>
                              <a:rPr lang="en-US" sz="2200" i="1"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sz="2200" i="1">
                                <a:latin typeface="Cambria Math" charset="0"/>
                              </a:rPr>
                              <m:t>𝑏</m:t>
                            </m:r>
                          </m:e>
                        </m:d>
                        <m:r>
                          <a:rPr lang="en-US" sz="2200" i="1">
                            <a:latin typeface="Cambria Math" charset="0"/>
                          </a:rPr>
                          <m:t>&gt;</m:t>
                        </m:r>
                        <m:d>
                          <m:dPr>
                            <m:ctrlPr>
                              <a:rPr lang="en-US" sz="22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lang="en-US" sz="22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1+</m:t>
                            </m:r>
                            <m:rad>
                              <m:radPr>
                                <m:degHide m:val="on"/>
                                <m:ctrlPr>
                                  <a:rPr lang="en-US" sz="22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22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𝜖</m:t>
                                </m:r>
                              </m:e>
                            </m:rad>
                          </m:e>
                        </m:d>
                        <m:r>
                          <a:rPr lang="en-US" sz="2200" i="1">
                            <a:latin typeface="Cambria Math" charset="0"/>
                          </a:rPr>
                          <m:t>𝑝</m:t>
                        </m:r>
                        <m:d>
                          <m:d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200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i="1">
                                    <a:latin typeface="Cambria Math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2200" i="1">
                                    <a:latin typeface="Cambria Math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  <m:r>
                          <a:rPr lang="en-US" sz="2200" i="1">
                            <a:latin typeface="Cambria Math" charset="0"/>
                          </a:rPr>
                          <m:t>𝑝</m:t>
                        </m:r>
                        <m:d>
                          <m:d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2200" i="1">
                                    <a:latin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200" i="1">
                                    <a:latin typeface="Cambria Math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2200" i="1"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sz="2200" i="1">
                                    <a:latin typeface="Cambria Math" charset="0"/>
                                  </a:rPr>
                                  <m:t>𝑘</m:t>
                                </m:r>
                                <m:r>
                                  <a:rPr lang="en-US" sz="2200" i="1">
                                    <a:latin typeface="Cambria Math" charset="0"/>
                                  </a:rPr>
                                  <m:t>−1</m:t>
                                </m:r>
                              </m:sup>
                            </m:sSubSup>
                            <m:r>
                              <a:rPr lang="en-US" sz="2200" i="1">
                                <a:latin typeface="Cambria Math" charset="0"/>
                              </a:rPr>
                              <m:t>𝑏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2200" dirty="0" smtClean="0"/>
                  <a:t> 	</a:t>
                </a:r>
              </a:p>
              <a:p>
                <a:r>
                  <a:rPr lang="en-US" sz="2200" dirty="0" smtClean="0"/>
                  <a:t>	          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200">
                        <a:latin typeface="Cambria Math" charset="0"/>
                      </a:rPr>
                      <m:t>BadCnt</m:t>
                    </m:r>
                    <m:d>
                      <m:dPr>
                        <m:ctrlPr>
                          <a:rPr lang="en-US" sz="2200" i="1">
                            <a:latin typeface="Cambria Math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2200" i="1">
                                <a:latin typeface="Cambria Math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200" i="1"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200" i="1">
                                <a:latin typeface="Cambria Math" charset="0"/>
                              </a:rPr>
                              <m:t>𝑛</m:t>
                            </m:r>
                          </m:sup>
                        </m:sSubSup>
                        <m:r>
                          <a:rPr lang="en-US" sz="2200" i="1">
                            <a:latin typeface="Cambria Math" charset="0"/>
                          </a:rPr>
                          <m:t>,</m:t>
                        </m:r>
                        <m:r>
                          <a:rPr lang="en-US" sz="2200" i="1"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sz="2200" i="1">
                        <a:latin typeface="Cambria Math" charset="0"/>
                      </a:rPr>
                      <m:t>=#{</m:t>
                    </m:r>
                    <m:r>
                      <a:rPr lang="en-US" sz="2200" i="1">
                        <a:latin typeface="Cambria Math" charset="0"/>
                      </a:rPr>
                      <m:t>𝑘</m:t>
                    </m:r>
                    <m:r>
                      <a:rPr lang="en-US" sz="2200" i="1">
                        <a:latin typeface="Cambria Math" charset="0"/>
                      </a:rPr>
                      <m:t> :</m:t>
                    </m:r>
                    <m:d>
                      <m:dPr>
                        <m:ctrlPr>
                          <a:rPr lang="en-US" sz="2200" i="1">
                            <a:latin typeface="Cambria Math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2200" i="1">
                                <a:latin typeface="Cambria Math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200" i="1"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200" i="1">
                                <a:latin typeface="Cambria Math" charset="0"/>
                              </a:rPr>
                              <m:t>𝑛</m:t>
                            </m:r>
                          </m:sup>
                        </m:sSubSup>
                        <m:r>
                          <a:rPr lang="en-US" sz="2200" i="1">
                            <a:latin typeface="Cambria Math" charset="0"/>
                          </a:rPr>
                          <m:t>,</m:t>
                        </m:r>
                        <m:r>
                          <a:rPr lang="en-US" sz="2200" i="1"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sz="2200" i="1">
                        <a:latin typeface="Cambria Math" charset="0"/>
                      </a:rPr>
                      <m:t>∈</m:t>
                    </m:r>
                    <m:sSub>
                      <m:sSubPr>
                        <m:ctrlPr>
                          <a:rPr lang="en-US" sz="22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charset="0"/>
                          </a:rPr>
                          <m:t>𝐵</m:t>
                        </m:r>
                      </m:e>
                      <m:sub>
                        <m:r>
                          <a:rPr lang="en-US" sz="2200" i="1">
                            <a:latin typeface="Cambria Math" charset="0"/>
                          </a:rPr>
                          <m:t>𝑘</m:t>
                        </m:r>
                      </m:sub>
                    </m:sSub>
                    <m:r>
                      <a:rPr lang="en-US" sz="2200" i="1">
                        <a:latin typeface="Cambria Math" charset="0"/>
                      </a:rPr>
                      <m:t>}</m:t>
                    </m:r>
                  </m:oMath>
                </a14:m>
                <a:endParaRPr lang="en-US" sz="2200" i="1" dirty="0" smtClean="0">
                  <a:latin typeface="Cambria Math" charset="0"/>
                </a:endParaRPr>
              </a:p>
              <a:p>
                <a:r>
                  <a:rPr lang="en-US" sz="2200" dirty="0" smtClean="0"/>
                  <a:t>	          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charset="0"/>
                      </a:rPr>
                      <m:t>𝑆</m:t>
                    </m:r>
                    <m:r>
                      <a:rPr lang="en-US" sz="2200" i="1">
                        <a:latin typeface="Cambria Math" charset="0"/>
                      </a:rPr>
                      <m:t>≔</m:t>
                    </m:r>
                    <m:d>
                      <m:dPr>
                        <m:begChr m:val="{"/>
                        <m:endChr m:val="}"/>
                        <m:ctrlPr>
                          <a:rPr lang="en-US" sz="2200" i="1">
                            <a:latin typeface="Cambria Math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2200" i="1">
                                    <a:latin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200" i="1">
                                    <a:latin typeface="Cambria Math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2200" i="1"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sz="2200" i="1">
                                    <a:latin typeface="Cambria Math" charset="0"/>
                                  </a:rPr>
                                  <m:t>𝑛</m:t>
                                </m:r>
                              </m:sup>
                            </m:sSubSup>
                            <m:r>
                              <a:rPr lang="en-US" sz="2200" i="1"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sz="2200" i="1">
                                <a:latin typeface="Cambria Math" charset="0"/>
                              </a:rPr>
                              <m:t>𝑏</m:t>
                            </m:r>
                          </m:e>
                        </m:d>
                        <m:r>
                          <a:rPr lang="en-US" sz="2200" i="1">
                            <a:latin typeface="Cambria Math" charset="0"/>
                          </a:rPr>
                          <m:t>:</m:t>
                        </m:r>
                        <m:r>
                          <m:rPr>
                            <m:nor/>
                          </m:rPr>
                          <a:rPr lang="en-US" sz="2200">
                            <a:latin typeface="Cambria Math" charset="0"/>
                          </a:rPr>
                          <m:t>BadCnt</m:t>
                        </m:r>
                        <m:d>
                          <m:d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2200" i="1">
                                    <a:latin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200" i="1">
                                    <a:latin typeface="Cambria Math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2200" i="1"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sz="2200" i="1">
                                    <a:latin typeface="Cambria Math" charset="0"/>
                                  </a:rPr>
                                  <m:t>𝑛</m:t>
                                </m:r>
                              </m:sup>
                            </m:sSubSup>
                            <m:r>
                              <a:rPr lang="en-US" sz="2200" i="1"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sz="2200" i="1">
                                <a:latin typeface="Cambria Math" charset="0"/>
                              </a:rPr>
                              <m:t>𝑏</m:t>
                            </m:r>
                          </m:e>
                        </m:d>
                        <m:r>
                          <a:rPr lang="en-US" sz="2200" i="1">
                            <a:latin typeface="Cambria Math" charset="0"/>
                          </a:rPr>
                          <m:t>≤2</m:t>
                        </m:r>
                        <m:r>
                          <a:rPr lang="en-US" sz="2200" i="1">
                            <a:latin typeface="Cambria Math" charset="0"/>
                          </a:rPr>
                          <m:t>𝑛</m:t>
                        </m:r>
                        <m:sSup>
                          <m:sSup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sz="2200" i="1">
                                <a:latin typeface="Cambria Math" charset="0"/>
                              </a:rPr>
                              <m:t>𝜖</m:t>
                            </m:r>
                          </m:e>
                          <m:sup>
                            <m:r>
                              <a:rPr lang="en-US" sz="2200" i="1">
                                <a:latin typeface="Cambria Math" charset="0"/>
                              </a:rPr>
                              <m:t>1/4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2200" dirty="0"/>
                  <a:t>,</a:t>
                </a:r>
                <a:r>
                  <a:rPr lang="en-US" sz="2200" dirty="0" smtClean="0"/>
                  <a:t> and 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charset="0"/>
                      </a:rPr>
                      <m:t>𝑝</m:t>
                    </m:r>
                    <m:d>
                      <m:dPr>
                        <m:ctrlPr>
                          <a:rPr lang="en-US" sz="22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200" i="1">
                            <a:latin typeface="Cambria Math" charset="0"/>
                          </a:rPr>
                          <m:t>𝑆</m:t>
                        </m:r>
                      </m:e>
                    </m:d>
                    <m:r>
                      <a:rPr lang="en-US" sz="2200" i="1">
                        <a:latin typeface="Cambria Math" charset="0"/>
                      </a:rPr>
                      <m:t>≥1−</m:t>
                    </m:r>
                    <m:sSup>
                      <m:sSupPr>
                        <m:ctrlPr>
                          <a:rPr lang="en-US" sz="2200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200" i="1">
                            <a:latin typeface="Cambria Math" charset="0"/>
                          </a:rPr>
                          <m:t>𝜖</m:t>
                        </m:r>
                      </m:e>
                      <m:sup>
                        <m:r>
                          <a:rPr lang="en-US" sz="2200" i="1">
                            <a:latin typeface="Cambria Math" charset="0"/>
                          </a:rPr>
                          <m:t>1/4</m:t>
                        </m:r>
                      </m:sup>
                    </m:sSup>
                  </m:oMath>
                </a14:m>
                <a:endParaRPr lang="en-US" sz="22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187718"/>
                <a:ext cx="10515600" cy="1235466"/>
              </a:xfrm>
              <a:prstGeom prst="rect">
                <a:avLst/>
              </a:prstGeom>
              <a:blipFill rotWithShape="0">
                <a:blip r:embed="rId3"/>
                <a:stretch>
                  <a:fillRect l="-695" t="-19024" b="-4390"/>
                </a:stretch>
              </a:blipFill>
              <a:ln>
                <a:solidFill>
                  <a:schemeClr val="accent1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9031356" y="4893555"/>
                <a:ext cx="2199861" cy="1246303"/>
              </a:xfrm>
              <a:prstGeom prst="rect">
                <a:avLst/>
              </a:prstGeom>
              <a:noFill/>
              <a:ln w="19050">
                <a:solidFill>
                  <a:srgbClr val="C0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C00000"/>
                    </a:solidFill>
                  </a:rPr>
                  <a:t>at least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1−2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𝜖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1/4</m:t>
                            </m:r>
                          </m:sup>
                        </m:sSup>
                      </m:e>
                    </m:d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such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because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>
                        <a:solidFill>
                          <a:srgbClr val="C00000"/>
                        </a:solidFill>
                        <a:latin typeface="Cambria Math" charset="0"/>
                      </a:rPr>
                      <m:t>BadCnt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</a:rPr>
                      <m:t>≤2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</a:rPr>
                      <m:t>𝑛</m:t>
                    </m:r>
                    <m:sSup>
                      <m:sSup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𝜖</m:t>
                        </m:r>
                      </m:e>
                      <m:sup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1/4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for S</a:t>
                </a: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1356" y="4893555"/>
                <a:ext cx="2199861" cy="1246303"/>
              </a:xfrm>
              <a:prstGeom prst="rect">
                <a:avLst/>
              </a:prstGeom>
              <a:blipFill rotWithShape="0">
                <a:blip r:embed="rId4"/>
                <a:stretch>
                  <a:fillRect l="-2204" r="-3030" b="-6280"/>
                </a:stretch>
              </a:blipFill>
              <a:ln w="19050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/>
          <p:cNvCxnSpPr/>
          <p:nvPr/>
        </p:nvCxnSpPr>
        <p:spPr>
          <a:xfrm flipH="1">
            <a:off x="6632294" y="5555848"/>
            <a:ext cx="2399062" cy="138896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7885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9749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Approximate independence: classical case</a:t>
            </a:r>
            <a:endParaRPr lang="en-US" sz="4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37123-6D8C-8B4C-A1EE-4BA17BE8C320}" type="slidenum">
              <a:rPr lang="en-US" smtClean="0"/>
              <a:t>58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838200" y="1569995"/>
                <a:ext cx="10515600" cy="48299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dirty="0" smtClean="0"/>
                  <a:t>The 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charset="0"/>
                          </a:rPr>
                          <m:t>𝑝</m:t>
                        </m:r>
                      </m:e>
                      <m:sub>
                        <m:sSubSup>
                          <m:sSubSup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2200" b="0" i="1">
                                <a:latin typeface="Cambria Math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200" b="0" i="1"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200" b="0" i="1">
                                <a:latin typeface="Cambria Math" charset="0"/>
                              </a:rPr>
                              <m:t>𝑛</m:t>
                            </m:r>
                          </m:sup>
                        </m:sSubSup>
                        <m:r>
                          <a:rPr lang="en-US" sz="2200" b="0" i="1">
                            <a:latin typeface="Cambria Math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sz="2200" dirty="0" smtClean="0"/>
                  <a:t> is such that for every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charset="0"/>
                      </a:rPr>
                      <m:t>𝑘</m:t>
                    </m:r>
                  </m:oMath>
                </a14:m>
                <a:r>
                  <a:rPr lang="en-US" sz="2200" dirty="0" smtClean="0"/>
                  <a:t>:</a:t>
                </a:r>
                <a:r>
                  <a:rPr lang="en-US" sz="2200" dirty="0"/>
                  <a:t>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charset="0"/>
                      </a:rPr>
                      <m:t>‖</m:t>
                    </m:r>
                    <m:sSub>
                      <m:sSubPr>
                        <m:ctrlPr>
                          <a:rPr lang="en-US" sz="22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charset="0"/>
                          </a:rPr>
                          <m:t>𝑝</m:t>
                        </m:r>
                      </m:e>
                      <m:sub>
                        <m:sSubSup>
                          <m:sSubSup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2200" i="1">
                                <a:latin typeface="Cambria Math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200" i="1"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200" b="0" i="1" smtClean="0">
                                <a:latin typeface="Cambria Math" charset="0"/>
                              </a:rPr>
                              <m:t>𝑘</m:t>
                            </m:r>
                          </m:sup>
                        </m:sSubSup>
                        <m:r>
                          <a:rPr lang="en-US" sz="2200" i="1">
                            <a:latin typeface="Cambria Math" charset="0"/>
                          </a:rPr>
                          <m:t>𝐵</m:t>
                        </m:r>
                      </m:sub>
                    </m:sSub>
                    <m:r>
                      <a:rPr lang="en-US" sz="2200" b="0" i="1" smtClean="0">
                        <a:latin typeface="Cambria Math" charset="0"/>
                      </a:rPr>
                      <m:t> −</m:t>
                    </m:r>
                    <m:sSub>
                      <m:sSubPr>
                        <m:ctrlPr>
                          <a:rPr lang="en-US" sz="2200" i="1">
                            <a:latin typeface="Cambria Math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22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 charset="0"/>
                              </a:rPr>
                              <m:t>𝑝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2200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b="0" i="1" smtClean="0">
                                    <a:latin typeface="Cambria Math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2200" b="0" i="1" smtClean="0">
                                    <a:latin typeface="Cambria Math" charset="0"/>
                                  </a:rPr>
                                  <m:t>𝑘</m:t>
                                </m:r>
                              </m:sub>
                            </m:sSub>
                          </m:sub>
                        </m:sSub>
                        <m:r>
                          <a:rPr lang="en-US" sz="2200" b="0" i="1" smtClean="0">
                            <a:latin typeface="Cambria Math" charset="0"/>
                          </a:rPr>
                          <m:t>⊗</m:t>
                        </m:r>
                        <m:r>
                          <a:rPr lang="en-US" sz="2200" b="0" i="1" smtClean="0">
                            <a:latin typeface="Cambria Math" charset="0"/>
                          </a:rPr>
                          <m:t>𝑝</m:t>
                        </m:r>
                      </m:e>
                      <m:sub>
                        <m:sSubSup>
                          <m:sSubSup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2200" i="1">
                                <a:latin typeface="Cambria Math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200" i="1"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200" i="1">
                                <a:latin typeface="Cambria Math" charset="0"/>
                              </a:rPr>
                              <m:t>𝑘</m:t>
                            </m:r>
                            <m:r>
                              <a:rPr lang="en-US" sz="2200" b="0" i="1" smtClean="0">
                                <a:latin typeface="Cambria Math" charset="0"/>
                              </a:rPr>
                              <m:t>−1</m:t>
                            </m:r>
                          </m:sup>
                        </m:sSubSup>
                        <m:r>
                          <a:rPr lang="en-US" sz="2200" i="1">
                            <a:latin typeface="Cambria Math" charset="0"/>
                          </a:rPr>
                          <m:t>𝐵</m:t>
                        </m:r>
                      </m:sub>
                    </m:sSub>
                    <m:sSub>
                      <m:sSubPr>
                        <m:ctrlPr>
                          <a:rPr lang="en-US" sz="2200" b="0" i="1" smtClean="0">
                            <a:latin typeface="Cambria Math" charset="0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‖"/>
                            <m:ctrlPr>
                              <a:rPr lang="en-US" sz="2200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sz="2400">
                                <a:latin typeface="Cambria Math" charset="0"/>
                              </a:rPr>
                              <m:t>​</m:t>
                            </m:r>
                          </m:e>
                        </m:d>
                      </m:e>
                      <m:sub>
                        <m:r>
                          <a:rPr lang="en-US" sz="2200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sz="2200" b="0" i="1" smtClean="0">
                        <a:latin typeface="Cambria Math" charset="0"/>
                      </a:rPr>
                      <m:t>≤</m:t>
                    </m:r>
                    <m:r>
                      <a:rPr lang="en-US" sz="2200" b="0" i="1" smtClean="0">
                        <a:latin typeface="Cambria Math" charset="0"/>
                      </a:rPr>
                      <m:t>𝜖</m:t>
                    </m:r>
                  </m:oMath>
                </a14:m>
                <a:r>
                  <a:rPr lang="en-US" sz="2200" dirty="0" smtClean="0"/>
                  <a:t>.</a:t>
                </a:r>
              </a:p>
              <a:p>
                <a:endParaRPr lang="en-US" sz="2200" dirty="0" smtClean="0"/>
              </a:p>
              <a:p>
                <a:endParaRPr lang="en-US" sz="2200" dirty="0"/>
              </a:p>
              <a:p>
                <a:endParaRPr lang="en-US" sz="2200" dirty="0" smtClean="0"/>
              </a:p>
              <a:p>
                <a:endParaRPr lang="en-US" sz="2200" dirty="0"/>
              </a:p>
              <a:p>
                <a:endParaRPr lang="en-US" sz="2200" dirty="0"/>
              </a:p>
              <a:p>
                <a:r>
                  <a:rPr lang="en-US" sz="2200" dirty="0" smtClean="0"/>
                  <a:t>For every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200" i="1">
                            <a:latin typeface="Cambria Math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2200" i="1">
                                <a:latin typeface="Cambria Math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200" i="1"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200" i="1">
                                <a:latin typeface="Cambria Math" charset="0"/>
                              </a:rPr>
                              <m:t>𝑛</m:t>
                            </m:r>
                          </m:sup>
                        </m:sSubSup>
                        <m:r>
                          <a:rPr lang="en-US" sz="2200" i="1">
                            <a:latin typeface="Cambria Math" charset="0"/>
                          </a:rPr>
                          <m:t>,</m:t>
                        </m:r>
                        <m:r>
                          <a:rPr lang="en-US" sz="2200" i="1"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sz="2200" b="0" i="1" smtClean="0">
                        <a:latin typeface="Cambria Math" charset="0"/>
                      </a:rPr>
                      <m:t>∈</m:t>
                    </m:r>
                    <m:r>
                      <a:rPr lang="en-US" sz="2200" b="0" i="1" smtClean="0">
                        <a:latin typeface="Cambria Math" charset="0"/>
                      </a:rPr>
                      <m:t>𝑆</m:t>
                    </m:r>
                  </m:oMath>
                </a14:m>
                <a:r>
                  <a:rPr lang="en-US" sz="2200" dirty="0" smtClean="0"/>
                  <a:t>, we have </a:t>
                </a:r>
              </a:p>
              <a:p>
                <a:endParaRPr lang="en-US" sz="220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charset="0"/>
                        </a:rPr>
                        <m:t>𝑝</m:t>
                      </m:r>
                      <m:d>
                        <m:d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200" i="1">
                                  <a:latin typeface="Cambria Math" charset="0"/>
                                </a:rPr>
                                <m:t>𝑛</m:t>
                              </m:r>
                            </m:sup>
                          </m:sSubSup>
                          <m:r>
                            <a:rPr lang="en-US" sz="2200" b="0" i="1" smtClean="0">
                              <a:latin typeface="Cambria Math" charset="0"/>
                            </a:rPr>
                            <m:t>|</m:t>
                          </m:r>
                          <m:r>
                            <a:rPr lang="en-US" sz="2200" i="1"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200" b="0" i="1" smtClean="0">
                          <a:latin typeface="Cambria Math" charset="0"/>
                        </a:rPr>
                        <m:t>≤</m:t>
                      </m:r>
                      <m:sSup>
                        <m:sSupPr>
                          <m:ctrlPr>
                            <a:rPr lang="en-US" sz="2200" b="0" i="1" smtClean="0">
                              <a:latin typeface="Cambria Math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sz="2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1+</m:t>
                                  </m:r>
                                  <m:rad>
                                    <m:radPr>
                                      <m:degHide m:val="on"/>
                                      <m:ctrlPr>
                                        <a:rPr lang="en-US" sz="22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sz="22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𝜖</m:t>
                                      </m:r>
                                    </m:e>
                                  </m:rad>
                                </m:e>
                              </m:d>
                            </m:e>
                            <m:sup>
                              <m:r>
                                <a:rPr lang="en-US" sz="2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𝑛</m:t>
                              </m:r>
                            </m:sup>
                          </m:sSup>
                          <m:r>
                            <a:rPr lang="en-US" sz="2200" b="0" i="1" smtClean="0">
                              <a:latin typeface="Cambria Math" charset="0"/>
                            </a:rPr>
                            <m:t>2</m:t>
                          </m:r>
                        </m:e>
                        <m:sup>
                          <m:r>
                            <a:rPr lang="en-US" sz="2200" b="0" i="1" smtClean="0">
                              <a:latin typeface="Cambria Math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en-US" sz="22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1−2</m:t>
                              </m:r>
                              <m:sSup>
                                <m:sSupPr>
                                  <m:ctrlPr>
                                    <a:rPr lang="en-US" sz="2200" b="0" i="1" smtClean="0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0" i="1" smtClean="0">
                                      <a:latin typeface="Cambria Math" charset="0"/>
                                    </a:rPr>
                                    <m:t>𝜖</m:t>
                                  </m:r>
                                </m:e>
                                <m:sup>
                                  <m:r>
                                    <a:rPr lang="en-US" sz="2200" b="0" i="1" smtClean="0">
                                      <a:latin typeface="Cambria Math" charset="0"/>
                                    </a:rPr>
                                    <m:t>1/4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2200" b="0" i="1" smtClean="0">
                              <a:latin typeface="Cambria Math" charset="0"/>
                            </a:rPr>
                            <m:t>𝑛</m:t>
                          </m:r>
                          <m:sSub>
                            <m:sSubPr>
                              <m:ctrlPr>
                                <a:rPr lang="en-US" sz="22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𝑚𝑖𝑛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2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2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0" i="1" smtClean="0">
                                      <a:latin typeface="Cambria Math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200" b="0" i="1" smtClean="0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sup>
                      </m:sSup>
                      <m:r>
                        <a:rPr lang="en-US" sz="2200" b="0" i="1" smtClean="0">
                          <a:latin typeface="Cambria Math" charset="0"/>
                        </a:rPr>
                        <m:t>.</m:t>
                      </m:r>
                    </m:oMath>
                  </m:oMathPara>
                </a14:m>
                <a:endParaRPr lang="en-US" sz="2200" b="0" dirty="0" smtClean="0"/>
              </a:p>
              <a:p>
                <a:r>
                  <a:rPr lang="en-US" sz="2200" b="0" dirty="0" smtClean="0"/>
                  <a:t/>
                </a:r>
                <a:br>
                  <a:rPr lang="en-US" sz="2200" b="0" dirty="0" smtClean="0"/>
                </a:br>
                <a:r>
                  <a:rPr lang="en-US" sz="2200" dirty="0" smtClean="0"/>
                  <a:t>The subnormal </a:t>
                </a:r>
                <a:r>
                  <a:rPr lang="en-US" sz="2200" dirty="0"/>
                  <a:t>distribution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200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2200" i="1">
                            <a:latin typeface="Cambria Math" charset="0"/>
                          </a:rPr>
                          <m:t>𝑝</m:t>
                        </m:r>
                      </m:e>
                      <m:sub>
                        <m:sSubSup>
                          <m:sSubSup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2200" i="1">
                                <a:latin typeface="Cambria Math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200" i="1"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200" i="1">
                                <a:latin typeface="Cambria Math" charset="0"/>
                              </a:rPr>
                              <m:t>𝑛</m:t>
                            </m:r>
                          </m:sup>
                        </m:sSubSup>
                        <m:r>
                          <a:rPr lang="en-US" sz="2200" i="1">
                            <a:latin typeface="Cambria Math" charset="0"/>
                          </a:rPr>
                          <m:t>𝐵</m:t>
                        </m:r>
                      </m:sub>
                      <m:sup>
                        <m:r>
                          <a:rPr lang="en-US" sz="2200" i="1">
                            <a:latin typeface="Cambria Math" charset="0"/>
                          </a:rPr>
                          <m:t>′</m:t>
                        </m:r>
                      </m:sup>
                    </m:sSubSup>
                    <m:r>
                      <a:rPr lang="en-US" sz="2200" i="1">
                        <a:latin typeface="Cambria Math" charset="0"/>
                      </a:rPr>
                      <m:t>≔</m:t>
                    </m:r>
                    <m:sSub>
                      <m:sSubPr>
                        <m:ctrlPr>
                          <a:rPr lang="en-US" sz="22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charset="0"/>
                          </a:rPr>
                          <m:t>𝑝</m:t>
                        </m:r>
                      </m:e>
                      <m:sub>
                        <m:sSubSup>
                          <m:sSubSup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2200" i="1">
                                <a:latin typeface="Cambria Math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200" i="1"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200" i="1">
                                <a:latin typeface="Cambria Math" charset="0"/>
                              </a:rPr>
                              <m:t>𝑛</m:t>
                            </m:r>
                          </m:sup>
                        </m:sSubSup>
                        <m:r>
                          <a:rPr lang="en-US" sz="2200" i="1">
                            <a:latin typeface="Cambria Math" charset="0"/>
                          </a:rPr>
                          <m:t>𝐵</m:t>
                        </m:r>
                        <m:r>
                          <a:rPr lang="en-US" sz="2200" i="1">
                            <a:latin typeface="Cambria Math" charset="0"/>
                          </a:rPr>
                          <m:t> ∧ </m:t>
                        </m:r>
                        <m:r>
                          <a:rPr lang="en-US" sz="2200" i="1">
                            <a:latin typeface="Cambria Math" charset="0"/>
                          </a:rPr>
                          <m:t>𝑆</m:t>
                        </m:r>
                      </m:sub>
                    </m:sSub>
                  </m:oMath>
                </a14:m>
                <a:r>
                  <a:rPr lang="en-US" sz="2200" dirty="0" smtClean="0"/>
                  <a:t> satisfies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charset="0"/>
                      </a:rPr>
                      <m:t>‖</m:t>
                    </m:r>
                    <m:sSub>
                      <m:sSubPr>
                        <m:ctrlPr>
                          <a:rPr lang="en-US" sz="22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charset="0"/>
                          </a:rPr>
                          <m:t>𝑝</m:t>
                        </m:r>
                      </m:e>
                      <m:sub>
                        <m:sSubSup>
                          <m:sSubSup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2200" i="1">
                                <a:latin typeface="Cambria Math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200" i="1"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200" i="1">
                                <a:latin typeface="Cambria Math" charset="0"/>
                              </a:rPr>
                              <m:t>𝑛</m:t>
                            </m:r>
                          </m:sup>
                        </m:sSubSup>
                        <m:r>
                          <a:rPr lang="en-US" sz="2200" i="1">
                            <a:latin typeface="Cambria Math" charset="0"/>
                          </a:rPr>
                          <m:t>𝐵</m:t>
                        </m:r>
                      </m:sub>
                    </m:sSub>
                    <m:r>
                      <a:rPr lang="en-US" sz="2200" i="1">
                        <a:latin typeface="Cambria Math" charset="0"/>
                      </a:rPr>
                      <m:t> −</m:t>
                    </m:r>
                    <m:sSubSup>
                      <m:sSubSupPr>
                        <m:ctrlPr>
                          <a:rPr lang="en-US" sz="2200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2200" i="1">
                            <a:latin typeface="Cambria Math" charset="0"/>
                          </a:rPr>
                          <m:t>𝑝</m:t>
                        </m:r>
                      </m:e>
                      <m:sub>
                        <m:sSubSup>
                          <m:sSubSup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2200" i="1">
                                <a:latin typeface="Cambria Math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200" i="1"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200" i="1">
                                <a:latin typeface="Cambria Math" charset="0"/>
                              </a:rPr>
                              <m:t>𝑛</m:t>
                            </m:r>
                          </m:sup>
                        </m:sSubSup>
                        <m:r>
                          <a:rPr lang="en-US" sz="2200" i="1">
                            <a:latin typeface="Cambria Math" charset="0"/>
                          </a:rPr>
                          <m:t>𝐵</m:t>
                        </m:r>
                      </m:sub>
                      <m:sup>
                        <m:r>
                          <a:rPr lang="en-US" sz="2200" i="1">
                            <a:latin typeface="Cambria Math" charset="0"/>
                          </a:rPr>
                          <m:t>′</m:t>
                        </m:r>
                      </m:sup>
                    </m:sSubSup>
                    <m:sSub>
                      <m:sSubPr>
                        <m:ctrlPr>
                          <a:rPr lang="en-US" sz="2200" i="1">
                            <a:latin typeface="Cambria Math" charset="0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‖"/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sz="2400">
                                <a:latin typeface="Cambria Math" charset="0"/>
                              </a:rPr>
                              <m:t>​</m:t>
                            </m:r>
                          </m:e>
                        </m:d>
                      </m:e>
                      <m:sub>
                        <m:r>
                          <a:rPr lang="en-US" sz="2200" i="1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sz="2200" i="1">
                        <a:latin typeface="Cambria Math" charset="0"/>
                      </a:rPr>
                      <m:t>≤</m:t>
                    </m:r>
                    <m:sSup>
                      <m:sSupPr>
                        <m:ctrlPr>
                          <a:rPr lang="en-US" sz="2200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200" i="1">
                            <a:latin typeface="Cambria Math" charset="0"/>
                          </a:rPr>
                          <m:t>𝜖</m:t>
                        </m:r>
                      </m:e>
                      <m:sup>
                        <m:r>
                          <a:rPr lang="en-US" sz="2200" i="1">
                            <a:latin typeface="Cambria Math" charset="0"/>
                          </a:rPr>
                          <m:t>1/4</m:t>
                        </m:r>
                      </m:sup>
                    </m:sSup>
                  </m:oMath>
                </a14:m>
                <a:r>
                  <a:rPr lang="en-US" sz="2200" dirty="0" smtClean="0"/>
                  <a:t>. Thus, </a:t>
                </a:r>
              </a:p>
              <a:p>
                <a:endParaRPr lang="en-US" sz="220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200" i="1" dirty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200" i="1" dirty="0">
                              <a:latin typeface="Cambria Math" charset="0"/>
                            </a:rPr>
                            <m:t>𝐻</m:t>
                          </m:r>
                        </m:e>
                        <m:sub>
                          <m:r>
                            <a:rPr lang="en-US" sz="2200" i="1" dirty="0">
                              <a:latin typeface="Cambria Math" charset="0"/>
                            </a:rPr>
                            <m:t>𝑚𝑖𝑛</m:t>
                          </m:r>
                        </m:sub>
                        <m:sup>
                          <m:sSup>
                            <m:sSupPr>
                              <m:ctrlPr>
                                <a:rPr lang="en-US" sz="2200" b="0" i="1" dirty="0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200" b="0" i="1" dirty="0" smtClean="0">
                                  <a:latin typeface="Cambria Math" charset="0"/>
                                </a:rPr>
                                <m:t>𝜖</m:t>
                              </m:r>
                            </m:e>
                            <m:sup>
                              <m:r>
                                <a:rPr lang="en-US" sz="2200" b="0" i="1" dirty="0" smtClean="0">
                                  <a:latin typeface="Cambria Math" charset="0"/>
                                </a:rPr>
                                <m:t>1/4</m:t>
                              </m:r>
                            </m:sup>
                          </m:sSup>
                        </m:sup>
                      </m:sSubSup>
                      <m:sSub>
                        <m:sSubPr>
                          <m:ctrlPr>
                            <a:rPr lang="en-US" sz="2200" i="1" dirty="0">
                              <a:latin typeface="Cambria Math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200" i="1" dirty="0">
                                  <a:latin typeface="Cambria Math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200" i="1" dirty="0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200" i="1" dirty="0">
                                      <a:latin typeface="Cambria Math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200" i="1" dirty="0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200" i="1" dirty="0">
                                      <a:latin typeface="Cambria Math" charset="0"/>
                                    </a:rPr>
                                    <m:t>𝑛</m:t>
                                  </m:r>
                                </m:sup>
                              </m:sSubSup>
                            </m:e>
                            <m:e>
                              <m:r>
                                <a:rPr lang="en-US" sz="2200" i="1" dirty="0">
                                  <a:latin typeface="Cambria Math" charset="0"/>
                                </a:rPr>
                                <m:t>𝐵</m:t>
                              </m:r>
                            </m:e>
                          </m:d>
                        </m:e>
                        <m:sub>
                          <m:r>
                            <a:rPr lang="en-US" sz="2200" b="0" i="1" dirty="0" smtClean="0">
                              <a:latin typeface="Cambria Math" charset="0"/>
                            </a:rPr>
                            <m:t>𝑝</m:t>
                          </m:r>
                        </m:sub>
                      </m:sSub>
                      <m:r>
                        <a:rPr lang="en-US" sz="2200" b="0" i="1" dirty="0" smtClean="0">
                          <a:latin typeface="Cambria Math" charset="0"/>
                        </a:rPr>
                        <m:t>≥</m:t>
                      </m:r>
                      <m:d>
                        <m:d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200" i="1">
                              <a:latin typeface="Cambria Math" charset="0"/>
                            </a:rPr>
                            <m:t>1−2</m:t>
                          </m:r>
                          <m:sSup>
                            <m:sSup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𝜖</m:t>
                              </m:r>
                            </m:e>
                            <m:sup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1/4</m:t>
                              </m:r>
                            </m:sup>
                          </m:sSup>
                        </m:e>
                      </m:d>
                      <m:r>
                        <a:rPr lang="en-US" sz="2200" i="1">
                          <a:latin typeface="Cambria Math" charset="0"/>
                        </a:rPr>
                        <m:t>𝑛</m:t>
                      </m:r>
                      <m:sSub>
                        <m:sSub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charset="0"/>
                            </a:rPr>
                            <m:t>𝐻</m:t>
                          </m:r>
                        </m:e>
                        <m:sub>
                          <m:r>
                            <a:rPr lang="en-US" sz="2200" i="1">
                              <a:latin typeface="Cambria Math" charset="0"/>
                            </a:rPr>
                            <m:t>𝑚𝑖𝑛</m:t>
                          </m:r>
                        </m:sub>
                      </m:sSub>
                      <m:d>
                        <m:d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200" b="0" i="1" smtClean="0">
                          <a:latin typeface="Cambria Math" charset="0"/>
                        </a:rPr>
                        <m:t> −</m:t>
                      </m:r>
                      <m:r>
                        <a:rPr lang="en-US" sz="2200" b="0" i="1" smtClean="0">
                          <a:latin typeface="Cambria Math" charset="0"/>
                        </a:rPr>
                        <m:t>𝑛</m:t>
                      </m:r>
                      <m:func>
                        <m:funcPr>
                          <m:ctrlPr>
                            <a:rPr lang="en-US" sz="2200" b="0" i="1" smtClean="0">
                              <a:latin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200" b="0" i="0" smtClean="0">
                              <a:latin typeface="Cambria Math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sz="22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1+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sz="2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𝜖</m:t>
                                  </m:r>
                                </m:e>
                              </m:rad>
                            </m:e>
                          </m:d>
                        </m:e>
                      </m:func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569995"/>
                <a:ext cx="10515600" cy="4829912"/>
              </a:xfrm>
              <a:prstGeom prst="rect">
                <a:avLst/>
              </a:prstGeom>
              <a:blipFill rotWithShape="0">
                <a:blip r:embed="rId2"/>
                <a:stretch>
                  <a:fillRect l="-754" t="-112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838200" y="2187718"/>
                <a:ext cx="10515600" cy="1235466"/>
              </a:xfrm>
              <a:prstGeom prst="rect">
                <a:avLst/>
              </a:prstGeom>
              <a:noFill/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sz="2200" u="sng" dirty="0" smtClean="0">
                    <a:solidFill>
                      <a:srgbClr val="002060"/>
                    </a:solidFill>
                  </a:rPr>
                  <a:t>Useful stuff:</a:t>
                </a:r>
                <a:r>
                  <a:rPr lang="en-US" sz="2200" dirty="0" smtClean="0">
                    <a:solidFill>
                      <a:srgbClr val="002060"/>
                    </a:solidFill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charset="0"/>
                          </a:rPr>
                          <m:t>𝐵</m:t>
                        </m:r>
                      </m:e>
                      <m:sub>
                        <m:r>
                          <a:rPr lang="en-US" sz="2200" b="0" i="1" smtClean="0">
                            <a:latin typeface="Cambria Math" charset="0"/>
                          </a:rPr>
                          <m:t>𝑘</m:t>
                        </m:r>
                      </m:sub>
                    </m:sSub>
                    <m:r>
                      <a:rPr lang="en-US" sz="2200" i="1">
                        <a:latin typeface="Cambria Math" charset="0"/>
                      </a:rPr>
                      <m:t>≔</m:t>
                    </m:r>
                    <m:d>
                      <m:dPr>
                        <m:begChr m:val="{"/>
                        <m:endChr m:val="}"/>
                        <m:ctrlPr>
                          <a:rPr lang="en-US" sz="2200" i="1">
                            <a:latin typeface="Cambria Math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2200" i="1">
                                    <a:latin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200" i="1">
                                    <a:latin typeface="Cambria Math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2200" i="1"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sz="2200" i="1">
                                    <a:latin typeface="Cambria Math" charset="0"/>
                                  </a:rPr>
                                  <m:t>𝑛</m:t>
                                </m:r>
                              </m:sup>
                            </m:sSubSup>
                            <m:r>
                              <a:rPr lang="en-US" sz="2200" i="1"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sz="2200" i="1">
                                <a:latin typeface="Cambria Math" charset="0"/>
                              </a:rPr>
                              <m:t>𝑏</m:t>
                            </m:r>
                          </m:e>
                        </m:d>
                        <m:r>
                          <a:rPr lang="en-US" sz="2200" i="1">
                            <a:latin typeface="Cambria Math" charset="0"/>
                          </a:rPr>
                          <m:t>:</m:t>
                        </m:r>
                        <m:r>
                          <a:rPr lang="en-US" sz="2200" i="1">
                            <a:latin typeface="Cambria Math" charset="0"/>
                          </a:rPr>
                          <m:t>𝑝</m:t>
                        </m:r>
                        <m:d>
                          <m:d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2200" i="1">
                                    <a:latin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200" i="1">
                                    <a:latin typeface="Cambria Math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2200" i="1"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sz="2200" i="1">
                                    <a:latin typeface="Cambria Math" charset="0"/>
                                  </a:rPr>
                                  <m:t>𝑘</m:t>
                                </m:r>
                              </m:sup>
                            </m:sSubSup>
                            <m:r>
                              <a:rPr lang="en-US" sz="2200" i="1"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sz="2200" i="1">
                                <a:latin typeface="Cambria Math" charset="0"/>
                              </a:rPr>
                              <m:t>𝑏</m:t>
                            </m:r>
                          </m:e>
                        </m:d>
                        <m:r>
                          <a:rPr lang="en-US" sz="2200" i="1">
                            <a:latin typeface="Cambria Math" charset="0"/>
                          </a:rPr>
                          <m:t>&gt;</m:t>
                        </m:r>
                        <m:d>
                          <m:dPr>
                            <m:ctrlPr>
                              <a:rPr lang="en-US" sz="22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lang="en-US" sz="22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1+</m:t>
                            </m:r>
                            <m:rad>
                              <m:radPr>
                                <m:degHide m:val="on"/>
                                <m:ctrlPr>
                                  <a:rPr lang="en-US" sz="22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22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𝜖</m:t>
                                </m:r>
                              </m:e>
                            </m:rad>
                          </m:e>
                        </m:d>
                        <m:r>
                          <a:rPr lang="en-US" sz="2200" i="1">
                            <a:latin typeface="Cambria Math" charset="0"/>
                          </a:rPr>
                          <m:t>𝑝</m:t>
                        </m:r>
                        <m:d>
                          <m:d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200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i="1">
                                    <a:latin typeface="Cambria Math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2200" i="1">
                                    <a:latin typeface="Cambria Math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  <m:r>
                          <a:rPr lang="en-US" sz="2200" i="1">
                            <a:latin typeface="Cambria Math" charset="0"/>
                          </a:rPr>
                          <m:t>𝑝</m:t>
                        </m:r>
                        <m:d>
                          <m:d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2200" i="1">
                                    <a:latin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200" i="1">
                                    <a:latin typeface="Cambria Math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2200" i="1"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sz="2200" i="1">
                                    <a:latin typeface="Cambria Math" charset="0"/>
                                  </a:rPr>
                                  <m:t>𝑘</m:t>
                                </m:r>
                                <m:r>
                                  <a:rPr lang="en-US" sz="2200" i="1">
                                    <a:latin typeface="Cambria Math" charset="0"/>
                                  </a:rPr>
                                  <m:t>−1</m:t>
                                </m:r>
                              </m:sup>
                            </m:sSubSup>
                            <m:r>
                              <a:rPr lang="en-US" sz="2200" i="1">
                                <a:latin typeface="Cambria Math" charset="0"/>
                              </a:rPr>
                              <m:t>𝑏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2200" dirty="0" smtClean="0"/>
                  <a:t> 	</a:t>
                </a:r>
              </a:p>
              <a:p>
                <a:r>
                  <a:rPr lang="en-US" sz="2200" dirty="0" smtClean="0"/>
                  <a:t>	          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200">
                        <a:latin typeface="Cambria Math" charset="0"/>
                      </a:rPr>
                      <m:t>BadCnt</m:t>
                    </m:r>
                    <m:d>
                      <m:dPr>
                        <m:ctrlPr>
                          <a:rPr lang="en-US" sz="2200" i="1">
                            <a:latin typeface="Cambria Math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2200" i="1">
                                <a:latin typeface="Cambria Math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200" i="1"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200" i="1">
                                <a:latin typeface="Cambria Math" charset="0"/>
                              </a:rPr>
                              <m:t>𝑛</m:t>
                            </m:r>
                          </m:sup>
                        </m:sSubSup>
                        <m:r>
                          <a:rPr lang="en-US" sz="2200" i="1">
                            <a:latin typeface="Cambria Math" charset="0"/>
                          </a:rPr>
                          <m:t>,</m:t>
                        </m:r>
                        <m:r>
                          <a:rPr lang="en-US" sz="2200" i="1"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sz="2200" i="1">
                        <a:latin typeface="Cambria Math" charset="0"/>
                      </a:rPr>
                      <m:t>=#{</m:t>
                    </m:r>
                    <m:r>
                      <a:rPr lang="en-US" sz="2200" i="1">
                        <a:latin typeface="Cambria Math" charset="0"/>
                      </a:rPr>
                      <m:t>𝑘</m:t>
                    </m:r>
                    <m:r>
                      <a:rPr lang="en-US" sz="2200" i="1">
                        <a:latin typeface="Cambria Math" charset="0"/>
                      </a:rPr>
                      <m:t> :</m:t>
                    </m:r>
                    <m:d>
                      <m:dPr>
                        <m:ctrlPr>
                          <a:rPr lang="en-US" sz="2200" i="1">
                            <a:latin typeface="Cambria Math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2200" i="1">
                                <a:latin typeface="Cambria Math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200" i="1"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200" i="1">
                                <a:latin typeface="Cambria Math" charset="0"/>
                              </a:rPr>
                              <m:t>𝑛</m:t>
                            </m:r>
                          </m:sup>
                        </m:sSubSup>
                        <m:r>
                          <a:rPr lang="en-US" sz="2200" i="1">
                            <a:latin typeface="Cambria Math" charset="0"/>
                          </a:rPr>
                          <m:t>,</m:t>
                        </m:r>
                        <m:r>
                          <a:rPr lang="en-US" sz="2200" i="1"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sz="2200" i="1">
                        <a:latin typeface="Cambria Math" charset="0"/>
                      </a:rPr>
                      <m:t>∈</m:t>
                    </m:r>
                    <m:sSub>
                      <m:sSubPr>
                        <m:ctrlPr>
                          <a:rPr lang="en-US" sz="22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charset="0"/>
                          </a:rPr>
                          <m:t>𝐵</m:t>
                        </m:r>
                      </m:e>
                      <m:sub>
                        <m:r>
                          <a:rPr lang="en-US" sz="2200" i="1">
                            <a:latin typeface="Cambria Math" charset="0"/>
                          </a:rPr>
                          <m:t>𝑘</m:t>
                        </m:r>
                      </m:sub>
                    </m:sSub>
                    <m:r>
                      <a:rPr lang="en-US" sz="2200" i="1">
                        <a:latin typeface="Cambria Math" charset="0"/>
                      </a:rPr>
                      <m:t>}</m:t>
                    </m:r>
                  </m:oMath>
                </a14:m>
                <a:endParaRPr lang="en-US" sz="2200" i="1" dirty="0" smtClean="0">
                  <a:latin typeface="Cambria Math" charset="0"/>
                </a:endParaRPr>
              </a:p>
              <a:p>
                <a:r>
                  <a:rPr lang="en-US" sz="2200" dirty="0" smtClean="0"/>
                  <a:t>	          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charset="0"/>
                      </a:rPr>
                      <m:t>𝑆</m:t>
                    </m:r>
                    <m:r>
                      <a:rPr lang="en-US" sz="2200" i="1">
                        <a:latin typeface="Cambria Math" charset="0"/>
                      </a:rPr>
                      <m:t>≔</m:t>
                    </m:r>
                    <m:d>
                      <m:dPr>
                        <m:begChr m:val="{"/>
                        <m:endChr m:val="}"/>
                        <m:ctrlPr>
                          <a:rPr lang="en-US" sz="2200" i="1">
                            <a:latin typeface="Cambria Math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2200" i="1">
                                    <a:latin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200" i="1">
                                    <a:latin typeface="Cambria Math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2200" i="1"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sz="2200" i="1">
                                    <a:latin typeface="Cambria Math" charset="0"/>
                                  </a:rPr>
                                  <m:t>𝑛</m:t>
                                </m:r>
                              </m:sup>
                            </m:sSubSup>
                            <m:r>
                              <a:rPr lang="en-US" sz="2200" i="1"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sz="2200" i="1">
                                <a:latin typeface="Cambria Math" charset="0"/>
                              </a:rPr>
                              <m:t>𝑏</m:t>
                            </m:r>
                          </m:e>
                        </m:d>
                        <m:r>
                          <a:rPr lang="en-US" sz="2200" i="1">
                            <a:latin typeface="Cambria Math" charset="0"/>
                          </a:rPr>
                          <m:t>:</m:t>
                        </m:r>
                        <m:r>
                          <m:rPr>
                            <m:nor/>
                          </m:rPr>
                          <a:rPr lang="en-US" sz="2200">
                            <a:latin typeface="Cambria Math" charset="0"/>
                          </a:rPr>
                          <m:t>BadCnt</m:t>
                        </m:r>
                        <m:d>
                          <m:d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2200" i="1">
                                    <a:latin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200" i="1">
                                    <a:latin typeface="Cambria Math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2200" i="1"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sz="2200" i="1">
                                    <a:latin typeface="Cambria Math" charset="0"/>
                                  </a:rPr>
                                  <m:t>𝑛</m:t>
                                </m:r>
                              </m:sup>
                            </m:sSubSup>
                            <m:r>
                              <a:rPr lang="en-US" sz="2200" i="1"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sz="2200" i="1">
                                <a:latin typeface="Cambria Math" charset="0"/>
                              </a:rPr>
                              <m:t>𝑏</m:t>
                            </m:r>
                          </m:e>
                        </m:d>
                        <m:r>
                          <a:rPr lang="en-US" sz="2200" i="1">
                            <a:latin typeface="Cambria Math" charset="0"/>
                          </a:rPr>
                          <m:t>≤2</m:t>
                        </m:r>
                        <m:r>
                          <a:rPr lang="en-US" sz="2200" i="1">
                            <a:latin typeface="Cambria Math" charset="0"/>
                          </a:rPr>
                          <m:t>𝑛</m:t>
                        </m:r>
                        <m:sSup>
                          <m:sSup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sz="2200" i="1">
                                <a:latin typeface="Cambria Math" charset="0"/>
                              </a:rPr>
                              <m:t>𝜖</m:t>
                            </m:r>
                          </m:e>
                          <m:sup>
                            <m:r>
                              <a:rPr lang="en-US" sz="2200" i="1">
                                <a:latin typeface="Cambria Math" charset="0"/>
                              </a:rPr>
                              <m:t>1/4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2200" dirty="0"/>
                  <a:t>,</a:t>
                </a:r>
                <a:r>
                  <a:rPr lang="en-US" sz="2200" dirty="0" smtClean="0"/>
                  <a:t> and 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charset="0"/>
                      </a:rPr>
                      <m:t>𝑝</m:t>
                    </m:r>
                    <m:d>
                      <m:dPr>
                        <m:ctrlPr>
                          <a:rPr lang="en-US" sz="22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200" i="1">
                            <a:latin typeface="Cambria Math" charset="0"/>
                          </a:rPr>
                          <m:t>𝑆</m:t>
                        </m:r>
                      </m:e>
                    </m:d>
                    <m:r>
                      <a:rPr lang="en-US" sz="2200" i="1">
                        <a:latin typeface="Cambria Math" charset="0"/>
                      </a:rPr>
                      <m:t>≥1−</m:t>
                    </m:r>
                    <m:sSup>
                      <m:sSupPr>
                        <m:ctrlPr>
                          <a:rPr lang="en-US" sz="2200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200" i="1">
                            <a:latin typeface="Cambria Math" charset="0"/>
                          </a:rPr>
                          <m:t>𝜖</m:t>
                        </m:r>
                      </m:e>
                      <m:sup>
                        <m:r>
                          <a:rPr lang="en-US" sz="2200" i="1">
                            <a:latin typeface="Cambria Math" charset="0"/>
                          </a:rPr>
                          <m:t>1/4</m:t>
                        </m:r>
                      </m:sup>
                    </m:sSup>
                  </m:oMath>
                </a14:m>
                <a:endParaRPr lang="en-US" sz="22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187718"/>
                <a:ext cx="10515600" cy="1235466"/>
              </a:xfrm>
              <a:prstGeom prst="rect">
                <a:avLst/>
              </a:prstGeom>
              <a:blipFill rotWithShape="0">
                <a:blip r:embed="rId3"/>
                <a:stretch>
                  <a:fillRect l="-695" t="-19024" b="-4390"/>
                </a:stretch>
              </a:blipFill>
              <a:ln>
                <a:solidFill>
                  <a:schemeClr val="accent1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782375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9749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solidFill>
                  <a:schemeClr val="accent1">
                    <a:lumMod val="50000"/>
                  </a:schemeClr>
                </a:solidFill>
              </a:rPr>
              <a:t>Approximate independence: applications</a:t>
            </a:r>
            <a:endParaRPr lang="en-US" sz="4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37123-6D8C-8B4C-A1EE-4BA17BE8C320}" type="slidenum">
              <a:rPr lang="en-US" smtClean="0"/>
              <a:t>59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838200" y="1569995"/>
                <a:ext cx="10515600" cy="44809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b="1" u="sng" dirty="0" smtClean="0"/>
                  <a:t>Dealing with source correlations:</a:t>
                </a:r>
              </a:p>
              <a:p>
                <a:endParaRPr lang="en-US" sz="2200" dirty="0"/>
              </a:p>
              <a:p>
                <a:r>
                  <a:rPr lang="en-US" sz="2200" dirty="0" smtClean="0"/>
                  <a:t>Suppose the source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charset="0"/>
                          </a:rPr>
                          <m:t>𝜌</m:t>
                        </m:r>
                      </m:e>
                      <m:sub>
                        <m:sSubSup>
                          <m:sSubSupPr>
                            <m:ctrlPr>
                              <a:rPr lang="en-US" sz="2200" b="0" i="1" smtClean="0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2200" b="0" i="1" smtClean="0">
                                <a:latin typeface="Cambria Math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200" b="0" i="1" smtClean="0">
                                <a:latin typeface="Cambria Math" charset="0"/>
                              </a:rPr>
                              <m:t>𝑛</m:t>
                            </m:r>
                          </m:sup>
                        </m:sSubSup>
                        <m:sSubSup>
                          <m:sSubSupPr>
                            <m:ctrlPr>
                              <a:rPr lang="en-US" sz="2200" b="0" i="1" smtClean="0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sz="2200" b="0" i="0" smtClean="0">
                                <a:latin typeface="Cambria Math" charset="0"/>
                              </a:rPr>
                              <m:t>Θ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200" b="0" i="1" smtClean="0">
                                <a:latin typeface="Cambria Math" charset="0"/>
                              </a:rPr>
                              <m:t>𝑛</m:t>
                            </m:r>
                          </m:sup>
                        </m:sSubSup>
                        <m:sSubSup>
                          <m:sSubSupPr>
                            <m:ctrlPr>
                              <a:rPr lang="en-US" sz="2200" b="0" i="1" smtClean="0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2200" b="0" i="1" smtClean="0">
                                <a:latin typeface="Cambria Math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200" b="0" i="1" smtClean="0">
                                <a:latin typeface="Cambria Math" charset="0"/>
                              </a:rPr>
                              <m:t>𝑛</m:t>
                            </m:r>
                          </m:sup>
                        </m:sSubSup>
                      </m:sub>
                    </m:sSub>
                  </m:oMath>
                </a14:m>
                <a:r>
                  <a:rPr lang="en-US" sz="2200" dirty="0" smtClean="0"/>
                  <a:t> satisfies the assumptions: </a:t>
                </a:r>
              </a:p>
              <a:p>
                <a:endParaRPr lang="en-US" sz="2200" dirty="0" smtClean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200" dirty="0" smtClean="0"/>
                  <a:t>Local states are approximately correct: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charset="0"/>
                          </a:rPr>
                          <m:t>‖</m:t>
                        </m:r>
                        <m:sSub>
                          <m:sSubPr>
                            <m:ctrlPr>
                              <a:rPr lang="en-US" sz="22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 charset="0"/>
                              </a:rPr>
                              <m:t>𝜌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2200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i="1">
                                    <a:latin typeface="Cambria Math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2200" b="0" i="1" smtClean="0">
                                    <a:latin typeface="Cambria Math" charset="0"/>
                                  </a:rPr>
                                  <m:t>𝑘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200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2200">
                                    <a:latin typeface="Cambria Math" charset="0"/>
                                  </a:rPr>
                                  <m:t>Θ</m:t>
                                </m:r>
                              </m:e>
                              <m:sub>
                                <m:r>
                                  <a:rPr lang="en-US" sz="2200" b="0" i="1" smtClean="0">
                                    <a:latin typeface="Cambria Math" charset="0"/>
                                  </a:rPr>
                                  <m:t>𝑘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200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i="1">
                                    <a:latin typeface="Cambria Math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2200" b="0" i="1" smtClean="0">
                                    <a:latin typeface="Cambria Math" charset="0"/>
                                  </a:rPr>
                                  <m:t>𝑘</m:t>
                                </m:r>
                              </m:sub>
                            </m:sSub>
                          </m:sub>
                        </m:sSub>
                        <m:r>
                          <a:rPr lang="en-US" sz="2200" b="0" i="1" smtClean="0">
                            <a:latin typeface="Cambria Math" charset="0"/>
                          </a:rPr>
                          <m:t> − </m:t>
                        </m:r>
                        <m:acc>
                          <m:accPr>
                            <m:chr m:val="̂"/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latin typeface="Cambria Math" charset="0"/>
                              </a:rPr>
                              <m:t>𝜌</m:t>
                            </m:r>
                          </m:e>
                        </m:acc>
                      </m:e>
                      <m:sub>
                        <m:r>
                          <a:rPr lang="en-US" sz="2200" i="1">
                            <a:latin typeface="Cambria Math" charset="0"/>
                          </a:rPr>
                          <m:t>𝑋</m:t>
                        </m:r>
                        <m:r>
                          <m:rPr>
                            <m:sty m:val="p"/>
                          </m:rPr>
                          <a:rPr lang="en-US" sz="2200">
                            <a:latin typeface="Cambria Math" charset="0"/>
                          </a:rPr>
                          <m:t>Θ</m:t>
                        </m:r>
                        <m:r>
                          <a:rPr lang="en-US" sz="2200" i="1">
                            <a:latin typeface="Cambria Math" charset="0"/>
                          </a:rPr>
                          <m:t>𝐴</m:t>
                        </m:r>
                      </m:sub>
                    </m:sSub>
                    <m:sSub>
                      <m:sSubPr>
                        <m:ctrlPr>
                          <a:rPr lang="en-US" sz="2200" b="0" i="1" smtClean="0">
                            <a:latin typeface="Cambria Math" charset="0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‖"/>
                            <m:ctrlPr>
                              <a:rPr lang="en-US" sz="2200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sz="2400">
                                <a:latin typeface="Cambria Math" charset="0"/>
                              </a:rPr>
                              <m:t>​</m:t>
                            </m:r>
                          </m:e>
                        </m:d>
                      </m:e>
                      <m:sub>
                        <m:r>
                          <a:rPr lang="en-US" sz="2200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sz="2200" b="0" i="1" smtClean="0">
                        <a:latin typeface="Cambria Math" charset="0"/>
                      </a:rPr>
                      <m:t>≤</m:t>
                    </m:r>
                    <m:r>
                      <a:rPr lang="en-US" sz="2200" b="0" i="1" smtClean="0">
                        <a:latin typeface="Cambria Math" charset="0"/>
                      </a:rPr>
                      <m:t>𝜖</m:t>
                    </m:r>
                  </m:oMath>
                </a14:m>
                <a:r>
                  <a:rPr lang="en-US" sz="2200" dirty="0" smtClean="0"/>
                  <a:t>.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200" dirty="0" smtClean="0"/>
                  <a:t>Classical random variables are perfectly produced</a:t>
                </a:r>
              </a:p>
              <a:p>
                <a:pPr marL="457200" indent="-457200">
                  <a:buFont typeface="+mj-lt"/>
                  <a:buAutoNum type="arabicPeriod"/>
                </a:pPr>
                <a:endParaRPr lang="en-US" sz="2200" dirty="0" smtClean="0"/>
              </a:p>
              <a:p>
                <a:r>
                  <a:rPr lang="en-US" sz="2200" dirty="0" smtClean="0"/>
                  <a:t>Then, the divergence: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charset="0"/>
                        </a:rPr>
                        <m:t>𝐷</m:t>
                      </m:r>
                      <m:r>
                        <a:rPr lang="en-US" sz="2000" b="0" i="1" smtClean="0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sz="20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charset="0"/>
                            </a:rPr>
                            <m:t>𝜌</m:t>
                          </m:r>
                        </m:e>
                        <m:sub>
                          <m:sSubSup>
                            <m:sSubSupPr>
                              <m:ctrlPr>
                                <a:rPr lang="en-US" sz="2000" i="1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charset="0"/>
                                </a:rPr>
                                <m:t>𝑛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sz="2000" i="1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charset="0"/>
                                </a:rPr>
                                <m:t>Θ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charset="0"/>
                                </a:rPr>
                                <m:t>𝑛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sz="2000" i="1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charset="0"/>
                                </a:rPr>
                                <m:t>𝑛</m:t>
                              </m:r>
                            </m:sup>
                          </m:sSubSup>
                        </m:sub>
                      </m:sSub>
                      <m:r>
                        <a:rPr lang="en-US" sz="2000" b="0" i="1" smtClean="0">
                          <a:latin typeface="Cambria Math" charset="0"/>
                        </a:rPr>
                        <m:t> || </m:t>
                      </m:r>
                      <m:sSubSup>
                        <m:sSubSupPr>
                          <m:ctrlPr>
                            <a:rPr lang="en-US" sz="2000" i="1">
                              <a:latin typeface="Cambria Math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sz="2000" i="1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 charset="0"/>
                                </a:rPr>
                                <m:t>𝜌</m:t>
                              </m:r>
                            </m:e>
                          </m:acc>
                        </m:e>
                        <m:sub>
                          <m:sSub>
                            <m:sSubPr>
                              <m:ctrlPr>
                                <a:rPr lang="en-US" sz="20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0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charset="0"/>
                                </a:rPr>
                                <m:t>Θ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0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sub>
                        <m:sup>
                          <m:d>
                            <m:dPr>
                              <m:ctrlPr>
                                <a:rPr lang="en-US" sz="2000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𝜖</m:t>
                              </m:r>
                            </m:e>
                          </m:d>
                        </m:sup>
                      </m:sSubSup>
                      <m:r>
                        <a:rPr lang="en-US" sz="2000" i="1">
                          <a:latin typeface="Cambria Math" charset="0"/>
                        </a:rPr>
                        <m:t>⊗⋯⊗</m:t>
                      </m:r>
                      <m:sSubSup>
                        <m:sSubSupPr>
                          <m:ctrlPr>
                            <a:rPr lang="en-US" sz="2000" i="1" smtClean="0">
                              <a:latin typeface="Cambria Math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sz="2000" i="1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 charset="0"/>
                                </a:rPr>
                                <m:t>𝜌</m:t>
                              </m:r>
                            </m:e>
                          </m:acc>
                        </m:e>
                        <m:sub>
                          <m:sSub>
                            <m:sSubPr>
                              <m:ctrlPr>
                                <a:rPr lang="en-US" sz="20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0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charset="0"/>
                                </a:rPr>
                                <m:t>Θ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0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</m:sub>
                        <m:sup>
                          <m:d>
                            <m:dPr>
                              <m:ctrlPr>
                                <a:rPr lang="en-US" sz="2000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𝜖</m:t>
                              </m:r>
                            </m:e>
                          </m:d>
                        </m:sup>
                      </m:sSubSup>
                      <m:r>
                        <a:rPr lang="en-US" sz="2000" b="0" i="1" smtClean="0">
                          <a:latin typeface="Cambria Math" charset="0"/>
                        </a:rPr>
                        <m:t>)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=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𝐷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𝜌</m:t>
                          </m:r>
                        </m:e>
                        <m:sub>
                          <m:sSubSup>
                            <m:sSubSupPr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Θ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p>
                          </m:sSubSup>
                        </m:sub>
                      </m:sSub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 ||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 </m:t>
                          </m:r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𝜌</m:t>
                          </m:r>
                        </m:e>
                        <m:sub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Θ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⊗⋯⊗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𝜌</m:t>
                          </m:r>
                        </m:e>
                        <m:sub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Θ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</m:sub>
                      </m:sSub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)+</m:t>
                      </m:r>
                      <m:nary>
                        <m:naryPr>
                          <m:chr m:val="∑"/>
                          <m:ctrlPr>
                            <a:rPr lang="is-I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𝑘</m:t>
                          </m:r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𝑛</m:t>
                          </m:r>
                        </m:sup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𝐷</m:t>
                          </m:r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𝜌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𝑘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Θ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𝑘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𝑘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||</m:t>
                          </m:r>
                          <m:sSubSup>
                            <m:sSubSupPr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𝜌</m:t>
                                  </m:r>
                                </m:e>
                              </m:acc>
                            </m:e>
                            <m:sub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𝑘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Θ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𝑘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𝑘</m:t>
                                  </m:r>
                                </m:sub>
                              </m:sSub>
                            </m:sub>
                            <m:sup>
                              <m:d>
                                <m:dPr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𝜖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200" dirty="0"/>
              </a:p>
              <a:p>
                <a:endParaRPr lang="en-US" sz="2200" dirty="0" smtClean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569995"/>
                <a:ext cx="10515600" cy="4480907"/>
              </a:xfrm>
              <a:prstGeom prst="rect">
                <a:avLst/>
              </a:prstGeom>
              <a:blipFill rotWithShape="0">
                <a:blip r:embed="rId2"/>
                <a:stretch>
                  <a:fillRect l="-754" t="-9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9154610" y="3583461"/>
                <a:ext cx="2199190" cy="1200329"/>
              </a:xfrm>
              <a:prstGeom prst="rect">
                <a:avLst/>
              </a:prstGeom>
              <a:noFill/>
              <a:ln w="19050">
                <a:solidFill>
                  <a:srgbClr val="C0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C00000"/>
                    </a:solidFill>
                  </a:rPr>
                  <a:t>Perfect states with a small amount of noise (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</a:rPr>
                      <m:t>𝜖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) applied to the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</a:rPr>
                      <m:t>𝐴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registers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4610" y="3583461"/>
                <a:ext cx="2199190" cy="1200329"/>
              </a:xfrm>
              <a:prstGeom prst="rect">
                <a:avLst/>
              </a:prstGeom>
              <a:blipFill rotWithShape="0">
                <a:blip r:embed="rId3"/>
                <a:stretch>
                  <a:fillRect l="-2198" t="-2500" b="-6500"/>
                </a:stretch>
              </a:blipFill>
              <a:ln w="19050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/>
          <p:cNvCxnSpPr/>
          <p:nvPr/>
        </p:nvCxnSpPr>
        <p:spPr>
          <a:xfrm flipH="1">
            <a:off x="6108378" y="4183625"/>
            <a:ext cx="3046232" cy="235975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69339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9749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solidFill>
                  <a:schemeClr val="accent1">
                    <a:lumMod val="50000"/>
                  </a:schemeClr>
                </a:solidFill>
              </a:rPr>
              <a:t>Approximation chains</a:t>
            </a:r>
            <a:endParaRPr lang="en-US" sz="4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37123-6D8C-8B4C-A1EE-4BA17BE8C320}" type="slidenum">
              <a:rPr lang="en-US" smtClean="0"/>
              <a:t>6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838200" y="1569995"/>
                <a:ext cx="10515600" cy="42604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200" b="1" i="1" smtClean="0">
                            <a:latin typeface="Cambria Math" charset="0"/>
                          </a:rPr>
                        </m:ctrlPr>
                      </m:sSubSupPr>
                      <m:e>
                        <m:sSubSup>
                          <m:sSubSupPr>
                            <m:ctrlPr>
                              <a:rPr lang="en-US" sz="2200" b="1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2200" b="1" i="1">
                                <a:latin typeface="Cambria Math" charset="0"/>
                              </a:rPr>
                              <m:t>(</m:t>
                            </m:r>
                            <m:r>
                              <a:rPr lang="en-US" sz="2200" b="1" i="1">
                                <a:latin typeface="Cambria Math" charset="0"/>
                              </a:rPr>
                              <m:t>𝝈</m:t>
                            </m:r>
                          </m:e>
                          <m:sub>
                            <m:sSubSup>
                              <m:sSubSupPr>
                                <m:ctrlPr>
                                  <a:rPr lang="en-US" sz="2200" b="1" i="1">
                                    <a:latin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200" b="1" i="1">
                                    <a:latin typeface="Cambria Math" charset="0"/>
                                  </a:rPr>
                                  <m:t>𝑨</m:t>
                                </m:r>
                              </m:e>
                              <m:sub>
                                <m:r>
                                  <a:rPr lang="en-US" sz="2200" b="1" i="1">
                                    <a:latin typeface="Cambria Math" charset="0"/>
                                  </a:rPr>
                                  <m:t>𝟏</m:t>
                                </m:r>
                              </m:sub>
                              <m:sup>
                                <m:r>
                                  <a:rPr lang="en-US" sz="2200" b="1" i="1">
                                    <a:latin typeface="Cambria Math" charset="0"/>
                                  </a:rPr>
                                  <m:t>𝒌</m:t>
                                </m:r>
                              </m:sup>
                            </m:sSubSup>
                            <m:r>
                              <a:rPr lang="en-US" sz="2200" b="1" i="1">
                                <a:latin typeface="Cambria Math" charset="0"/>
                              </a:rPr>
                              <m:t>𝑩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sz="2200" b="1" i="1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sz="2200" b="1" i="1">
                                    <a:latin typeface="Cambria Math" charset="0"/>
                                  </a:rPr>
                                  <m:t>𝒌</m:t>
                                </m:r>
                              </m:e>
                            </m:d>
                          </m:sup>
                        </m:sSubSup>
                        <m:r>
                          <a:rPr lang="en-US" sz="2200" b="1" i="1">
                            <a:latin typeface="Cambria Math" charset="0"/>
                          </a:rPr>
                          <m:t>)</m:t>
                        </m:r>
                      </m:e>
                      <m:sub>
                        <m:r>
                          <a:rPr lang="en-US" sz="2200" b="1" i="1">
                            <a:latin typeface="Cambria Math" charset="0"/>
                          </a:rPr>
                          <m:t>𝒌</m:t>
                        </m:r>
                        <m:r>
                          <a:rPr lang="en-US" sz="2200" b="1" i="1">
                            <a:latin typeface="Cambria Math" charset="0"/>
                          </a:rPr>
                          <m:t>=</m:t>
                        </m:r>
                        <m:r>
                          <a:rPr lang="en-US" sz="2200" b="1" i="1">
                            <a:latin typeface="Cambria Math" charset="0"/>
                          </a:rPr>
                          <m:t>𝟏</m:t>
                        </m:r>
                      </m:sub>
                      <m:sup>
                        <m:r>
                          <a:rPr lang="en-US" sz="2200" b="1" i="1">
                            <a:latin typeface="Cambria Math" charset="0"/>
                          </a:rPr>
                          <m:t>𝒏</m:t>
                        </m:r>
                      </m:sup>
                    </m:sSubSup>
                  </m:oMath>
                </a14:m>
                <a:r>
                  <a:rPr lang="en-US" sz="2200" b="1" dirty="0"/>
                  <a:t> as an </a:t>
                </a:r>
                <a14:m>
                  <m:oMath xmlns:m="http://schemas.openxmlformats.org/officeDocument/2006/math">
                    <m:r>
                      <a:rPr lang="en-US" sz="2200" b="1" i="1">
                        <a:latin typeface="Cambria Math" charset="0"/>
                      </a:rPr>
                      <m:t>𝝐</m:t>
                    </m:r>
                  </m:oMath>
                </a14:m>
                <a:r>
                  <a:rPr lang="en-US" sz="2200" b="1" dirty="0"/>
                  <a:t>-approximation chain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1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b="1" i="1">
                            <a:latin typeface="Cambria Math" charset="0"/>
                          </a:rPr>
                          <m:t>𝝆</m:t>
                        </m:r>
                      </m:e>
                      <m:sub>
                        <m:sSubSup>
                          <m:sSubSupPr>
                            <m:ctrlPr>
                              <a:rPr lang="en-US" sz="2200" b="1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2200" b="1" i="1">
                                <a:latin typeface="Cambria Math" charset="0"/>
                              </a:rPr>
                              <m:t>𝑨</m:t>
                            </m:r>
                          </m:e>
                          <m:sub>
                            <m:r>
                              <a:rPr lang="en-US" sz="2200" b="1" i="1">
                                <a:latin typeface="Cambria Math" charset="0"/>
                              </a:rPr>
                              <m:t>𝟏</m:t>
                            </m:r>
                          </m:sub>
                          <m:sup>
                            <m:r>
                              <a:rPr lang="en-US" sz="2200" b="1" i="1">
                                <a:latin typeface="Cambria Math" charset="0"/>
                              </a:rPr>
                              <m:t>𝒏</m:t>
                            </m:r>
                          </m:sup>
                        </m:sSubSup>
                        <m:r>
                          <a:rPr lang="en-US" sz="2200" b="1" i="1">
                            <a:latin typeface="Cambria Math" charset="0"/>
                          </a:rPr>
                          <m:t>𝑩</m:t>
                        </m:r>
                      </m:sub>
                    </m:sSub>
                  </m:oMath>
                </a14:m>
                <a:r>
                  <a:rPr lang="en-US" sz="2200" b="1" dirty="0" smtClean="0"/>
                  <a:t>: </a:t>
                </a:r>
                <a14:m>
                  <m:oMath xmlns:m="http://schemas.openxmlformats.org/officeDocument/2006/math">
                    <m:r>
                      <a:rPr lang="en-US" sz="2200" b="1" i="0" smtClean="0">
                        <a:latin typeface="Cambria Math" charset="0"/>
                      </a:rPr>
                      <m:t> </m:t>
                    </m:r>
                    <m:r>
                      <a:rPr lang="en-US" sz="2200" b="0" i="1" smtClean="0">
                        <a:latin typeface="Cambria Math" charset="0"/>
                      </a:rPr>
                      <m:t>‖</m:t>
                    </m:r>
                    <m:sSub>
                      <m:sSubPr>
                        <m:ctrlPr>
                          <a:rPr lang="en-US" sz="22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charset="0"/>
                          </a:rPr>
                          <m:t>𝜌</m:t>
                        </m:r>
                      </m:e>
                      <m:sub>
                        <m:sSubSup>
                          <m:sSubSup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2200" i="1">
                                <a:latin typeface="Cambria Math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200" i="1"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200" b="0" i="1" smtClean="0">
                                <a:latin typeface="Cambria Math" charset="0"/>
                              </a:rPr>
                              <m:t>𝑘</m:t>
                            </m:r>
                          </m:sup>
                        </m:sSubSup>
                        <m:r>
                          <a:rPr lang="en-US" sz="2200" i="1">
                            <a:latin typeface="Cambria Math" charset="0"/>
                          </a:rPr>
                          <m:t>𝐵</m:t>
                        </m:r>
                      </m:sub>
                    </m:sSub>
                    <m:r>
                      <a:rPr lang="en-US" sz="2200" b="0" i="1" smtClean="0">
                        <a:latin typeface="Cambria Math" charset="0"/>
                      </a:rPr>
                      <m:t> −</m:t>
                    </m:r>
                    <m:sSubSup>
                      <m:sSubSupPr>
                        <m:ctrlPr>
                          <a:rPr lang="en-US" sz="2200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2200" i="1">
                            <a:latin typeface="Cambria Math" charset="0"/>
                          </a:rPr>
                          <m:t>𝜎</m:t>
                        </m:r>
                      </m:e>
                      <m:sub>
                        <m:sSubSup>
                          <m:sSubSup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2200" i="1">
                                <a:latin typeface="Cambria Math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200" i="1"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200" i="1">
                                <a:latin typeface="Cambria Math" charset="0"/>
                              </a:rPr>
                              <m:t>𝑘</m:t>
                            </m:r>
                          </m:sup>
                        </m:sSubSup>
                        <m:r>
                          <a:rPr lang="en-US" sz="2200" i="1">
                            <a:latin typeface="Cambria Math" charset="0"/>
                          </a:rPr>
                          <m:t>𝐵</m:t>
                        </m:r>
                      </m:sub>
                      <m:sup>
                        <m:d>
                          <m:d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sz="2200" i="1">
                                <a:latin typeface="Cambria Math" charset="0"/>
                              </a:rPr>
                              <m:t>𝑘</m:t>
                            </m:r>
                          </m:e>
                        </m:d>
                      </m:sup>
                    </m:sSubSup>
                    <m:sSub>
                      <m:sSubPr>
                        <m:ctrlPr>
                          <a:rPr lang="en-US" sz="2200" b="0" i="1" smtClean="0">
                            <a:latin typeface="Cambria Math" charset="0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‖"/>
                            <m:ctrlPr>
                              <a:rPr lang="en-US" sz="2200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sz="2400">
                                <a:latin typeface="Cambria Math" charset="0"/>
                              </a:rPr>
                              <m:t>​</m:t>
                            </m:r>
                          </m:e>
                        </m:d>
                      </m:e>
                      <m:sub>
                        <m:r>
                          <a:rPr lang="en-US" sz="2200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sz="2200" b="0" i="1" smtClean="0">
                        <a:latin typeface="Cambria Math" charset="0"/>
                      </a:rPr>
                      <m:t>≤</m:t>
                    </m:r>
                    <m:r>
                      <a:rPr lang="en-US" sz="2200" b="0" i="1" smtClean="0">
                        <a:latin typeface="Cambria Math" charset="0"/>
                      </a:rPr>
                      <m:t>𝜖</m:t>
                    </m:r>
                  </m:oMath>
                </a14:m>
                <a:r>
                  <a:rPr lang="en-US" sz="2200" dirty="0" smtClean="0"/>
                  <a:t> for every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charset="0"/>
                      </a:rPr>
                      <m:t>𝑘</m:t>
                    </m:r>
                    <m:r>
                      <a:rPr lang="en-US" sz="2200" b="0" i="0" smtClean="0">
                        <a:latin typeface="Cambria Math" charset="0"/>
                      </a:rPr>
                      <m:t>.</m:t>
                    </m:r>
                  </m:oMath>
                </a14:m>
                <a:endParaRPr lang="en-US" sz="2200" b="0" dirty="0" smtClean="0"/>
              </a:p>
              <a:p>
                <a:endParaRPr lang="en-US" sz="2200" dirty="0" smtClean="0"/>
              </a:p>
              <a:p>
                <a:r>
                  <a:rPr lang="en-US" sz="2200" dirty="0" smtClean="0"/>
                  <a:t> Suppose, further that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charset="0"/>
                      </a:rPr>
                      <m:t>𝐻</m:t>
                    </m:r>
                    <m:sSub>
                      <m:sSubPr>
                        <m:ctrlPr>
                          <a:rPr lang="en-US" sz="2200" b="0" i="1" smtClean="0">
                            <a:latin typeface="Cambria Math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2200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200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b="0" i="1" smtClean="0">
                                    <a:latin typeface="Cambria Math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2200" b="0" i="1" smtClean="0">
                                    <a:latin typeface="Cambria Math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  <m:e>
                            <m:sSubSup>
                              <m:sSubSupPr>
                                <m:ctrlPr>
                                  <a:rPr lang="en-US" sz="2200" b="0" i="1" smtClean="0">
                                    <a:latin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200" b="0" i="1" smtClean="0">
                                    <a:latin typeface="Cambria Math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2200" b="0" i="1" smtClean="0"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sz="2200" b="0" i="1" smtClean="0">
                                    <a:latin typeface="Cambria Math" charset="0"/>
                                  </a:rPr>
                                  <m:t>𝑘</m:t>
                                </m:r>
                                <m:r>
                                  <a:rPr lang="en-US" sz="2200" b="0" i="1" smtClean="0">
                                    <a:latin typeface="Cambria Math" charset="0"/>
                                  </a:rPr>
                                  <m:t>−1</m:t>
                                </m:r>
                              </m:sup>
                            </m:sSubSup>
                            <m:r>
                              <a:rPr lang="en-US" sz="2200" b="0" i="1" smtClean="0">
                                <a:latin typeface="Cambria Math" charset="0"/>
                              </a:rPr>
                              <m:t>𝐵</m:t>
                            </m:r>
                          </m:e>
                        </m:d>
                      </m:e>
                      <m:sub>
                        <m:sSup>
                          <m:sSupPr>
                            <m:ctrlPr>
                              <a:rPr lang="en-US" sz="2200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sz="2200" b="0" i="1" smtClean="0">
                                <a:latin typeface="Cambria Math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sz="2200" b="0" i="1" smtClean="0">
                                <a:latin typeface="Cambria Math" charset="0"/>
                              </a:rPr>
                              <m:t>(</m:t>
                            </m:r>
                            <m:r>
                              <a:rPr lang="en-US" sz="2200" b="0" i="1" smtClean="0">
                                <a:latin typeface="Cambria Math" charset="0"/>
                              </a:rPr>
                              <m:t>𝑘</m:t>
                            </m:r>
                            <m:r>
                              <a:rPr lang="en-US" sz="2200" b="0" i="1" smtClean="0">
                                <a:latin typeface="Cambria Math" charset="0"/>
                              </a:rPr>
                              <m:t>)</m:t>
                            </m:r>
                          </m:sup>
                        </m:sSup>
                      </m:sub>
                    </m:sSub>
                    <m:r>
                      <a:rPr lang="en-US" sz="2200" b="0" i="1" smtClean="0">
                        <a:latin typeface="Cambria Math" charset="0"/>
                      </a:rPr>
                      <m:t>≥</m:t>
                    </m:r>
                    <m:r>
                      <a:rPr lang="en-US" sz="2200" b="0" i="1" smtClean="0">
                        <a:latin typeface="Cambria Math" charset="0"/>
                      </a:rPr>
                      <m:t>𝑐</m:t>
                    </m:r>
                  </m:oMath>
                </a14:m>
                <a:r>
                  <a:rPr lang="en-US" sz="2200" dirty="0" smtClean="0"/>
                  <a:t> for some constant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charset="0"/>
                      </a:rPr>
                      <m:t>𝑐</m:t>
                    </m:r>
                    <m:r>
                      <a:rPr lang="en-US" sz="2200" b="0" i="1" smtClean="0">
                        <a:latin typeface="Cambria Math" charset="0"/>
                      </a:rPr>
                      <m:t>&gt;0</m:t>
                    </m:r>
                  </m:oMath>
                </a14:m>
                <a:r>
                  <a:rPr lang="en-US" sz="2200" dirty="0" smtClean="0"/>
                  <a:t>. Then, we have </a:t>
                </a:r>
              </a:p>
              <a:p>
                <a:endParaRPr lang="en-US" sz="220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charset="0"/>
                        </a:rPr>
                        <m:t>𝐻</m:t>
                      </m:r>
                      <m:sSub>
                        <m:sSubPr>
                          <m:ctrlPr>
                            <a:rPr lang="en-US" sz="2200" b="0" i="1" smtClean="0">
                              <a:latin typeface="Cambria Math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2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200" b="0" i="1" smtClean="0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200" b="0" i="1" smtClean="0">
                                      <a:latin typeface="Cambria Math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200" b="0" i="1" smtClean="0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200" b="0" i="1" smtClean="0">
                                      <a:latin typeface="Cambria Math" charset="0"/>
                                    </a:rPr>
                                    <m:t>𝑛</m:t>
                                  </m:r>
                                </m:sup>
                              </m:sSubSup>
                            </m:e>
                            <m:e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𝐵</m:t>
                              </m:r>
                            </m:e>
                          </m:d>
                        </m:e>
                        <m:sub>
                          <m:r>
                            <a:rPr lang="en-US" sz="2200" b="0" i="1" smtClean="0">
                              <a:latin typeface="Cambria Math" charset="0"/>
                            </a:rPr>
                            <m:t>𝜌</m:t>
                          </m:r>
                        </m:sub>
                      </m:sSub>
                      <m:r>
                        <m:rPr>
                          <m:aln/>
                        </m:rPr>
                        <a:rPr lang="en-US" sz="2200" b="0" i="1" smtClean="0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is-IS" sz="2200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200" b="0" i="1" smtClean="0">
                              <a:latin typeface="Cambria Math" charset="0"/>
                            </a:rPr>
                            <m:t>𝑘</m:t>
                          </m:r>
                          <m:r>
                            <a:rPr lang="en-US" sz="2200" b="0" i="1" smtClean="0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200" b="0" i="1" smtClean="0">
                              <a:latin typeface="Cambria Math" charset="0"/>
                            </a:rPr>
                            <m:t>𝑛</m:t>
                          </m:r>
                        </m:sup>
                        <m:e>
                          <m:r>
                            <a:rPr lang="en-US" sz="2200" i="1">
                              <a:latin typeface="Cambria Math" charset="0"/>
                            </a:rPr>
                            <m:t>𝐻</m:t>
                          </m:r>
                          <m:sSub>
                            <m:sSub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ctrlPr>
                                    <a:rPr lang="en-US" sz="2200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2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  <m:e>
                                  <m:sSubSup>
                                    <m:sSubSupPr>
                                      <m:ctrlPr>
                                        <a:rPr lang="en-US" sz="2200" i="1">
                                          <a:latin typeface="Cambria Math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𝑘</m:t>
                                      </m:r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−1</m:t>
                                      </m:r>
                                    </m:sup>
                                  </m:sSubSup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𝐵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𝜌</m:t>
                              </m:r>
                            </m:sub>
                          </m:sSub>
                        </m:e>
                      </m:nary>
                    </m:oMath>
                    <m:oMath xmlns:m="http://schemas.openxmlformats.org/officeDocument/2006/math">
                      <m:r>
                        <m:rPr>
                          <m:aln/>
                        </m:rP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≥</m:t>
                      </m:r>
                      <m:nary>
                        <m:naryPr>
                          <m:chr m:val="∑"/>
                          <m:ctrlPr>
                            <a:rPr lang="is-IS" sz="22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𝑘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𝑛</m:t>
                          </m:r>
                        </m:sup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𝐻</m:t>
                          </m:r>
                          <m:sSub>
                            <m:sSub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ctrlP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200" i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i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sz="2200" i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  <m:e>
                                  <m:sSubSup>
                                    <m:sSubSupPr>
                                      <m:ctrlPr>
                                        <a:rPr lang="en-US" sz="2200" i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200" i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sz="2200" i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sz="2200" i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</a:rPr>
                                        <m:t>𝑘</m:t>
                                      </m:r>
                                      <m:r>
                                        <a:rPr lang="en-US" sz="2200" i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</a:rPr>
                                        <m:t>−1</m:t>
                                      </m:r>
                                    </m:sup>
                                  </m:sSubSup>
                                  <m: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𝐵</m:t>
                                  </m:r>
                                </m:e>
                              </m:d>
                            </m:e>
                            <m:sub>
                              <m:sSup>
                                <m:sSupPr>
                                  <m:ctrlP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𝜎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sz="2200" i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200" i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</a:rPr>
                                        <m:t>𝑘</m:t>
                                      </m:r>
                                    </m:e>
                                  </m:d>
                                </m:sup>
                              </m:sSup>
                            </m:sub>
                          </m:sSub>
                        </m:e>
                      </m:nary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 −</m:t>
                      </m:r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𝑔</m:t>
                      </m:r>
                      <m:d>
                        <m:dPr>
                          <m:ctrlP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𝜖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, 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𝐴</m:t>
                              </m:r>
                            </m:e>
                          </m:d>
                        </m:e>
                      </m:d>
                    </m:oMath>
                    <m:oMath xmlns:m="http://schemas.openxmlformats.org/officeDocument/2006/math">
                      <m:r>
                        <m:rPr>
                          <m:aln/>
                        </m:rP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≥</m:t>
                      </m:r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𝑛</m:t>
                      </m:r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(</m:t>
                      </m:r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𝑐</m:t>
                      </m:r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−</m:t>
                      </m:r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𝑔</m:t>
                      </m:r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(</m:t>
                      </m:r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𝜖</m:t>
                      </m:r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, 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𝐴</m:t>
                          </m:r>
                        </m:e>
                      </m:d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200" b="0" dirty="0" smtClean="0">
                  <a:solidFill>
                    <a:schemeClr val="bg1"/>
                  </a:solidFill>
                </a:endParaRPr>
              </a:p>
              <a:p>
                <a:endParaRPr lang="en-US" sz="2200" b="0" dirty="0" smtClean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569995"/>
                <a:ext cx="10515600" cy="4260462"/>
              </a:xfrm>
              <a:prstGeom prst="rect">
                <a:avLst/>
              </a:prstGeom>
              <a:blipFill rotWithShape="0">
                <a:blip r:embed="rId2"/>
                <a:stretch>
                  <a:fillRect l="-2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95656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9749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solidFill>
                  <a:schemeClr val="accent1">
                    <a:lumMod val="50000"/>
                  </a:schemeClr>
                </a:solidFill>
              </a:rPr>
              <a:t>Approximate independence: applications</a:t>
            </a:r>
            <a:endParaRPr lang="en-US" sz="4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37123-6D8C-8B4C-A1EE-4BA17BE8C320}" type="slidenum">
              <a:rPr lang="en-US" smtClean="0"/>
              <a:t>60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838200" y="1569994"/>
                <a:ext cx="10515600" cy="44809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b="1" u="sng" dirty="0" smtClean="0"/>
                  <a:t>Dealing with source correlations:</a:t>
                </a:r>
              </a:p>
              <a:p>
                <a:endParaRPr lang="en-US" sz="2200" dirty="0"/>
              </a:p>
              <a:p>
                <a:r>
                  <a:rPr lang="en-US" sz="2200" dirty="0"/>
                  <a:t>Suppose the source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charset="0"/>
                          </a:rPr>
                          <m:t>𝜌</m:t>
                        </m:r>
                      </m:e>
                      <m:sub>
                        <m:sSubSup>
                          <m:sSubSup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2200" i="1">
                                <a:latin typeface="Cambria Math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200" i="1"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200" i="1">
                                <a:latin typeface="Cambria Math" charset="0"/>
                              </a:rPr>
                              <m:t>𝑛</m:t>
                            </m:r>
                          </m:sup>
                        </m:sSubSup>
                        <m:sSubSup>
                          <m:sSubSup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sz="2200">
                                <a:latin typeface="Cambria Math" charset="0"/>
                              </a:rPr>
                              <m:t>Θ</m:t>
                            </m:r>
                          </m:e>
                          <m:sub>
                            <m:r>
                              <a:rPr lang="en-US" sz="2200" i="1"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200" i="1">
                                <a:latin typeface="Cambria Math" charset="0"/>
                              </a:rPr>
                              <m:t>𝑛</m:t>
                            </m:r>
                          </m:sup>
                        </m:sSubSup>
                        <m:sSubSup>
                          <m:sSubSup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2200" i="1">
                                <a:latin typeface="Cambria Math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200" i="1"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200" i="1">
                                <a:latin typeface="Cambria Math" charset="0"/>
                              </a:rPr>
                              <m:t>𝑛</m:t>
                            </m:r>
                          </m:sup>
                        </m:sSubSup>
                      </m:sub>
                    </m:sSub>
                  </m:oMath>
                </a14:m>
                <a:r>
                  <a:rPr lang="en-US" sz="2200" dirty="0"/>
                  <a:t> satisfies the assumptions: </a:t>
                </a:r>
              </a:p>
              <a:p>
                <a:endParaRPr lang="en-US" sz="2200" dirty="0" smtClean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200" dirty="0" smtClean="0"/>
                  <a:t>Local states are approximately correct: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charset="0"/>
                          </a:rPr>
                          <m:t>‖</m:t>
                        </m:r>
                        <m:sSub>
                          <m:sSubPr>
                            <m:ctrlPr>
                              <a:rPr lang="en-US" sz="22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 charset="0"/>
                              </a:rPr>
                              <m:t>𝜌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2200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i="1">
                                    <a:latin typeface="Cambria Math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2200" b="0" i="1" smtClean="0">
                                    <a:latin typeface="Cambria Math" charset="0"/>
                                  </a:rPr>
                                  <m:t>𝑘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200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2200">
                                    <a:latin typeface="Cambria Math" charset="0"/>
                                  </a:rPr>
                                  <m:t>Θ</m:t>
                                </m:r>
                              </m:e>
                              <m:sub>
                                <m:r>
                                  <a:rPr lang="en-US" sz="2200" b="0" i="1" smtClean="0">
                                    <a:latin typeface="Cambria Math" charset="0"/>
                                  </a:rPr>
                                  <m:t>𝑘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200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i="1">
                                    <a:latin typeface="Cambria Math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2200" b="0" i="1" smtClean="0">
                                    <a:latin typeface="Cambria Math" charset="0"/>
                                  </a:rPr>
                                  <m:t>𝑘</m:t>
                                </m:r>
                              </m:sub>
                            </m:sSub>
                          </m:sub>
                        </m:sSub>
                        <m:r>
                          <a:rPr lang="en-US" sz="2200" b="0" i="1" smtClean="0">
                            <a:latin typeface="Cambria Math" charset="0"/>
                          </a:rPr>
                          <m:t> − </m:t>
                        </m:r>
                        <m:acc>
                          <m:accPr>
                            <m:chr m:val="̂"/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latin typeface="Cambria Math" charset="0"/>
                              </a:rPr>
                              <m:t>𝜌</m:t>
                            </m:r>
                          </m:e>
                        </m:acc>
                      </m:e>
                      <m:sub>
                        <m:r>
                          <a:rPr lang="en-US" sz="2200" i="1">
                            <a:latin typeface="Cambria Math" charset="0"/>
                          </a:rPr>
                          <m:t>𝑋</m:t>
                        </m:r>
                        <m:r>
                          <m:rPr>
                            <m:sty m:val="p"/>
                          </m:rPr>
                          <a:rPr lang="en-US" sz="2200">
                            <a:latin typeface="Cambria Math" charset="0"/>
                          </a:rPr>
                          <m:t>Θ</m:t>
                        </m:r>
                        <m:r>
                          <a:rPr lang="en-US" sz="2200" i="1">
                            <a:latin typeface="Cambria Math" charset="0"/>
                          </a:rPr>
                          <m:t>𝐴</m:t>
                        </m:r>
                      </m:sub>
                    </m:sSub>
                    <m:sSub>
                      <m:sSubPr>
                        <m:ctrlPr>
                          <a:rPr lang="en-US" sz="2200" b="0" i="1" smtClean="0">
                            <a:latin typeface="Cambria Math" charset="0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‖"/>
                            <m:ctrlPr>
                              <a:rPr lang="en-US" sz="2200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sz="2400">
                                <a:latin typeface="Cambria Math" charset="0"/>
                              </a:rPr>
                              <m:t>​</m:t>
                            </m:r>
                          </m:e>
                        </m:d>
                      </m:e>
                      <m:sub>
                        <m:r>
                          <a:rPr lang="en-US" sz="2200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sz="2200" b="0" i="1" smtClean="0">
                        <a:latin typeface="Cambria Math" charset="0"/>
                      </a:rPr>
                      <m:t>≤</m:t>
                    </m:r>
                    <m:r>
                      <a:rPr lang="en-US" sz="2200" b="0" i="1" smtClean="0">
                        <a:latin typeface="Cambria Math" charset="0"/>
                      </a:rPr>
                      <m:t>𝜖</m:t>
                    </m:r>
                  </m:oMath>
                </a14:m>
                <a:r>
                  <a:rPr lang="en-US" sz="2200" dirty="0" smtClean="0"/>
                  <a:t>.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200" dirty="0" smtClean="0"/>
                  <a:t>Classical random variables are perfectly produced</a:t>
                </a:r>
              </a:p>
              <a:p>
                <a:pPr marL="457200" indent="-457200">
                  <a:buFont typeface="+mj-lt"/>
                  <a:buAutoNum type="arabicPeriod"/>
                </a:pPr>
                <a:endParaRPr lang="en-US" sz="2200" dirty="0" smtClean="0"/>
              </a:p>
              <a:p>
                <a:r>
                  <a:rPr lang="en-US" sz="2200" dirty="0" smtClean="0"/>
                  <a:t>Then, the divergence: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charset="0"/>
                        </a:rPr>
                        <m:t>𝐷</m:t>
                      </m:r>
                      <m:r>
                        <a:rPr lang="en-US" sz="2000" b="0" i="1" smtClean="0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sz="20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charset="0"/>
                            </a:rPr>
                            <m:t>𝜌</m:t>
                          </m:r>
                        </m:e>
                        <m:sub>
                          <m:sSubSup>
                            <m:sSubSupPr>
                              <m:ctrlPr>
                                <a:rPr lang="en-US" sz="2000" i="1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charset="0"/>
                                </a:rPr>
                                <m:t>𝑛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sz="2000" i="1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charset="0"/>
                                </a:rPr>
                                <m:t>Θ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charset="0"/>
                                </a:rPr>
                                <m:t>𝑛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sz="2000" i="1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charset="0"/>
                                </a:rPr>
                                <m:t>𝑛</m:t>
                              </m:r>
                            </m:sup>
                          </m:sSubSup>
                        </m:sub>
                      </m:sSub>
                      <m:r>
                        <a:rPr lang="en-US" sz="2000" b="0" i="1" smtClean="0">
                          <a:latin typeface="Cambria Math" charset="0"/>
                        </a:rPr>
                        <m:t> || </m:t>
                      </m:r>
                      <m:sSubSup>
                        <m:sSubSupPr>
                          <m:ctrlPr>
                            <a:rPr lang="en-US" sz="2000" i="1">
                              <a:latin typeface="Cambria Math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sz="2000" i="1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 charset="0"/>
                                </a:rPr>
                                <m:t>𝜌</m:t>
                              </m:r>
                            </m:e>
                          </m:acc>
                        </m:e>
                        <m:sub>
                          <m:sSub>
                            <m:sSubPr>
                              <m:ctrlPr>
                                <a:rPr lang="en-US" sz="20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0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charset="0"/>
                                </a:rPr>
                                <m:t>Θ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0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sub>
                        <m:sup>
                          <m:d>
                            <m:dPr>
                              <m:ctrlPr>
                                <a:rPr lang="en-US" sz="2000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𝜖</m:t>
                              </m:r>
                            </m:e>
                          </m:d>
                        </m:sup>
                      </m:sSubSup>
                      <m:r>
                        <a:rPr lang="en-US" sz="2000" i="1">
                          <a:latin typeface="Cambria Math" charset="0"/>
                        </a:rPr>
                        <m:t>⊗⋯⊗</m:t>
                      </m:r>
                      <m:sSubSup>
                        <m:sSubSupPr>
                          <m:ctrlPr>
                            <a:rPr lang="en-US" sz="2000" i="1">
                              <a:latin typeface="Cambria Math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sz="2000" i="1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 charset="0"/>
                                </a:rPr>
                                <m:t>𝜌</m:t>
                              </m:r>
                            </m:e>
                          </m:acc>
                        </m:e>
                        <m:sub>
                          <m:sSub>
                            <m:sSubPr>
                              <m:ctrlPr>
                                <a:rPr lang="en-US" sz="20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0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charset="0"/>
                                </a:rPr>
                                <m:t>Θ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0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</m:sub>
                        <m:sup>
                          <m:d>
                            <m:dPr>
                              <m:ctrlPr>
                                <a:rPr lang="en-US" sz="2000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𝜖</m:t>
                              </m:r>
                            </m:e>
                          </m:d>
                        </m:sup>
                      </m:sSubSup>
                      <m:r>
                        <a:rPr lang="en-US" sz="2000" b="0" i="1" smtClean="0">
                          <a:latin typeface="Cambria Math" charset="0"/>
                        </a:rPr>
                        <m:t>)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=</m:t>
                      </m:r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charset="0"/>
                        </a:rPr>
                        <m:t>𝐷</m:t>
                      </m:r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𝜌</m:t>
                          </m:r>
                        </m:e>
                        <m:sub>
                          <m:sSubSup>
                            <m:sSubSupPr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Θ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p>
                          </m:sSubSup>
                        </m:sub>
                      </m:sSub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 ||</m:t>
                      </m:r>
                      <m:sSub>
                        <m:sSubPr>
                          <m:ctrlPr>
                            <a:rPr lang="en-US" sz="20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 </m:t>
                          </m:r>
                          <m:r>
                            <a:rPr lang="en-US" sz="2000" i="1">
                              <a:latin typeface="Cambria Math" charset="0"/>
                            </a:rPr>
                            <m:t>𝜌</m:t>
                          </m:r>
                        </m:e>
                        <m:sub>
                          <m:sSub>
                            <m:sSubPr>
                              <m:ctrlPr>
                                <a:rPr lang="en-US" sz="20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00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charset="0"/>
                                </a:rPr>
                                <m:t>Θ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0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r>
                        <a:rPr lang="en-US" sz="2000" i="1">
                          <a:latin typeface="Cambria Math" charset="0"/>
                        </a:rPr>
                        <m:t>⊗⋯⊗</m:t>
                      </m:r>
                      <m:sSub>
                        <m:sSubPr>
                          <m:ctrlPr>
                            <a:rPr lang="en-US" sz="20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charset="0"/>
                            </a:rPr>
                            <m:t>𝜌</m:t>
                          </m:r>
                        </m:e>
                        <m:sub>
                          <m:sSub>
                            <m:sSubPr>
                              <m:ctrlPr>
                                <a:rPr lang="en-US" sz="20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0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charset="0"/>
                                </a:rPr>
                                <m:t>Θ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0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</m:sub>
                      </m:sSub>
                      <m:r>
                        <a:rPr lang="en-US" sz="2000" b="0" i="1" smtClean="0">
                          <a:latin typeface="Cambria Math" charset="0"/>
                        </a:rPr>
                        <m:t>)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is-IS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𝑘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𝑛</m:t>
                          </m:r>
                        </m:sup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𝐷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𝜌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𝑘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Θ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𝑘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𝑘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||</m:t>
                          </m:r>
                          <m:sSubSup>
                            <m:sSubSupPr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𝜌</m:t>
                                  </m:r>
                                </m:e>
                              </m:acc>
                            </m:e>
                            <m:sub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𝑘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Θ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𝑘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𝑘</m:t>
                                  </m:r>
                                </m:sub>
                              </m:sSub>
                            </m:sub>
                            <m:sup>
                              <m:d>
                                <m:dPr>
                                  <m:ctrlP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𝜖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200" dirty="0"/>
              </a:p>
              <a:p>
                <a:endParaRPr lang="en-US" sz="2200" dirty="0" smtClean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569994"/>
                <a:ext cx="10515600" cy="4480907"/>
              </a:xfrm>
              <a:prstGeom prst="rect">
                <a:avLst/>
              </a:prstGeom>
              <a:blipFill rotWithShape="0">
                <a:blip r:embed="rId2"/>
                <a:stretch>
                  <a:fillRect l="-754" t="-9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9435658" y="2993848"/>
                <a:ext cx="2134483" cy="1539717"/>
              </a:xfrm>
              <a:prstGeom prst="rect">
                <a:avLst/>
              </a:prstGeom>
              <a:noFill/>
              <a:ln w="12700">
                <a:solidFill>
                  <a:srgbClr val="C0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Since,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𝜌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𝑘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Θ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𝑘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𝑘</m:t>
                            </m:r>
                          </m:sub>
                        </m:sSub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≈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3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𝜖</m:t>
                        </m:r>
                      </m:sub>
                    </m:sSub>
                    <m:sSubSup>
                      <m:sSubSup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𝜌</m:t>
                            </m:r>
                          </m:e>
                        </m:acc>
                      </m:e>
                      <m:sub>
                        <m:sSub>
                          <m:sSub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𝑘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Θ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𝑘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𝑘</m:t>
                            </m:r>
                          </m:sub>
                        </m:sSub>
                      </m:sub>
                      <m:sup>
                        <m:d>
                          <m:d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𝜖</m:t>
                            </m:r>
                          </m:e>
                        </m:d>
                      </m:sup>
                    </m:sSubSup>
                  </m:oMath>
                </a14:m>
                <a:r>
                  <a:rPr lang="en-US" dirty="0" smtClean="0">
                    <a:solidFill>
                      <a:srgbClr val="C00000"/>
                    </a:solidFill>
                  </a:rPr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𝜌</m:t>
                            </m:r>
                          </m:e>
                        </m:acc>
                      </m:e>
                      <m:sub>
                        <m:sSub>
                          <m:sSub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𝑘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Θ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𝑘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𝑘</m:t>
                            </m:r>
                          </m:sub>
                        </m:sSub>
                      </m:sub>
                      <m:sup>
                        <m:d>
                          <m:d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𝜖</m:t>
                            </m:r>
                          </m:e>
                        </m:d>
                      </m:sup>
                    </m:sSubSup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≥</m:t>
                    </m:r>
                    <m:f>
                      <m:fPr>
                        <m:ctrlPr>
                          <a:rPr lang="bg-BG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𝜖</m:t>
                        </m:r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𝑋</m:t>
                            </m:r>
                          </m:e>
                        </m:d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Θ</m:t>
                            </m:r>
                          </m:e>
                        </m:d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|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𝐴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|</m:t>
                        </m:r>
                      </m:den>
                    </m:f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𝐼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𝑘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Θ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𝑘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𝑘</m:t>
                            </m:r>
                          </m:sub>
                        </m:sSub>
                      </m:sub>
                    </m:sSub>
                  </m:oMath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35658" y="2993848"/>
                <a:ext cx="2134483" cy="1539717"/>
              </a:xfrm>
              <a:prstGeom prst="rect">
                <a:avLst/>
              </a:prstGeom>
              <a:blipFill rotWithShape="0">
                <a:blip r:embed="rId3"/>
                <a:stretch>
                  <a:fillRect l="-2273" t="-1569" r="-568" b="-784"/>
                </a:stretch>
              </a:blipFill>
              <a:ln w="12700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ight Brace 2"/>
          <p:cNvSpPr/>
          <p:nvPr/>
        </p:nvSpPr>
        <p:spPr>
          <a:xfrm rot="5400000">
            <a:off x="8375296" y="4352357"/>
            <a:ext cx="556303" cy="2285999"/>
          </a:xfrm>
          <a:prstGeom prst="rightBrac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8178467" y="5742051"/>
                <a:ext cx="1092642" cy="369332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≤</m:t>
                      </m:r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𝑂</m:t>
                      </m:r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𝜖</m:t>
                      </m:r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8467" y="5742051"/>
                <a:ext cx="1092642" cy="369332"/>
              </a:xfrm>
              <a:prstGeom prst="rect">
                <a:avLst/>
              </a:prstGeom>
              <a:blipFill rotWithShape="0">
                <a:blip r:embed="rId4"/>
                <a:stretch>
                  <a:fillRect b="-9836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3130163" y="5681569"/>
                <a:ext cx="3325854" cy="369332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𝐼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Θ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: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Θ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:⋯:</m:t>
                    </m:r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Θ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 smtClean="0">
                    <a:solidFill>
                      <a:srgbClr val="C00000"/>
                    </a:solidFill>
                  </a:rPr>
                  <a:t>)</a:t>
                </a:r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0163" y="5681569"/>
                <a:ext cx="3325854" cy="369332"/>
              </a:xfrm>
              <a:prstGeom prst="rect">
                <a:avLst/>
              </a:prstGeom>
              <a:blipFill rotWithShape="0">
                <a:blip r:embed="rId5"/>
                <a:stretch>
                  <a:fillRect t="-6557" b="-26230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ight Brace 12"/>
          <p:cNvSpPr/>
          <p:nvPr/>
        </p:nvSpPr>
        <p:spPr>
          <a:xfrm rot="5400000">
            <a:off x="4441774" y="3390110"/>
            <a:ext cx="556302" cy="4214525"/>
          </a:xfrm>
          <a:prstGeom prst="rightBrac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/>
          <p:cNvCxnSpPr>
            <a:endCxn id="10" idx="3"/>
          </p:cNvCxnSpPr>
          <p:nvPr/>
        </p:nvCxnSpPr>
        <p:spPr>
          <a:xfrm flipH="1">
            <a:off x="9271109" y="4532634"/>
            <a:ext cx="1231790" cy="1394083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73191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3" grpId="0" animBg="1"/>
      <p:bldP spid="10" grpId="0"/>
      <p:bldP spid="12" grpId="0"/>
      <p:bldP spid="13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9749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solidFill>
                  <a:schemeClr val="accent1">
                    <a:lumMod val="50000"/>
                  </a:schemeClr>
                </a:solidFill>
              </a:rPr>
              <a:t>Approximate independence: applications</a:t>
            </a:r>
            <a:endParaRPr lang="en-US" sz="4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37123-6D8C-8B4C-A1EE-4BA17BE8C320}" type="slidenum">
              <a:rPr lang="en-US" smtClean="0"/>
              <a:t>61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838200" y="1569994"/>
                <a:ext cx="10515600" cy="40539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b="1" u="sng" dirty="0" smtClean="0">
                    <a:solidFill>
                      <a:schemeClr val="tx1"/>
                    </a:solidFill>
                  </a:rPr>
                  <a:t>Dealing with source correlations:</a:t>
                </a:r>
              </a:p>
              <a:p>
                <a:pPr marL="457200" indent="-457200">
                  <a:buFont typeface="+mj-lt"/>
                  <a:buAutoNum type="arabicPeriod"/>
                </a:pPr>
                <a:endParaRPr lang="en-US" sz="2200" dirty="0" smtClean="0">
                  <a:solidFill>
                    <a:schemeClr val="tx1"/>
                  </a:solidFill>
                </a:endParaRPr>
              </a:p>
              <a:p>
                <a:r>
                  <a:rPr lang="en-US" sz="2200" dirty="0" smtClean="0">
                    <a:solidFill>
                      <a:schemeClr val="tx1"/>
                    </a:solidFill>
                  </a:rPr>
                  <a:t>We have:</a:t>
                </a:r>
              </a:p>
              <a:p>
                <a:endParaRPr lang="en-US" sz="2200" dirty="0" smtClean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>
                          <a:latin typeface="Cambria Math" charset="0"/>
                        </a:rPr>
                        <m:t>𝐷</m:t>
                      </m:r>
                      <m:r>
                        <a:rPr lang="en-US" sz="2200" i="1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charset="0"/>
                            </a:rPr>
                            <m:t>𝜌</m:t>
                          </m:r>
                        </m:e>
                        <m:sub>
                          <m:sSubSup>
                            <m:sSubSup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200" i="1">
                                  <a:latin typeface="Cambria Math" charset="0"/>
                                </a:rPr>
                                <m:t>𝑛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sz="2200">
                                  <a:latin typeface="Cambria Math" charset="0"/>
                                </a:rPr>
                                <m:t>Θ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200" i="1">
                                  <a:latin typeface="Cambria Math" charset="0"/>
                                </a:rPr>
                                <m:t>𝑛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200" i="1">
                                  <a:latin typeface="Cambria Math" charset="0"/>
                                </a:rPr>
                                <m:t>𝑛</m:t>
                              </m:r>
                            </m:sup>
                          </m:sSubSup>
                        </m:sub>
                      </m:sSub>
                      <m:r>
                        <a:rPr lang="en-US" sz="2200" i="1">
                          <a:latin typeface="Cambria Math" charset="0"/>
                        </a:rPr>
                        <m:t> || </m:t>
                      </m:r>
                      <m:sSubSup>
                        <m:sSubSup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𝜌</m:t>
                              </m:r>
                            </m:e>
                          </m:acc>
                        </m:e>
                        <m:sub>
                          <m:sSub>
                            <m:sSub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200">
                                  <a:latin typeface="Cambria Math" charset="0"/>
                                </a:rPr>
                                <m:t>Θ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sub>
                        <m:sup>
                          <m:d>
                            <m:d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𝜖</m:t>
                              </m:r>
                            </m:e>
                          </m:d>
                        </m:sup>
                      </m:sSubSup>
                      <m:r>
                        <a:rPr lang="en-US" sz="2200" i="1">
                          <a:latin typeface="Cambria Math" charset="0"/>
                        </a:rPr>
                        <m:t>⊗⋯⊗</m:t>
                      </m:r>
                      <m:sSubSup>
                        <m:sSubSup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𝜌</m:t>
                              </m:r>
                            </m:e>
                          </m:acc>
                        </m:e>
                        <m:sub>
                          <m:sSub>
                            <m:sSub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200">
                                  <a:latin typeface="Cambria Math" charset="0"/>
                                </a:rPr>
                                <m:t>Θ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</m:sub>
                        <m:sup>
                          <m:d>
                            <m:d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𝜖</m:t>
                              </m:r>
                            </m:e>
                          </m:d>
                        </m:sup>
                      </m:sSubSup>
                      <m:r>
                        <a:rPr lang="en-US" sz="2200" i="1">
                          <a:latin typeface="Cambria Math" charset="0"/>
                        </a:rPr>
                        <m:t>)</m:t>
                      </m:r>
                      <m:r>
                        <a:rPr lang="en-US" sz="22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≤</m:t>
                      </m:r>
                      <m:r>
                        <a:rPr lang="en-US" sz="220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𝐼</m:t>
                      </m:r>
                      <m:r>
                        <a:rPr lang="en-US" sz="22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sz="22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sz="22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2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20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Θ</m:t>
                          </m:r>
                        </m:e>
                        <m:sub>
                          <m:r>
                            <a:rPr lang="en-US" sz="22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2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𝐴</m:t>
                          </m:r>
                        </m:e>
                        <m:sub>
                          <m:r>
                            <a:rPr lang="en-US" sz="22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sz="22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:⋯:</m:t>
                      </m:r>
                      <m:sSub>
                        <m:sSubPr>
                          <m:ctrlPr>
                            <a:rPr lang="en-US" sz="22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n-US" sz="22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20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Θ</m:t>
                          </m:r>
                        </m:e>
                        <m:sub>
                          <m: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n-US" sz="22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𝐴</m:t>
                          </m:r>
                        </m:e>
                        <m:sub>
                          <m: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r>
                        <a:rPr lang="en-US" sz="22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)+</m:t>
                      </m:r>
                      <m:r>
                        <a:rPr lang="en-US" sz="22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𝑛𝑂</m:t>
                      </m:r>
                      <m:r>
                        <a:rPr lang="en-US" sz="22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(</m:t>
                      </m:r>
                      <m:r>
                        <a:rPr lang="en-US" sz="22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𝜖</m:t>
                      </m:r>
                      <m:r>
                        <a:rPr lang="en-US" sz="22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200" dirty="0" smtClean="0">
                  <a:solidFill>
                    <a:schemeClr val="tx1"/>
                  </a:solidFill>
                </a:endParaRPr>
              </a:p>
              <a:p>
                <a:endParaRPr lang="en-US" sz="2200" dirty="0"/>
              </a:p>
              <a:p>
                <a:r>
                  <a:rPr lang="en-US" sz="2200" dirty="0" smtClean="0">
                    <a:solidFill>
                      <a:schemeClr val="tx1"/>
                    </a:solidFill>
                  </a:rPr>
                  <a:t>For every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charset="0"/>
                      </a:rPr>
                      <m:t>𝑘</m:t>
                    </m:r>
                  </m:oMath>
                </a14:m>
                <a:r>
                  <a:rPr lang="en-US" sz="2200" dirty="0" smtClean="0"/>
                  <a:t>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charset="0"/>
                          </a:rPr>
                          <m:t>‖</m:t>
                        </m:r>
                        <m:sSub>
                          <m:sSub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latin typeface="Cambria Math" charset="0"/>
                              </a:rPr>
                              <m:t>𝜌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2200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i="1">
                                    <a:latin typeface="Cambria Math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2200" i="1">
                                    <a:latin typeface="Cambria Math" charset="0"/>
                                  </a:rPr>
                                  <m:t>𝑘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200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2200">
                                    <a:latin typeface="Cambria Math" charset="0"/>
                                  </a:rPr>
                                  <m:t>Θ</m:t>
                                </m:r>
                              </m:e>
                              <m:sub>
                                <m:r>
                                  <a:rPr lang="en-US" sz="2200" i="1">
                                    <a:latin typeface="Cambria Math" charset="0"/>
                                  </a:rPr>
                                  <m:t>𝑘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200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i="1">
                                    <a:latin typeface="Cambria Math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2200" i="1">
                                    <a:latin typeface="Cambria Math" charset="0"/>
                                  </a:rPr>
                                  <m:t>𝑘</m:t>
                                </m:r>
                              </m:sub>
                            </m:sSub>
                          </m:sub>
                        </m:sSub>
                        <m:r>
                          <a:rPr lang="en-US" sz="2200" i="1">
                            <a:latin typeface="Cambria Math" charset="0"/>
                          </a:rPr>
                          <m:t> − </m:t>
                        </m:r>
                        <m:acc>
                          <m:accPr>
                            <m:chr m:val="̂"/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latin typeface="Cambria Math" charset="0"/>
                              </a:rPr>
                              <m:t>𝜌</m:t>
                            </m:r>
                          </m:e>
                        </m:acc>
                      </m:e>
                      <m:sub>
                        <m:r>
                          <a:rPr lang="en-US" sz="2200" i="1">
                            <a:latin typeface="Cambria Math" charset="0"/>
                          </a:rPr>
                          <m:t>𝑋</m:t>
                        </m:r>
                        <m:r>
                          <m:rPr>
                            <m:sty m:val="p"/>
                          </m:rPr>
                          <a:rPr lang="en-US" sz="2200">
                            <a:latin typeface="Cambria Math" charset="0"/>
                          </a:rPr>
                          <m:t>Θ</m:t>
                        </m:r>
                        <m:r>
                          <a:rPr lang="en-US" sz="2200" i="1">
                            <a:latin typeface="Cambria Math" charset="0"/>
                          </a:rPr>
                          <m:t>𝐴</m:t>
                        </m:r>
                      </m:sub>
                    </m:sSub>
                    <m:sSub>
                      <m:sSubPr>
                        <m:ctrlPr>
                          <a:rPr lang="en-US" sz="2200" i="1">
                            <a:latin typeface="Cambria Math" charset="0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‖"/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sz="2400">
                                <a:latin typeface="Cambria Math" charset="0"/>
                              </a:rPr>
                              <m:t>​</m:t>
                            </m:r>
                          </m:e>
                        </m:d>
                      </m:e>
                      <m:sub>
                        <m:r>
                          <a:rPr lang="en-US" sz="2200" i="1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sz="220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≤</m:t>
                    </m:r>
                    <m:r>
                      <a:rPr lang="en-US" sz="220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𝜖</m:t>
                    </m:r>
                  </m:oMath>
                </a14:m>
                <a:r>
                  <a:rPr lang="en-US" sz="2200" dirty="0" smtClean="0">
                    <a:solidFill>
                      <a:schemeClr val="tx1"/>
                    </a:solidFill>
                  </a:rPr>
                  <a:t> roughly implies, </a:t>
                </a:r>
              </a:p>
              <a:p>
                <a:endParaRPr lang="en-US" sz="220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charset="0"/>
                        </a:rPr>
                        <m:t>‖</m:t>
                      </m:r>
                      <m:sSub>
                        <m:sSub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charset="0"/>
                            </a:rPr>
                            <m:t>𝜌</m:t>
                          </m:r>
                        </m:e>
                        <m:sub>
                          <m:sSubSup>
                            <m:sSubSupPr>
                              <m:ctrlPr>
                                <a:rPr lang="en-US" sz="2200" b="0" i="1" smtClean="0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𝑘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sz="2200" b="0" i="1" smtClean="0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sz="2200">
                                  <a:latin typeface="Cambria Math" charset="0"/>
                                </a:rPr>
                                <m:t>Θ</m:t>
                              </m:r>
                            </m:e>
                            <m:sub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𝑘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sz="2200" b="0" i="1" smtClean="0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𝑘</m:t>
                              </m:r>
                            </m:sup>
                          </m:sSubSup>
                        </m:sub>
                      </m:sSub>
                      <m:r>
                        <a:rPr lang="en-US" sz="2200" b="0" i="1" smtClean="0">
                          <a:latin typeface="Cambria Math" charset="0"/>
                        </a:rPr>
                        <m:t> −</m:t>
                      </m:r>
                      <m:sSub>
                        <m:sSub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charset="0"/>
                            </a:rPr>
                            <m:t>𝜌</m:t>
                          </m:r>
                        </m:e>
                        <m:sub>
                          <m:sSub>
                            <m:sSub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charset="0"/>
                                </a:rPr>
                                <m:t>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200">
                                  <a:latin typeface="Cambria Math" charset="0"/>
                                </a:rPr>
                                <m:t>Θ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charset="0"/>
                                </a:rPr>
                                <m:t>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charset="0"/>
                                </a:rPr>
                                <m:t>𝑘</m:t>
                              </m:r>
                            </m:sub>
                          </m:sSub>
                        </m:sub>
                      </m:sSub>
                      <m:r>
                        <a:rPr lang="en-US" sz="2200" b="0" i="1" smtClean="0">
                          <a:latin typeface="Cambria Math" charset="0"/>
                        </a:rPr>
                        <m:t>⊗</m:t>
                      </m:r>
                      <m:sSub>
                        <m:sSub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charset="0"/>
                            </a:rPr>
                            <m:t>𝜌</m:t>
                          </m:r>
                        </m:e>
                        <m:sub>
                          <m:sSubSup>
                            <m:sSubSup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200" i="1">
                                  <a:latin typeface="Cambria Math" charset="0"/>
                                </a:rPr>
                                <m:t>𝑘</m:t>
                              </m:r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−1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sz="2200">
                                  <a:latin typeface="Cambria Math" charset="0"/>
                                </a:rPr>
                                <m:t>Θ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200" i="1">
                                  <a:latin typeface="Cambria Math" charset="0"/>
                                </a:rPr>
                                <m:t>𝑘</m:t>
                              </m:r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−1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200" i="1">
                                  <a:latin typeface="Cambria Math" charset="0"/>
                                </a:rPr>
                                <m:t>𝑘</m:t>
                              </m:r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−1</m:t>
                              </m:r>
                            </m:sup>
                          </m:sSubSup>
                        </m:sub>
                      </m:sSub>
                      <m:sSub>
                        <m:sSub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‖"/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400">
                                  <a:latin typeface="Cambria Math" charset="0"/>
                                </a:rPr>
                                <m:t>​</m:t>
                              </m:r>
                            </m:e>
                          </m:d>
                        </m:e>
                        <m:sub>
                          <m:r>
                            <a:rPr lang="en-US" sz="2200" i="1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sz="2200" i="1">
                          <a:latin typeface="Cambria Math" charset="0"/>
                        </a:rPr>
                        <m:t>≤</m:t>
                      </m:r>
                      <m:r>
                        <a:rPr lang="en-US" sz="2200" b="0" i="1" smtClean="0">
                          <a:latin typeface="Cambria Math" charset="0"/>
                        </a:rPr>
                        <m:t>𝑔</m:t>
                      </m:r>
                      <m:r>
                        <a:rPr lang="en-US" sz="2200" b="0" i="1" smtClean="0">
                          <a:latin typeface="Cambria Math" charset="0"/>
                        </a:rPr>
                        <m:t>(</m:t>
                      </m:r>
                      <m:r>
                        <a:rPr lang="en-US" sz="2200" i="1">
                          <a:latin typeface="Cambria Math" charset="0"/>
                        </a:rPr>
                        <m:t>𝜖</m:t>
                      </m:r>
                      <m:r>
                        <a:rPr lang="en-US" sz="22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200" dirty="0" smtClean="0"/>
              </a:p>
              <a:p>
                <a:endParaRPr lang="en-US" sz="2200" dirty="0"/>
              </a:p>
              <a:p>
                <a:r>
                  <a:rPr lang="en-US" sz="2200" dirty="0"/>
                  <a:t>b</a:t>
                </a:r>
                <a:r>
                  <a:rPr lang="en-US" sz="2200" dirty="0" smtClean="0"/>
                  <a:t>ecause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latin typeface="Cambria Math" charset="0"/>
                              </a:rPr>
                              <m:t>𝜌</m:t>
                            </m:r>
                          </m:e>
                        </m:acc>
                      </m:e>
                      <m:sub>
                        <m:r>
                          <a:rPr lang="en-US" sz="2200" b="0" i="1" smtClean="0">
                            <a:latin typeface="Cambria Math" charset="0"/>
                          </a:rPr>
                          <m:t>𝐴</m:t>
                        </m:r>
                        <m:r>
                          <a:rPr lang="en-US" sz="2200" b="0" i="1" smtClean="0">
                            <a:latin typeface="Cambria Math" charset="0"/>
                          </a:rPr>
                          <m:t>|</m:t>
                        </m:r>
                        <m:r>
                          <a:rPr lang="en-US" sz="2200" b="0" i="1" smtClean="0">
                            <a:latin typeface="Cambria Math" charset="0"/>
                          </a:rPr>
                          <m:t>𝑥</m:t>
                        </m:r>
                        <m:r>
                          <a:rPr lang="en-US" sz="2200" b="0" i="1" smtClean="0">
                            <a:latin typeface="Cambria Math" charset="0"/>
                          </a:rPr>
                          <m:t>, </m:t>
                        </m:r>
                        <m:r>
                          <a:rPr lang="en-US" sz="2200" b="0" i="1" smtClean="0">
                            <a:latin typeface="Cambria Math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US" sz="2200" dirty="0" smtClean="0"/>
                  <a:t> is pure. </a:t>
                </a: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569994"/>
                <a:ext cx="10515600" cy="4053930"/>
              </a:xfrm>
              <a:prstGeom prst="rect">
                <a:avLst/>
              </a:prstGeom>
              <a:blipFill rotWithShape="0">
                <a:blip r:embed="rId2"/>
                <a:stretch>
                  <a:fillRect l="-754" t="-1053" b="-24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633092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9749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solidFill>
                  <a:schemeClr val="accent1">
                    <a:lumMod val="50000"/>
                  </a:schemeClr>
                </a:solidFill>
              </a:rPr>
              <a:t>Approximate independence: applications</a:t>
            </a:r>
            <a:endParaRPr lang="en-US" sz="4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37123-6D8C-8B4C-A1EE-4BA17BE8C320}" type="slidenum">
              <a:rPr lang="en-US" smtClean="0"/>
              <a:t>62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838200" y="1569994"/>
                <a:ext cx="10515600" cy="42768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b="1" u="sng" dirty="0" smtClean="0">
                    <a:solidFill>
                      <a:schemeClr val="tx1"/>
                    </a:solidFill>
                  </a:rPr>
                  <a:t>Dealing with source correlations:</a:t>
                </a:r>
              </a:p>
              <a:p>
                <a:pPr marL="457200" indent="-457200">
                  <a:buFont typeface="+mj-lt"/>
                  <a:buAutoNum type="arabicPeriod"/>
                </a:pPr>
                <a:endParaRPr lang="en-US" sz="2200" dirty="0" smtClean="0">
                  <a:solidFill>
                    <a:schemeClr val="tx1"/>
                  </a:solidFill>
                </a:endParaRPr>
              </a:p>
              <a:p>
                <a:pPr/>
                <a:r>
                  <a:rPr lang="en-US" sz="2200" dirty="0" smtClean="0">
                    <a:solidFill>
                      <a:schemeClr val="tx1"/>
                    </a:solidFill>
                  </a:rPr>
                  <a:t>Thus, </a:t>
                </a:r>
                <a:r>
                  <a:rPr lang="en-US" sz="2200" i="1" dirty="0" smtClean="0">
                    <a:latin typeface="Cambria Math" charset="0"/>
                  </a:rPr>
                  <a:t/>
                </a:r>
                <a:br>
                  <a:rPr lang="en-US" sz="2200" i="1" dirty="0" smtClean="0">
                    <a:latin typeface="Cambria Math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>
                          <a:latin typeface="Cambria Math" charset="0"/>
                        </a:rPr>
                        <m:t>𝐷</m:t>
                      </m:r>
                      <m:d>
                        <m:d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𝜌</m:t>
                              </m:r>
                            </m:e>
                            <m:sub>
                              <m:sSubSup>
                                <m:sSubSupPr>
                                  <m:ctrlPr>
                                    <a:rPr lang="en-US" sz="2200" i="1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𝑛</m:t>
                                  </m:r>
                                </m:sup>
                              </m:sSubSup>
                              <m:sSubSup>
                                <m:sSubSupPr>
                                  <m:ctrlPr>
                                    <a:rPr lang="en-US" sz="2200" i="1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200">
                                      <a:latin typeface="Cambria Math" charset="0"/>
                                    </a:rPr>
                                    <m:t>Θ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𝑛</m:t>
                                  </m:r>
                                </m:sup>
                              </m:sSubSup>
                              <m:sSubSup>
                                <m:sSubSupPr>
                                  <m:ctrlPr>
                                    <a:rPr lang="en-US" sz="2200" i="1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𝑛</m:t>
                                  </m:r>
                                </m:sup>
                              </m:sSubSup>
                            </m:sub>
                          </m:sSub>
                          <m:r>
                            <a:rPr lang="en-US" sz="2200" i="1">
                              <a:latin typeface="Cambria Math" charset="0"/>
                            </a:rPr>
                            <m:t> </m:t>
                          </m:r>
                          <m:r>
                            <a:rPr lang="en-US" sz="2200" b="0" i="1" smtClean="0">
                              <a:latin typeface="Cambria Math" charset="0"/>
                            </a:rPr>
                            <m:t>||</m:t>
                          </m:r>
                          <m:sSubSup>
                            <m:sSubSup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2200" i="1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𝜌</m:t>
                                  </m:r>
                                </m:e>
                              </m:acc>
                            </m:e>
                            <m:sub>
                              <m:sSub>
                                <m:sSubPr>
                                  <m:ctrlPr>
                                    <a:rPr lang="en-US" sz="22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2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200">
                                      <a:latin typeface="Cambria Math" charset="0"/>
                                    </a:rPr>
                                    <m:t>Θ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2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  <m:sup>
                              <m:d>
                                <m:dPr>
                                  <m:ctrlPr>
                                    <a:rPr lang="en-US" sz="2200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𝜖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sz="2200" i="1">
                              <a:latin typeface="Cambria Math" charset="0"/>
                            </a:rPr>
                            <m:t>⊗⋯⊗</m:t>
                          </m:r>
                          <m:sSubSup>
                            <m:sSubSup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2200" i="1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𝜌</m:t>
                                  </m:r>
                                </m:e>
                              </m:acc>
                            </m:e>
                            <m:sub>
                              <m:sSub>
                                <m:sSubPr>
                                  <m:ctrlPr>
                                    <a:rPr lang="en-US" sz="22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𝑛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2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200">
                                      <a:latin typeface="Cambria Math" charset="0"/>
                                    </a:rPr>
                                    <m:t>Θ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𝑛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2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𝑛</m:t>
                                  </m:r>
                                </m:sub>
                              </m:sSub>
                            </m:sub>
                            <m:sup>
                              <m:d>
                                <m:dPr>
                                  <m:ctrlPr>
                                    <a:rPr lang="en-US" sz="2200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𝜖</m:t>
                                  </m:r>
                                </m:e>
                              </m:d>
                            </m:sup>
                          </m:sSubSup>
                        </m:e>
                      </m:d>
                      <m:r>
                        <a:rPr lang="en-US" sz="2200" b="0" i="1" smtClean="0">
                          <a:latin typeface="Cambria Math" charset="0"/>
                        </a:rPr>
                        <m:t>≤</m:t>
                      </m:r>
                      <m:r>
                        <a:rPr lang="en-US" sz="2200" b="0" i="1" smtClean="0">
                          <a:latin typeface="Cambria Math" charset="0"/>
                        </a:rPr>
                        <m:t>𝑛𝑔</m:t>
                      </m:r>
                      <m:r>
                        <a:rPr lang="en-US" sz="2200" i="1">
                          <a:latin typeface="Cambria Math" charset="0"/>
                        </a:rPr>
                        <m:t>′</m:t>
                      </m:r>
                      <m:d>
                        <m:d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200" i="1">
                              <a:latin typeface="Cambria Math" charset="0"/>
                            </a:rPr>
                            <m:t>𝜖</m:t>
                          </m:r>
                        </m:e>
                      </m:d>
                    </m:oMath>
                  </m:oMathPara>
                </a14:m>
                <a:endParaRPr lang="en-US" sz="2200" dirty="0"/>
              </a:p>
              <a:p>
                <a:endParaRPr lang="en-US" sz="2200" dirty="0" smtClean="0"/>
              </a:p>
              <a:p>
                <a:r>
                  <a:rPr lang="en-US" sz="2200" dirty="0" smtClean="0"/>
                  <a:t>for a small function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charset="0"/>
                      </a:rPr>
                      <m:t>𝑔</m:t>
                    </m:r>
                    <m:r>
                      <a:rPr lang="en-US" sz="2200" i="1">
                        <a:latin typeface="Cambria Math" charset="0"/>
                      </a:rPr>
                      <m:t>′</m:t>
                    </m:r>
                    <m:d>
                      <m:dPr>
                        <m:ctrlPr>
                          <a:rPr lang="en-US" sz="22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200" i="1">
                            <a:latin typeface="Cambria Math" charset="0"/>
                          </a:rPr>
                          <m:t>𝜖</m:t>
                        </m:r>
                      </m:e>
                    </m:d>
                  </m:oMath>
                </a14:m>
                <a:r>
                  <a:rPr lang="en-US" sz="2200" dirty="0" smtClean="0"/>
                  <a:t>. </a:t>
                </a:r>
              </a:p>
              <a:p>
                <a:endParaRPr lang="en-US" sz="2200" dirty="0"/>
              </a:p>
              <a:p>
                <a:r>
                  <a:rPr lang="en-US" sz="2200" dirty="0" smtClean="0"/>
                  <a:t>Using the </a:t>
                </a:r>
                <a:r>
                  <a:rPr lang="en-US" sz="2200" dirty="0" err="1" smtClean="0"/>
                  <a:t>substate</a:t>
                </a:r>
                <a:r>
                  <a:rPr lang="en-US" sz="2200" dirty="0" smtClean="0"/>
                  <a:t> theorem, we have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charset="0"/>
                          </a:rPr>
                          <m:t>𝜖</m:t>
                        </m:r>
                      </m:e>
                      <m:sub>
                        <m:r>
                          <a:rPr lang="en-US" sz="2200" b="0" i="1" smtClean="0">
                            <a:latin typeface="Cambria Math" charset="0"/>
                          </a:rPr>
                          <m:t>𝑠</m:t>
                        </m:r>
                      </m:sub>
                    </m:sSub>
                    <m:r>
                      <a:rPr lang="en-US" sz="2200" b="0" i="1" smtClean="0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sz="2200" b="0" i="1" smtClean="0">
                            <a:latin typeface="Cambria Math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200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200" i="1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sz="2200" i="1">
                                    <a:latin typeface="Cambria Math" charset="0"/>
                                  </a:rPr>
                                  <m:t>𝑔</m:t>
                                </m:r>
                              </m:e>
                              <m:sup>
                                <m:r>
                                  <a:rPr lang="en-US" sz="2200" i="1"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US" sz="2200" b="0" i="1" smtClean="0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sz="2200" b="0" i="1" smtClean="0">
                                    <a:latin typeface="Cambria Math" charset="0"/>
                                  </a:rPr>
                                  <m:t>𝜖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sz="2200" b="0" i="1" smtClean="0">
                            <a:latin typeface="Cambria Math" charset="0"/>
                          </a:rPr>
                          <m:t>1/4</m:t>
                        </m:r>
                      </m:sup>
                    </m:sSup>
                  </m:oMath>
                </a14:m>
                <a:endParaRPr lang="en-US" sz="2200" dirty="0" smtClean="0"/>
              </a:p>
              <a:p>
                <a:endParaRPr lang="en-US" sz="22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200" b="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200" i="1">
                              <a:latin typeface="Cambria Math" charset="0"/>
                            </a:rPr>
                            <m:t>𝐷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charset="0"/>
                            </a:rPr>
                            <m:t>𝑚𝑎𝑥</m:t>
                          </m:r>
                        </m:sub>
                        <m:sup>
                          <m:sSub>
                            <m:sSub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𝜖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charset="0"/>
                                </a:rPr>
                                <m:t>𝑠</m:t>
                              </m:r>
                            </m:sub>
                          </m:sSub>
                        </m:sup>
                      </m:sSubSup>
                      <m:d>
                        <m:d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𝜌</m:t>
                              </m:r>
                            </m:e>
                            <m:sub>
                              <m:sSubSup>
                                <m:sSubSupPr>
                                  <m:ctrlPr>
                                    <a:rPr lang="en-US" sz="2200" i="1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𝑛</m:t>
                                  </m:r>
                                </m:sup>
                              </m:sSubSup>
                              <m:sSubSup>
                                <m:sSubSupPr>
                                  <m:ctrlPr>
                                    <a:rPr lang="en-US" sz="2200" i="1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200">
                                      <a:latin typeface="Cambria Math" charset="0"/>
                                    </a:rPr>
                                    <m:t>Θ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𝑛</m:t>
                                  </m:r>
                                </m:sup>
                              </m:sSubSup>
                              <m:sSubSup>
                                <m:sSubSupPr>
                                  <m:ctrlPr>
                                    <a:rPr lang="en-US" sz="2200" i="1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𝑛</m:t>
                                  </m:r>
                                </m:sup>
                              </m:sSubSup>
                            </m:sub>
                          </m:sSub>
                          <m:r>
                            <a:rPr lang="en-US" sz="2200" i="1">
                              <a:latin typeface="Cambria Math" charset="0"/>
                            </a:rPr>
                            <m:t> ||</m:t>
                          </m:r>
                          <m:sSubSup>
                            <m:sSubSup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2200" i="1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𝜌</m:t>
                                  </m:r>
                                </m:e>
                              </m:acc>
                            </m:e>
                            <m:sub>
                              <m:sSub>
                                <m:sSubPr>
                                  <m:ctrlPr>
                                    <a:rPr lang="en-US" sz="22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2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200">
                                      <a:latin typeface="Cambria Math" charset="0"/>
                                    </a:rPr>
                                    <m:t>Θ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2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  <m:sup>
                              <m:d>
                                <m:dPr>
                                  <m:ctrlPr>
                                    <a:rPr lang="en-US" sz="2200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𝜖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sz="2200" i="1">
                              <a:latin typeface="Cambria Math" charset="0"/>
                            </a:rPr>
                            <m:t>⊗⋯⊗</m:t>
                          </m:r>
                          <m:sSubSup>
                            <m:sSubSup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2200" i="1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𝜌</m:t>
                                  </m:r>
                                </m:e>
                              </m:acc>
                            </m:e>
                            <m:sub>
                              <m:sSub>
                                <m:sSubPr>
                                  <m:ctrlPr>
                                    <a:rPr lang="en-US" sz="22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𝑛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2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200">
                                      <a:latin typeface="Cambria Math" charset="0"/>
                                    </a:rPr>
                                    <m:t>Θ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𝑛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2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𝑛</m:t>
                                  </m:r>
                                </m:sub>
                              </m:sSub>
                            </m:sub>
                            <m:sup>
                              <m:d>
                                <m:dPr>
                                  <m:ctrlPr>
                                    <a:rPr lang="en-US" sz="2200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𝜖</m:t>
                                  </m:r>
                                </m:e>
                              </m:d>
                            </m:sup>
                          </m:sSubSup>
                        </m:e>
                      </m:d>
                      <m:r>
                        <a:rPr lang="en-US" sz="2200" i="1">
                          <a:latin typeface="Cambria Math" charset="0"/>
                        </a:rPr>
                        <m:t>≤</m:t>
                      </m:r>
                      <m:r>
                        <a:rPr lang="en-US" sz="2200" i="1">
                          <a:latin typeface="Cambria Math" charset="0"/>
                        </a:rPr>
                        <m:t>𝑛</m:t>
                      </m:r>
                      <m:rad>
                        <m:radPr>
                          <m:degHide m:val="on"/>
                          <m:ctrlPr>
                            <a:rPr lang="en-US" sz="2200" i="1" smtClean="0">
                              <a:latin typeface="Cambria Math" charset="0"/>
                            </a:rPr>
                          </m:ctrlPr>
                        </m:radPr>
                        <m:deg/>
                        <m:e>
                          <m:r>
                            <a:rPr lang="en-US" sz="2200" i="1">
                              <a:latin typeface="Cambria Math" charset="0"/>
                            </a:rPr>
                            <m:t>𝑔</m:t>
                          </m:r>
                          <m:r>
                            <a:rPr lang="en-US" sz="2200" i="1">
                              <a:latin typeface="Cambria Math" charset="0"/>
                            </a:rPr>
                            <m:t>′</m:t>
                          </m:r>
                          <m:d>
                            <m:d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𝜖</m:t>
                              </m:r>
                            </m:e>
                          </m:d>
                        </m:e>
                      </m:rad>
                      <m:r>
                        <a:rPr lang="en-US" sz="2200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sz="22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charset="0"/>
                            </a:rPr>
                            <m:t>𝑂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charset="0"/>
                            </a:rPr>
                            <m:t>𝜖</m:t>
                          </m:r>
                        </m:sub>
                      </m:sSub>
                      <m:r>
                        <a:rPr lang="en-US" sz="2200" b="0" i="1" smtClean="0">
                          <a:latin typeface="Cambria Math" charset="0"/>
                        </a:rPr>
                        <m:t>(1)</m:t>
                      </m:r>
                    </m:oMath>
                  </m:oMathPara>
                </a14:m>
                <a:endParaRPr lang="en-US" sz="2200" dirty="0" smtClean="0"/>
              </a:p>
              <a:p>
                <a:endParaRPr lang="en-US" sz="22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569994"/>
                <a:ext cx="10515600" cy="4276812"/>
              </a:xfrm>
              <a:prstGeom prst="rect">
                <a:avLst/>
              </a:prstGeom>
              <a:blipFill rotWithShape="0">
                <a:blip r:embed="rId2"/>
                <a:stretch>
                  <a:fillRect l="-754" t="-9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25461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9749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solidFill>
                  <a:schemeClr val="accent1">
                    <a:lumMod val="50000"/>
                  </a:schemeClr>
                </a:solidFill>
              </a:rPr>
              <a:t>Approximate independence: applications</a:t>
            </a:r>
            <a:endParaRPr lang="en-US" sz="4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37123-6D8C-8B4C-A1EE-4BA17BE8C320}" type="slidenum">
              <a:rPr lang="en-US" smtClean="0"/>
              <a:t>63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838200" y="1569994"/>
                <a:ext cx="10515600" cy="40764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b="1" u="sng" dirty="0" smtClean="0">
                    <a:solidFill>
                      <a:schemeClr val="tx1"/>
                    </a:solidFill>
                  </a:rPr>
                  <a:t>Dealing with source correlations:</a:t>
                </a:r>
              </a:p>
              <a:p>
                <a:r>
                  <a:rPr lang="en-US" sz="2200" dirty="0" smtClean="0"/>
                  <a:t> </a:t>
                </a:r>
              </a:p>
              <a:p>
                <a:r>
                  <a:rPr lang="en-US" sz="2200" b="0" dirty="0" smtClean="0"/>
                  <a:t>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charset="0"/>
                          </a:rPr>
                          <m:t>𝜖</m:t>
                        </m:r>
                      </m:e>
                      <m:sub>
                        <m:r>
                          <a:rPr lang="en-US" sz="2200" b="0" i="1" smtClean="0">
                            <a:latin typeface="Cambria Math" charset="0"/>
                          </a:rPr>
                          <m:t>𝑠</m:t>
                        </m:r>
                      </m:sub>
                    </m:sSub>
                    <m:r>
                      <a:rPr lang="en-US" sz="2200" b="0" i="1" smtClean="0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sz="2200" b="0" i="1" smtClean="0">
                            <a:latin typeface="Cambria Math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200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200" i="1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sz="2200" i="1">
                                    <a:latin typeface="Cambria Math" charset="0"/>
                                  </a:rPr>
                                  <m:t>𝑔</m:t>
                                </m:r>
                              </m:e>
                              <m:sup>
                                <m:r>
                                  <a:rPr lang="en-US" sz="2200" i="1"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US" sz="2200" b="0" i="1" smtClean="0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sz="2200" b="0" i="1" smtClean="0">
                                    <a:latin typeface="Cambria Math" charset="0"/>
                                  </a:rPr>
                                  <m:t>𝜖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sz="2200" b="0" i="1" smtClean="0">
                            <a:latin typeface="Cambria Math" charset="0"/>
                          </a:rPr>
                          <m:t>1/4</m:t>
                        </m:r>
                      </m:sup>
                    </m:sSup>
                  </m:oMath>
                </a14:m>
                <a:r>
                  <a:rPr lang="en-US" sz="2200" dirty="0" smtClean="0"/>
                  <a:t>:</a:t>
                </a:r>
              </a:p>
              <a:p>
                <a:endParaRPr lang="en-US" sz="22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200" b="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200" i="1">
                              <a:latin typeface="Cambria Math" charset="0"/>
                            </a:rPr>
                            <m:t>𝐷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charset="0"/>
                            </a:rPr>
                            <m:t>𝑚𝑎𝑥</m:t>
                          </m:r>
                        </m:sub>
                        <m:sup>
                          <m:sSub>
                            <m:sSub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𝜖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charset="0"/>
                                </a:rPr>
                                <m:t>𝑠</m:t>
                              </m:r>
                            </m:sub>
                          </m:sSub>
                        </m:sup>
                      </m:sSubSup>
                      <m:d>
                        <m:d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𝜌</m:t>
                              </m:r>
                            </m:e>
                            <m:sub>
                              <m:sSubSup>
                                <m:sSubSupPr>
                                  <m:ctrlPr>
                                    <a:rPr lang="en-US" sz="2200" i="1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𝑛</m:t>
                                  </m:r>
                                </m:sup>
                              </m:sSubSup>
                              <m:sSubSup>
                                <m:sSubSupPr>
                                  <m:ctrlPr>
                                    <a:rPr lang="en-US" sz="2200" i="1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200">
                                      <a:latin typeface="Cambria Math" charset="0"/>
                                    </a:rPr>
                                    <m:t>Θ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𝑛</m:t>
                                  </m:r>
                                </m:sup>
                              </m:sSubSup>
                              <m:sSubSup>
                                <m:sSubSupPr>
                                  <m:ctrlPr>
                                    <a:rPr lang="en-US" sz="2200" i="1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𝑛</m:t>
                                  </m:r>
                                </m:sup>
                              </m:sSubSup>
                            </m:sub>
                          </m:sSub>
                          <m:r>
                            <a:rPr lang="en-US" sz="2200" i="1">
                              <a:latin typeface="Cambria Math" charset="0"/>
                            </a:rPr>
                            <m:t> ||</m:t>
                          </m:r>
                          <m:sSubSup>
                            <m:sSubSup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2200" i="1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𝜌</m:t>
                                  </m:r>
                                </m:e>
                              </m:acc>
                            </m:e>
                            <m:sub>
                              <m:sSub>
                                <m:sSubPr>
                                  <m:ctrlPr>
                                    <a:rPr lang="en-US" sz="22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2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200">
                                      <a:latin typeface="Cambria Math" charset="0"/>
                                    </a:rPr>
                                    <m:t>Θ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2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  <m:sup>
                              <m:d>
                                <m:dPr>
                                  <m:ctrlPr>
                                    <a:rPr lang="en-US" sz="2200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𝜖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sz="2200" i="1">
                              <a:latin typeface="Cambria Math" charset="0"/>
                            </a:rPr>
                            <m:t>⊗⋯⊗</m:t>
                          </m:r>
                          <m:sSubSup>
                            <m:sSubSup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2200" i="1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𝜌</m:t>
                                  </m:r>
                                </m:e>
                              </m:acc>
                            </m:e>
                            <m:sub>
                              <m:sSub>
                                <m:sSubPr>
                                  <m:ctrlPr>
                                    <a:rPr lang="en-US" sz="22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𝑛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2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200">
                                      <a:latin typeface="Cambria Math" charset="0"/>
                                    </a:rPr>
                                    <m:t>Θ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𝑛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2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𝑛</m:t>
                                  </m:r>
                                </m:sub>
                              </m:sSub>
                            </m:sub>
                            <m:sup>
                              <m:d>
                                <m:dPr>
                                  <m:ctrlPr>
                                    <a:rPr lang="en-US" sz="2200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𝜖</m:t>
                                  </m:r>
                                </m:e>
                              </m:d>
                            </m:sup>
                          </m:sSubSup>
                        </m:e>
                      </m:d>
                      <m:r>
                        <a:rPr lang="en-US" sz="2200" i="1">
                          <a:latin typeface="Cambria Math" charset="0"/>
                        </a:rPr>
                        <m:t>≤</m:t>
                      </m:r>
                      <m:r>
                        <a:rPr lang="en-US" sz="2200" i="1">
                          <a:latin typeface="Cambria Math" charset="0"/>
                        </a:rPr>
                        <m:t>𝑛</m:t>
                      </m:r>
                      <m:rad>
                        <m:radPr>
                          <m:degHide m:val="on"/>
                          <m:ctrlPr>
                            <a:rPr lang="en-US" sz="2200" i="1" smtClean="0">
                              <a:latin typeface="Cambria Math" charset="0"/>
                            </a:rPr>
                          </m:ctrlPr>
                        </m:radPr>
                        <m:deg/>
                        <m:e>
                          <m:r>
                            <a:rPr lang="en-US" sz="2200" i="1">
                              <a:latin typeface="Cambria Math" charset="0"/>
                            </a:rPr>
                            <m:t>𝑔</m:t>
                          </m:r>
                          <m:r>
                            <a:rPr lang="en-US" sz="2200" i="1">
                              <a:latin typeface="Cambria Math" charset="0"/>
                            </a:rPr>
                            <m:t>′</m:t>
                          </m:r>
                          <m:d>
                            <m:d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𝜖</m:t>
                              </m:r>
                            </m:e>
                          </m:d>
                        </m:e>
                      </m:rad>
                      <m:r>
                        <a:rPr lang="en-US" sz="2200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sz="22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charset="0"/>
                            </a:rPr>
                            <m:t>𝑂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charset="0"/>
                            </a:rPr>
                            <m:t>𝜖</m:t>
                          </m:r>
                        </m:sub>
                      </m:sSub>
                      <m:r>
                        <a:rPr lang="en-US" sz="2200" b="0" i="1" smtClean="0">
                          <a:latin typeface="Cambria Math" charset="0"/>
                        </a:rPr>
                        <m:t>(1)</m:t>
                      </m:r>
                    </m:oMath>
                  </m:oMathPara>
                </a14:m>
                <a:endParaRPr lang="en-US" sz="2200" dirty="0" smtClean="0"/>
              </a:p>
              <a:p>
                <a:endParaRPr lang="en-US" sz="2200" dirty="0" smtClean="0"/>
              </a:p>
              <a:p>
                <a:r>
                  <a:rPr lang="en-US" sz="2200" dirty="0" smtClean="0"/>
                  <a:t>Using the triangle inequality: </a:t>
                </a:r>
              </a:p>
              <a:p>
                <a:endParaRPr lang="en-US" sz="220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200" i="1" dirty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200" i="1" dirty="0">
                              <a:latin typeface="Cambria Math" charset="0"/>
                            </a:rPr>
                            <m:t>𝐻</m:t>
                          </m:r>
                        </m:e>
                        <m:sub>
                          <m:r>
                            <a:rPr lang="en-US" sz="2200" i="1" dirty="0">
                              <a:latin typeface="Cambria Math" charset="0"/>
                            </a:rPr>
                            <m:t>𝑚𝑖𝑛</m:t>
                          </m:r>
                        </m:sub>
                        <m:sup>
                          <m:sSub>
                            <m:sSubPr>
                              <m:ctrlPr>
                                <a:rPr lang="en-US" sz="2200" b="0" i="1" dirty="0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i="1" dirty="0">
                                  <a:latin typeface="Cambria Math" charset="0"/>
                                </a:rPr>
                                <m:t>𝜖</m:t>
                              </m:r>
                            </m:e>
                            <m:sub>
                              <m:r>
                                <a:rPr lang="en-US" sz="2200" b="0" i="1" dirty="0" smtClean="0">
                                  <a:latin typeface="Cambria Math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sz="2200" i="1" dirty="0">
                              <a:latin typeface="Cambria Math" charset="0"/>
                            </a:rPr>
                            <m:t>+</m:t>
                          </m:r>
                          <m:r>
                            <a:rPr lang="en-US" sz="2200" i="1" dirty="0">
                              <a:latin typeface="Cambria Math" charset="0"/>
                            </a:rPr>
                            <m:t>𝛿</m:t>
                          </m:r>
                        </m:sup>
                      </m:sSubSup>
                      <m:sSub>
                        <m:sSubPr>
                          <m:ctrlPr>
                            <a:rPr lang="en-US" sz="2200" i="1" dirty="0">
                              <a:latin typeface="Cambria Math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200" i="1" dirty="0">
                                  <a:latin typeface="Cambria Math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200" b="0" i="1" dirty="0" smtClean="0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200" b="0" i="1" dirty="0" smtClean="0">
                                      <a:latin typeface="Cambria Math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200" b="0" i="1" dirty="0" smtClean="0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200" b="0" i="1" dirty="0" smtClean="0">
                                      <a:latin typeface="Cambria Math" charset="0"/>
                                    </a:rPr>
                                    <m:t>𝑛</m:t>
                                  </m:r>
                                </m:sup>
                              </m:sSubSup>
                            </m:e>
                            <m:e>
                              <m:r>
                                <a:rPr lang="en-US" sz="2200" b="0" i="1" dirty="0" smtClean="0">
                                  <a:latin typeface="Cambria Math" charset="0"/>
                                </a:rPr>
                                <m:t>𝐸</m:t>
                              </m:r>
                              <m:sSubSup>
                                <m:sSubSupPr>
                                  <m:ctrlPr>
                                    <a:rPr lang="en-US" sz="2200" b="0" i="1" dirty="0" smtClean="0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200" b="0" i="0" dirty="0" smtClean="0">
                                      <a:latin typeface="Cambria Math" charset="0"/>
                                    </a:rPr>
                                    <m:t>Θ</m:t>
                                  </m:r>
                                </m:e>
                                <m:sub>
                                  <m:r>
                                    <a:rPr lang="en-US" sz="2200" b="0" i="1" dirty="0" smtClean="0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200" b="0" i="1" dirty="0" smtClean="0">
                                      <a:latin typeface="Cambria Math" charset="0"/>
                                    </a:rPr>
                                    <m:t>𝑛</m:t>
                                  </m:r>
                                </m:sup>
                              </m:sSubSup>
                              <m:sSubSup>
                                <m:sSubSupPr>
                                  <m:ctrlPr>
                                    <a:rPr lang="en-US" sz="2200" b="0" i="1" dirty="0" smtClean="0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200" b="0" i="1" dirty="0" smtClean="0">
                                          <a:latin typeface="Cambria Math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200" b="0" i="0" dirty="0" smtClean="0">
                                          <a:latin typeface="Cambria Math" charset="0"/>
                                        </a:rPr>
                                        <m:t>Θ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200" b="0" i="1" dirty="0" smtClean="0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200" b="0" i="1" dirty="0" smtClean="0">
                                      <a:latin typeface="Cambria Math" charset="0"/>
                                    </a:rPr>
                                    <m:t>𝑛</m:t>
                                  </m:r>
                                </m:sup>
                              </m:sSubSup>
                            </m:e>
                          </m:d>
                        </m:e>
                        <m:sub>
                          <m:r>
                            <a:rPr lang="en-US" sz="2200" b="0" i="1" dirty="0" smtClean="0">
                              <a:latin typeface="Cambria Math" charset="0"/>
                            </a:rPr>
                            <m:t>𝑄𝐾𝐷</m:t>
                          </m:r>
                          <m:r>
                            <a:rPr lang="en-US" sz="2200" b="0" i="1" dirty="0" smtClean="0">
                              <a:latin typeface="Cambria Math" charset="0"/>
                            </a:rPr>
                            <m:t>(</m:t>
                          </m:r>
                          <m:r>
                            <a:rPr lang="en-US" sz="2200" i="1" dirty="0">
                              <a:latin typeface="Cambria Math" charset="0"/>
                            </a:rPr>
                            <m:t>𝜌</m:t>
                          </m:r>
                          <m:r>
                            <a:rPr lang="en-US" sz="2200" b="0" i="1" dirty="0" smtClean="0">
                              <a:latin typeface="Cambria Math" charset="0"/>
                            </a:rPr>
                            <m:t>)</m:t>
                          </m:r>
                        </m:sub>
                      </m:sSub>
                      <m:r>
                        <a:rPr lang="en-US" sz="2200" i="1" dirty="0">
                          <a:latin typeface="Cambria Math" charset="0"/>
                        </a:rPr>
                        <m:t>≥</m:t>
                      </m:r>
                      <m:sSub>
                        <m:sSub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charset="0"/>
                            </a:rPr>
                            <m:t>𝐻</m:t>
                          </m:r>
                        </m:e>
                        <m:sub>
                          <m:r>
                            <a:rPr lang="en-US" sz="2200" i="1">
                              <a:latin typeface="Cambria Math" charset="0"/>
                            </a:rPr>
                            <m:t>𝛼</m:t>
                          </m:r>
                        </m:sub>
                      </m:sSub>
                      <m:sSub>
                        <m:sSub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200" i="1" dirty="0">
                                  <a:latin typeface="Cambria Math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200" i="1" dirty="0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200" i="1" dirty="0">
                                      <a:latin typeface="Cambria Math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200" i="1" dirty="0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200" i="1" dirty="0">
                                      <a:latin typeface="Cambria Math" charset="0"/>
                                    </a:rPr>
                                    <m:t>𝑛</m:t>
                                  </m:r>
                                </m:sup>
                              </m:sSubSup>
                            </m:e>
                            <m:e>
                              <m:r>
                                <a:rPr lang="en-US" sz="2200" i="1" dirty="0">
                                  <a:latin typeface="Cambria Math" charset="0"/>
                                </a:rPr>
                                <m:t>𝐸</m:t>
                              </m:r>
                              <m:sSubSup>
                                <m:sSubSupPr>
                                  <m:ctrlPr>
                                    <a:rPr lang="en-US" sz="2200" i="1" dirty="0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200" dirty="0">
                                      <a:latin typeface="Cambria Math" charset="0"/>
                                    </a:rPr>
                                    <m:t>Θ</m:t>
                                  </m:r>
                                </m:e>
                                <m:sub>
                                  <m:r>
                                    <a:rPr lang="en-US" sz="2200" i="1" dirty="0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200" i="1" dirty="0">
                                      <a:latin typeface="Cambria Math" charset="0"/>
                                    </a:rPr>
                                    <m:t>𝑛</m:t>
                                  </m:r>
                                </m:sup>
                              </m:sSubSup>
                              <m:sSubSup>
                                <m:sSubSupPr>
                                  <m:ctrlPr>
                                    <a:rPr lang="en-US" sz="2200" i="1" dirty="0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200" i="1" dirty="0">
                                          <a:latin typeface="Cambria Math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200" dirty="0">
                                          <a:latin typeface="Cambria Math" charset="0"/>
                                        </a:rPr>
                                        <m:t>Θ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200" i="1" dirty="0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200" i="1" dirty="0">
                                      <a:latin typeface="Cambria Math" charset="0"/>
                                    </a:rPr>
                                    <m:t>𝑛</m:t>
                                  </m:r>
                                </m:sup>
                              </m:sSubSup>
                            </m:e>
                          </m:d>
                        </m:e>
                        <m:sub>
                          <m:r>
                            <a:rPr lang="en-US" sz="2200" b="0" i="1" smtClean="0">
                              <a:latin typeface="Cambria Math" charset="0"/>
                            </a:rPr>
                            <m:t>𝑄𝐾𝐷</m:t>
                          </m:r>
                          <m:d>
                            <m:dPr>
                              <m:ctrlPr>
                                <a:rPr lang="en-US" sz="22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𝜂</m:t>
                              </m:r>
                            </m:e>
                          </m:d>
                        </m:sub>
                      </m:sSub>
                      <m:r>
                        <a:rPr lang="en-US" sz="2200" i="1">
                          <a:latin typeface="Cambria Math" charset="0"/>
                        </a:rPr>
                        <m:t>−</m:t>
                      </m:r>
                      <m:sSubSup>
                        <m:sSubSup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bSupPr>
                        <m:e>
                          <m:f>
                            <m:fPr>
                              <m:ctrlPr>
                                <a:rPr lang="bg-BG" sz="2200" i="1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sz="2200" i="1">
                                  <a:latin typeface="Cambria Math" charset="0"/>
                                </a:rPr>
                                <m:t>𝛼</m:t>
                              </m:r>
                            </m:num>
                            <m:den>
                              <m:r>
                                <a:rPr lang="en-US" sz="2200" i="1">
                                  <a:latin typeface="Cambria Math" charset="0"/>
                                </a:rPr>
                                <m:t>𝛼</m:t>
                              </m:r>
                              <m:r>
                                <a:rPr lang="en-US" sz="2200" i="1">
                                  <a:latin typeface="Cambria Math" charset="0"/>
                                </a:rPr>
                                <m:t>−1</m:t>
                              </m:r>
                            </m:den>
                          </m:f>
                          <m:r>
                            <a:rPr lang="en-US" sz="2200" i="1">
                              <a:latin typeface="Cambria Math" charset="0"/>
                            </a:rPr>
                            <m:t>𝐷</m:t>
                          </m:r>
                        </m:e>
                        <m:sub>
                          <m:r>
                            <a:rPr lang="en-US" sz="2200" i="1">
                              <a:latin typeface="Cambria Math" charset="0"/>
                            </a:rPr>
                            <m:t>𝑚𝑎𝑥</m:t>
                          </m:r>
                        </m:sub>
                        <m:sup>
                          <m:sSub>
                            <m:sSubPr>
                              <m:ctrlPr>
                                <a:rPr lang="en-US" sz="22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𝜖</m:t>
                              </m:r>
                            </m:e>
                            <m:sub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𝑠</m:t>
                              </m:r>
                            </m:sub>
                          </m:sSub>
                        </m:sup>
                      </m:sSubSup>
                      <m:r>
                        <a:rPr lang="en-US" sz="2200" i="1">
                          <a:latin typeface="Cambria Math" charset="0"/>
                        </a:rPr>
                        <m:t>(</m:t>
                      </m:r>
                      <m:r>
                        <a:rPr lang="en-US" sz="2200" b="0" i="1" smtClean="0">
                          <a:latin typeface="Cambria Math" charset="0"/>
                        </a:rPr>
                        <m:t>𝜌</m:t>
                      </m:r>
                      <m:r>
                        <a:rPr lang="en-US" sz="2200" b="0" i="0" smtClean="0">
                          <a:latin typeface="Cambria Math" charset="0"/>
                        </a:rPr>
                        <m:t>||</m:t>
                      </m:r>
                      <m:r>
                        <a:rPr lang="en-US" sz="2200" b="0" i="1" smtClean="0">
                          <a:latin typeface="Cambria Math" charset="0"/>
                        </a:rPr>
                        <m:t>𝜂</m:t>
                      </m:r>
                      <m:r>
                        <a:rPr lang="en-US" sz="2200" b="0" i="1" smtClean="0">
                          <a:latin typeface="Cambria Math" charset="0"/>
                        </a:rPr>
                        <m:t>)</m:t>
                      </m:r>
                      <m:r>
                        <a:rPr lang="en-US" sz="2200">
                          <a:latin typeface="Cambria Math" charset="0"/>
                        </a:rPr>
                        <m:t>−</m:t>
                      </m:r>
                      <m:r>
                        <a:rPr lang="en-US" sz="2200" b="0" i="1" smtClean="0">
                          <a:latin typeface="Cambria Math" charset="0"/>
                        </a:rPr>
                        <m:t>𝑂</m:t>
                      </m:r>
                      <m:r>
                        <a:rPr lang="en-US" sz="2200" b="0" i="1" smtClean="0">
                          <a:latin typeface="Cambria Math" charset="0"/>
                        </a:rPr>
                        <m:t>(1)</m:t>
                      </m:r>
                    </m:oMath>
                  </m:oMathPara>
                </a14:m>
                <a:endParaRPr lang="en-US" sz="2200" dirty="0"/>
              </a:p>
              <a:p>
                <a:endParaRPr lang="en-US" sz="22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569994"/>
                <a:ext cx="10515600" cy="4076437"/>
              </a:xfrm>
              <a:prstGeom prst="rect">
                <a:avLst/>
              </a:prstGeom>
              <a:blipFill rotWithShape="0">
                <a:blip r:embed="rId2"/>
                <a:stretch>
                  <a:fillRect l="-754" t="-10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ight Brace 4"/>
          <p:cNvSpPr/>
          <p:nvPr/>
        </p:nvSpPr>
        <p:spPr>
          <a:xfrm rot="5400000">
            <a:off x="5584946" y="2167137"/>
            <a:ext cx="474559" cy="2909747"/>
          </a:xfrm>
          <a:prstGeom prst="rightBrac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5138997" y="3796103"/>
                <a:ext cx="167242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=:</m:t>
                      </m:r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𝜂</m:t>
                      </m:r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8997" y="3796103"/>
                <a:ext cx="1672425" cy="369332"/>
              </a:xfrm>
              <a:prstGeom prst="rect">
                <a:avLst/>
              </a:prstGeom>
              <a:blipFill rotWithShape="0">
                <a:blip r:embed="rId3"/>
                <a:stretch>
                  <a:fillRect b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ight Brace 7"/>
          <p:cNvSpPr/>
          <p:nvPr/>
        </p:nvSpPr>
        <p:spPr>
          <a:xfrm rot="5400000">
            <a:off x="3861419" y="4786105"/>
            <a:ext cx="375539" cy="812798"/>
          </a:xfrm>
          <a:prstGeom prst="rightBrac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634078" y="5242013"/>
            <a:ext cx="28617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QKD protocol performed on the state produced by the source 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360586" y="5334001"/>
            <a:ext cx="28617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QKD protocol performed on </a:t>
            </a:r>
            <a:r>
              <a:rPr lang="en-US" dirty="0" err="1" smtClean="0">
                <a:solidFill>
                  <a:srgbClr val="C00000"/>
                </a:solidFill>
              </a:rPr>
              <a:t>i.i.d</a:t>
            </a:r>
            <a:r>
              <a:rPr lang="en-US" dirty="0" smtClean="0">
                <a:solidFill>
                  <a:srgbClr val="C00000"/>
                </a:solidFill>
              </a:rPr>
              <a:t> </a:t>
            </a:r>
            <a:r>
              <a:rPr lang="en-US" dirty="0" err="1" smtClean="0">
                <a:solidFill>
                  <a:srgbClr val="C00000"/>
                </a:solidFill>
              </a:rPr>
              <a:t>depolarised</a:t>
            </a:r>
            <a:r>
              <a:rPr lang="en-US" dirty="0" smtClean="0">
                <a:solidFill>
                  <a:srgbClr val="C00000"/>
                </a:solidFill>
              </a:rPr>
              <a:t> perfect states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3" name="Right Brace 12"/>
          <p:cNvSpPr/>
          <p:nvPr/>
        </p:nvSpPr>
        <p:spPr>
          <a:xfrm rot="5400000">
            <a:off x="6870248" y="4786105"/>
            <a:ext cx="375539" cy="812798"/>
          </a:xfrm>
          <a:prstGeom prst="rightBrac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25163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8" grpId="0" animBg="1"/>
      <p:bldP spid="9" grpId="0"/>
      <p:bldP spid="10" grpId="0"/>
      <p:bldP spid="13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9749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solidFill>
                  <a:schemeClr val="accent1">
                    <a:lumMod val="50000"/>
                  </a:schemeClr>
                </a:solidFill>
              </a:rPr>
              <a:t>Approximate independence: applications</a:t>
            </a:r>
            <a:endParaRPr lang="en-US" sz="4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37123-6D8C-8B4C-A1EE-4BA17BE8C320}" type="slidenum">
              <a:rPr lang="en-US" smtClean="0"/>
              <a:t>64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838200" y="1569994"/>
                <a:ext cx="10515600" cy="40764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b="1" u="sng" dirty="0" smtClean="0">
                    <a:solidFill>
                      <a:schemeClr val="tx1"/>
                    </a:solidFill>
                  </a:rPr>
                  <a:t>Dealing with source correlations:</a:t>
                </a:r>
              </a:p>
              <a:p>
                <a:r>
                  <a:rPr lang="en-US" sz="2200" dirty="0" smtClean="0"/>
                  <a:t> </a:t>
                </a:r>
              </a:p>
              <a:p>
                <a:r>
                  <a:rPr lang="en-US" sz="2200" b="0" dirty="0" smtClean="0"/>
                  <a:t>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charset="0"/>
                          </a:rPr>
                          <m:t>𝜖</m:t>
                        </m:r>
                      </m:e>
                      <m:sub>
                        <m:r>
                          <a:rPr lang="en-US" sz="2200" b="0" i="1" smtClean="0">
                            <a:latin typeface="Cambria Math" charset="0"/>
                          </a:rPr>
                          <m:t>𝑠</m:t>
                        </m:r>
                      </m:sub>
                    </m:sSub>
                    <m:r>
                      <a:rPr lang="en-US" sz="2200" b="0" i="1" smtClean="0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sz="2200" b="0" i="1" smtClean="0">
                            <a:latin typeface="Cambria Math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200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200" i="1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sz="2200" i="1">
                                    <a:latin typeface="Cambria Math" charset="0"/>
                                  </a:rPr>
                                  <m:t>𝑔</m:t>
                                </m:r>
                              </m:e>
                              <m:sup>
                                <m:r>
                                  <a:rPr lang="en-US" sz="2200" i="1"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US" sz="2200" b="0" i="1" smtClean="0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sz="2200" b="0" i="1" smtClean="0">
                                    <a:latin typeface="Cambria Math" charset="0"/>
                                  </a:rPr>
                                  <m:t>𝜖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sz="2200" b="0" i="1" smtClean="0">
                            <a:latin typeface="Cambria Math" charset="0"/>
                          </a:rPr>
                          <m:t>1/4</m:t>
                        </m:r>
                      </m:sup>
                    </m:sSup>
                  </m:oMath>
                </a14:m>
                <a:r>
                  <a:rPr lang="en-US" sz="2200" dirty="0" smtClean="0"/>
                  <a:t>:</a:t>
                </a:r>
              </a:p>
              <a:p>
                <a:endParaRPr lang="en-US" sz="22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200" b="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200" i="1">
                              <a:latin typeface="Cambria Math" charset="0"/>
                            </a:rPr>
                            <m:t>𝐷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charset="0"/>
                            </a:rPr>
                            <m:t>𝑚𝑎𝑥</m:t>
                          </m:r>
                        </m:sub>
                        <m:sup>
                          <m:sSub>
                            <m:sSub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𝜖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charset="0"/>
                                </a:rPr>
                                <m:t>𝑠</m:t>
                              </m:r>
                            </m:sub>
                          </m:sSub>
                        </m:sup>
                      </m:sSubSup>
                      <m:d>
                        <m:d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𝜌</m:t>
                              </m:r>
                            </m:e>
                            <m:sub>
                              <m:sSubSup>
                                <m:sSubSupPr>
                                  <m:ctrlPr>
                                    <a:rPr lang="en-US" sz="2200" i="1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𝑛</m:t>
                                  </m:r>
                                </m:sup>
                              </m:sSubSup>
                              <m:sSubSup>
                                <m:sSubSupPr>
                                  <m:ctrlPr>
                                    <a:rPr lang="en-US" sz="2200" i="1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200">
                                      <a:latin typeface="Cambria Math" charset="0"/>
                                    </a:rPr>
                                    <m:t>Θ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𝑛</m:t>
                                  </m:r>
                                </m:sup>
                              </m:sSubSup>
                              <m:sSubSup>
                                <m:sSubSupPr>
                                  <m:ctrlPr>
                                    <a:rPr lang="en-US" sz="2200" i="1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𝑛</m:t>
                                  </m:r>
                                </m:sup>
                              </m:sSubSup>
                            </m:sub>
                          </m:sSub>
                          <m:r>
                            <a:rPr lang="en-US" sz="2200" i="1">
                              <a:latin typeface="Cambria Math" charset="0"/>
                            </a:rPr>
                            <m:t> ||</m:t>
                          </m:r>
                          <m:sSubSup>
                            <m:sSubSup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2200" i="1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𝜌</m:t>
                                  </m:r>
                                </m:e>
                              </m:acc>
                            </m:e>
                            <m:sub>
                              <m:sSub>
                                <m:sSubPr>
                                  <m:ctrlPr>
                                    <a:rPr lang="en-US" sz="22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2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200">
                                      <a:latin typeface="Cambria Math" charset="0"/>
                                    </a:rPr>
                                    <m:t>Θ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2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  <m:sup>
                              <m:d>
                                <m:dPr>
                                  <m:ctrlPr>
                                    <a:rPr lang="en-US" sz="2200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𝜖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sz="2200" i="1">
                              <a:latin typeface="Cambria Math" charset="0"/>
                            </a:rPr>
                            <m:t>⊗⋯⊗</m:t>
                          </m:r>
                          <m:sSubSup>
                            <m:sSubSup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2200" i="1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𝜌</m:t>
                                  </m:r>
                                </m:e>
                              </m:acc>
                            </m:e>
                            <m:sub>
                              <m:sSub>
                                <m:sSubPr>
                                  <m:ctrlPr>
                                    <a:rPr lang="en-US" sz="22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𝑛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2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200">
                                      <a:latin typeface="Cambria Math" charset="0"/>
                                    </a:rPr>
                                    <m:t>Θ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𝑛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2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𝑛</m:t>
                                  </m:r>
                                </m:sub>
                              </m:sSub>
                            </m:sub>
                            <m:sup>
                              <m:d>
                                <m:dPr>
                                  <m:ctrlPr>
                                    <a:rPr lang="en-US" sz="2200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𝜖</m:t>
                                  </m:r>
                                </m:e>
                              </m:d>
                            </m:sup>
                          </m:sSubSup>
                        </m:e>
                      </m:d>
                      <m:r>
                        <a:rPr lang="en-US" sz="2200" i="1">
                          <a:latin typeface="Cambria Math" charset="0"/>
                        </a:rPr>
                        <m:t>≤</m:t>
                      </m:r>
                      <m:r>
                        <a:rPr lang="en-US" sz="2200" i="1">
                          <a:latin typeface="Cambria Math" charset="0"/>
                        </a:rPr>
                        <m:t>𝑛</m:t>
                      </m:r>
                      <m:rad>
                        <m:radPr>
                          <m:degHide m:val="on"/>
                          <m:ctrlPr>
                            <a:rPr lang="en-US" sz="2200" i="1" smtClean="0">
                              <a:latin typeface="Cambria Math" charset="0"/>
                            </a:rPr>
                          </m:ctrlPr>
                        </m:radPr>
                        <m:deg/>
                        <m:e>
                          <m:r>
                            <a:rPr lang="en-US" sz="2200" i="1">
                              <a:latin typeface="Cambria Math" charset="0"/>
                            </a:rPr>
                            <m:t>𝑔</m:t>
                          </m:r>
                          <m:r>
                            <a:rPr lang="en-US" sz="2200" i="1">
                              <a:latin typeface="Cambria Math" charset="0"/>
                            </a:rPr>
                            <m:t>′</m:t>
                          </m:r>
                          <m:d>
                            <m:d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𝜖</m:t>
                              </m:r>
                            </m:e>
                          </m:d>
                        </m:e>
                      </m:rad>
                      <m:r>
                        <a:rPr lang="en-US" sz="2200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sz="22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charset="0"/>
                            </a:rPr>
                            <m:t>𝑂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charset="0"/>
                            </a:rPr>
                            <m:t>𝜖</m:t>
                          </m:r>
                        </m:sub>
                      </m:sSub>
                      <m:r>
                        <a:rPr lang="en-US" sz="2200" b="0" i="1" smtClean="0">
                          <a:latin typeface="Cambria Math" charset="0"/>
                        </a:rPr>
                        <m:t>(1)</m:t>
                      </m:r>
                    </m:oMath>
                  </m:oMathPara>
                </a14:m>
                <a:endParaRPr lang="en-US" sz="2200" dirty="0" smtClean="0"/>
              </a:p>
              <a:p>
                <a:endParaRPr lang="en-US" sz="2200" dirty="0" smtClean="0"/>
              </a:p>
              <a:p>
                <a:r>
                  <a:rPr lang="en-US" sz="2200" dirty="0" smtClean="0"/>
                  <a:t>Using the triangle inequality: </a:t>
                </a:r>
              </a:p>
              <a:p>
                <a:endParaRPr lang="en-US" sz="220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200" i="1" dirty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200" i="1" dirty="0">
                              <a:latin typeface="Cambria Math" charset="0"/>
                            </a:rPr>
                            <m:t>𝐻</m:t>
                          </m:r>
                        </m:e>
                        <m:sub>
                          <m:r>
                            <a:rPr lang="en-US" sz="2200" i="1" dirty="0">
                              <a:latin typeface="Cambria Math" charset="0"/>
                            </a:rPr>
                            <m:t>𝑚𝑖𝑛</m:t>
                          </m:r>
                        </m:sub>
                        <m:sup>
                          <m:sSub>
                            <m:sSubPr>
                              <m:ctrlPr>
                                <a:rPr lang="en-US" sz="2200" b="0" i="1" dirty="0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i="1" dirty="0">
                                  <a:latin typeface="Cambria Math" charset="0"/>
                                </a:rPr>
                                <m:t>𝜖</m:t>
                              </m:r>
                            </m:e>
                            <m:sub>
                              <m:r>
                                <a:rPr lang="en-US" sz="2200" b="0" i="1" dirty="0" smtClean="0">
                                  <a:latin typeface="Cambria Math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sz="2200" i="1" dirty="0">
                              <a:latin typeface="Cambria Math" charset="0"/>
                            </a:rPr>
                            <m:t>+</m:t>
                          </m:r>
                          <m:r>
                            <a:rPr lang="en-US" sz="2200" i="1" dirty="0">
                              <a:latin typeface="Cambria Math" charset="0"/>
                            </a:rPr>
                            <m:t>𝛿</m:t>
                          </m:r>
                        </m:sup>
                      </m:sSubSup>
                      <m:sSub>
                        <m:sSubPr>
                          <m:ctrlPr>
                            <a:rPr lang="en-US" sz="2200" i="1" dirty="0">
                              <a:latin typeface="Cambria Math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200" i="1" dirty="0">
                                  <a:latin typeface="Cambria Math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200" b="0" i="1" dirty="0" smtClean="0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200" b="0" i="1" dirty="0" smtClean="0">
                                      <a:latin typeface="Cambria Math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200" b="0" i="1" dirty="0" smtClean="0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200" b="0" i="1" dirty="0" smtClean="0">
                                      <a:latin typeface="Cambria Math" charset="0"/>
                                    </a:rPr>
                                    <m:t>𝑛</m:t>
                                  </m:r>
                                </m:sup>
                              </m:sSubSup>
                            </m:e>
                            <m:e>
                              <m:r>
                                <a:rPr lang="en-US" sz="2200" b="0" i="1" dirty="0" smtClean="0">
                                  <a:latin typeface="Cambria Math" charset="0"/>
                                </a:rPr>
                                <m:t>𝐸</m:t>
                              </m:r>
                              <m:sSubSup>
                                <m:sSubSupPr>
                                  <m:ctrlPr>
                                    <a:rPr lang="en-US" sz="2200" b="0" i="1" dirty="0" smtClean="0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200" b="0" i="0" dirty="0" smtClean="0">
                                      <a:latin typeface="Cambria Math" charset="0"/>
                                    </a:rPr>
                                    <m:t>Θ</m:t>
                                  </m:r>
                                </m:e>
                                <m:sub>
                                  <m:r>
                                    <a:rPr lang="en-US" sz="2200" b="0" i="1" dirty="0" smtClean="0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200" b="0" i="1" dirty="0" smtClean="0">
                                      <a:latin typeface="Cambria Math" charset="0"/>
                                    </a:rPr>
                                    <m:t>𝑛</m:t>
                                  </m:r>
                                </m:sup>
                              </m:sSubSup>
                              <m:sSubSup>
                                <m:sSubSupPr>
                                  <m:ctrlPr>
                                    <a:rPr lang="en-US" sz="2200" b="0" i="1" dirty="0" smtClean="0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200" b="0" i="1" dirty="0" smtClean="0">
                                          <a:latin typeface="Cambria Math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200" b="0" i="0" dirty="0" smtClean="0">
                                          <a:latin typeface="Cambria Math" charset="0"/>
                                        </a:rPr>
                                        <m:t>Θ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200" b="0" i="1" dirty="0" smtClean="0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200" b="0" i="1" dirty="0" smtClean="0">
                                      <a:latin typeface="Cambria Math" charset="0"/>
                                    </a:rPr>
                                    <m:t>𝑛</m:t>
                                  </m:r>
                                </m:sup>
                              </m:sSubSup>
                            </m:e>
                          </m:d>
                        </m:e>
                        <m:sub>
                          <m:r>
                            <a:rPr lang="en-US" sz="2200" b="0" i="1" dirty="0" smtClean="0">
                              <a:latin typeface="Cambria Math" charset="0"/>
                            </a:rPr>
                            <m:t>𝑄𝐾𝐷</m:t>
                          </m:r>
                          <m:r>
                            <a:rPr lang="en-US" sz="2200" b="0" i="1" dirty="0" smtClean="0">
                              <a:latin typeface="Cambria Math" charset="0"/>
                            </a:rPr>
                            <m:t>(</m:t>
                          </m:r>
                          <m:r>
                            <a:rPr lang="en-US" sz="2200" i="1" dirty="0">
                              <a:latin typeface="Cambria Math" charset="0"/>
                            </a:rPr>
                            <m:t>𝜌</m:t>
                          </m:r>
                          <m:r>
                            <a:rPr lang="en-US" sz="2200" b="0" i="1" dirty="0" smtClean="0">
                              <a:latin typeface="Cambria Math" charset="0"/>
                            </a:rPr>
                            <m:t>)</m:t>
                          </m:r>
                        </m:sub>
                      </m:sSub>
                      <m:r>
                        <a:rPr lang="en-US" sz="2200" i="1" dirty="0">
                          <a:latin typeface="Cambria Math" charset="0"/>
                        </a:rPr>
                        <m:t>≥</m:t>
                      </m:r>
                      <m:sSub>
                        <m:sSub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charset="0"/>
                            </a:rPr>
                            <m:t>𝐻</m:t>
                          </m:r>
                        </m:e>
                        <m:sub>
                          <m:r>
                            <a:rPr lang="en-US" sz="2200" i="1">
                              <a:latin typeface="Cambria Math" charset="0"/>
                            </a:rPr>
                            <m:t>𝛼</m:t>
                          </m:r>
                        </m:sub>
                      </m:sSub>
                      <m:sSub>
                        <m:sSub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200" i="1" dirty="0">
                                  <a:latin typeface="Cambria Math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200" i="1" dirty="0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200" i="1" dirty="0">
                                      <a:latin typeface="Cambria Math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200" i="1" dirty="0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200" i="1" dirty="0">
                                      <a:latin typeface="Cambria Math" charset="0"/>
                                    </a:rPr>
                                    <m:t>𝑛</m:t>
                                  </m:r>
                                </m:sup>
                              </m:sSubSup>
                            </m:e>
                            <m:e>
                              <m:r>
                                <a:rPr lang="en-US" sz="2200" i="1" dirty="0">
                                  <a:latin typeface="Cambria Math" charset="0"/>
                                </a:rPr>
                                <m:t>𝐸</m:t>
                              </m:r>
                              <m:sSubSup>
                                <m:sSubSupPr>
                                  <m:ctrlPr>
                                    <a:rPr lang="en-US" sz="2200" i="1" dirty="0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200" dirty="0">
                                      <a:latin typeface="Cambria Math" charset="0"/>
                                    </a:rPr>
                                    <m:t>Θ</m:t>
                                  </m:r>
                                </m:e>
                                <m:sub>
                                  <m:r>
                                    <a:rPr lang="en-US" sz="2200" i="1" dirty="0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200" i="1" dirty="0">
                                      <a:latin typeface="Cambria Math" charset="0"/>
                                    </a:rPr>
                                    <m:t>𝑛</m:t>
                                  </m:r>
                                </m:sup>
                              </m:sSubSup>
                              <m:sSubSup>
                                <m:sSubSupPr>
                                  <m:ctrlPr>
                                    <a:rPr lang="en-US" sz="2200" i="1" dirty="0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200" i="1" dirty="0">
                                          <a:latin typeface="Cambria Math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200" dirty="0">
                                          <a:latin typeface="Cambria Math" charset="0"/>
                                        </a:rPr>
                                        <m:t>Θ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200" i="1" dirty="0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200" i="1" dirty="0">
                                      <a:latin typeface="Cambria Math" charset="0"/>
                                    </a:rPr>
                                    <m:t>𝑛</m:t>
                                  </m:r>
                                </m:sup>
                              </m:sSubSup>
                            </m:e>
                          </m:d>
                        </m:e>
                        <m:sub>
                          <m:r>
                            <a:rPr lang="en-US" sz="2200" b="0" i="1" smtClean="0">
                              <a:latin typeface="Cambria Math" charset="0"/>
                            </a:rPr>
                            <m:t>𝑄𝐾𝐷</m:t>
                          </m:r>
                          <m:d>
                            <m:dPr>
                              <m:ctrlPr>
                                <a:rPr lang="en-US" sz="22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𝜂</m:t>
                              </m:r>
                            </m:e>
                          </m:d>
                        </m:sub>
                      </m:sSub>
                      <m:r>
                        <a:rPr lang="en-US" sz="2200" i="1">
                          <a:latin typeface="Cambria Math" charset="0"/>
                        </a:rPr>
                        <m:t>−</m:t>
                      </m:r>
                      <m:f>
                        <m:fPr>
                          <m:ctrlPr>
                            <a:rPr lang="bg-BG" sz="220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200" b="0" i="1" smtClean="0">
                              <a:latin typeface="Cambria Math" charset="0"/>
                            </a:rPr>
                            <m:t>𝛼</m:t>
                          </m:r>
                        </m:num>
                        <m:den>
                          <m:r>
                            <a:rPr lang="en-US" sz="2200" b="0" i="1" smtClean="0">
                              <a:latin typeface="Cambria Math" charset="0"/>
                            </a:rPr>
                            <m:t>𝛼</m:t>
                          </m:r>
                          <m:r>
                            <a:rPr lang="en-US" sz="2200" b="0" i="1" smtClean="0">
                              <a:latin typeface="Cambria Math" charset="0"/>
                            </a:rPr>
                            <m:t>−1</m:t>
                          </m:r>
                        </m:den>
                      </m:f>
                      <m:r>
                        <a:rPr lang="en-US" sz="2200" b="0" i="1" smtClean="0">
                          <a:latin typeface="Cambria Math" charset="0"/>
                        </a:rPr>
                        <m:t>𝑛</m:t>
                      </m:r>
                      <m:rad>
                        <m:radPr>
                          <m:degHide m:val="on"/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radPr>
                        <m:deg/>
                        <m:e>
                          <m:r>
                            <a:rPr lang="en-US" sz="2200" i="1">
                              <a:latin typeface="Cambria Math" charset="0"/>
                            </a:rPr>
                            <m:t>𝑔</m:t>
                          </m:r>
                          <m:r>
                            <a:rPr lang="en-US" sz="2200" i="1">
                              <a:latin typeface="Cambria Math" charset="0"/>
                            </a:rPr>
                            <m:t>′</m:t>
                          </m:r>
                          <m:d>
                            <m:d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𝜖</m:t>
                              </m:r>
                            </m:e>
                          </m:d>
                        </m:e>
                      </m:rad>
                      <m:r>
                        <a:rPr lang="en-US" sz="2200">
                          <a:latin typeface="Cambria Math" charset="0"/>
                        </a:rPr>
                        <m:t>−</m:t>
                      </m:r>
                      <m:r>
                        <a:rPr lang="en-US" sz="2200" b="0" i="1" smtClean="0">
                          <a:latin typeface="Cambria Math" charset="0"/>
                        </a:rPr>
                        <m:t>𝑂</m:t>
                      </m:r>
                      <m:r>
                        <a:rPr lang="en-US" sz="2200" b="0" i="1" smtClean="0">
                          <a:latin typeface="Cambria Math" charset="0"/>
                        </a:rPr>
                        <m:t>(1)</m:t>
                      </m:r>
                    </m:oMath>
                  </m:oMathPara>
                </a14:m>
                <a:endParaRPr lang="en-US" sz="2200" dirty="0"/>
              </a:p>
              <a:p>
                <a:endParaRPr lang="en-US" sz="22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569994"/>
                <a:ext cx="10515600" cy="4076437"/>
              </a:xfrm>
              <a:prstGeom prst="rect">
                <a:avLst/>
              </a:prstGeom>
              <a:blipFill rotWithShape="0">
                <a:blip r:embed="rId2"/>
                <a:stretch>
                  <a:fillRect l="-754" t="-10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ight Brace 4"/>
          <p:cNvSpPr/>
          <p:nvPr/>
        </p:nvSpPr>
        <p:spPr>
          <a:xfrm rot="5400000">
            <a:off x="5584946" y="2167137"/>
            <a:ext cx="474559" cy="2909747"/>
          </a:xfrm>
          <a:prstGeom prst="rightBrac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5138997" y="3796103"/>
                <a:ext cx="167242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=:</m:t>
                      </m:r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𝜂</m:t>
                      </m:r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8997" y="3796103"/>
                <a:ext cx="1672425" cy="369332"/>
              </a:xfrm>
              <a:prstGeom prst="rect">
                <a:avLst/>
              </a:prstGeom>
              <a:blipFill rotWithShape="0">
                <a:blip r:embed="rId3"/>
                <a:stretch>
                  <a:fillRect b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38200" y="6401841"/>
            <a:ext cx="7315200" cy="365125"/>
          </a:xfrm>
        </p:spPr>
        <p:txBody>
          <a:bodyPr/>
          <a:lstStyle/>
          <a:p>
            <a:r>
              <a:rPr lang="en-US" dirty="0" smtClean="0"/>
              <a:t>[BF10]: </a:t>
            </a:r>
            <a:r>
              <a:rPr lang="en-US" dirty="0" err="1"/>
              <a:t>Niek</a:t>
            </a:r>
            <a:r>
              <a:rPr lang="en-US" dirty="0"/>
              <a:t> J. </a:t>
            </a:r>
            <a:r>
              <a:rPr lang="en-US" dirty="0" err="1"/>
              <a:t>Bouman</a:t>
            </a:r>
            <a:r>
              <a:rPr lang="en-US" dirty="0"/>
              <a:t> and Serge Fehr. Sampling in a quantum population, </a:t>
            </a:r>
            <a:r>
              <a:rPr lang="en-US" dirty="0" smtClean="0"/>
              <a:t>and applications.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8271939" y="5283392"/>
                <a:ext cx="2861722" cy="7478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Leads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𝑔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𝜖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1/4</m:t>
                        </m:r>
                      </m:sup>
                    </m:sSup>
                  </m:oMath>
                </a14:m>
                <a:r>
                  <a:rPr lang="en-US" dirty="0" smtClean="0">
                    <a:solidFill>
                      <a:srgbClr val="C00000"/>
                    </a:solidFill>
                  </a:rPr>
                  <a:t> entropy loss per round</a:t>
                </a:r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1939" y="5283392"/>
                <a:ext cx="2861722" cy="747833"/>
              </a:xfrm>
              <a:prstGeom prst="rect">
                <a:avLst/>
              </a:prstGeom>
              <a:blipFill rotWithShape="0">
                <a:blip r:embed="rId4"/>
                <a:stretch>
                  <a:fillRect l="-1919" r="-2132"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ight Brace 15"/>
          <p:cNvSpPr/>
          <p:nvPr/>
        </p:nvSpPr>
        <p:spPr>
          <a:xfrm rot="5400000">
            <a:off x="8997950" y="4629153"/>
            <a:ext cx="317499" cy="1092200"/>
          </a:xfrm>
          <a:prstGeom prst="rightBrac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277099" y="1371600"/>
            <a:ext cx="4419601" cy="120032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C00000"/>
                </a:solidFill>
              </a:rPr>
              <a:t>Problem: </a:t>
            </a:r>
            <a:r>
              <a:rPr lang="en-US" dirty="0" smtClean="0">
                <a:solidFill>
                  <a:srgbClr val="C00000"/>
                </a:solidFill>
              </a:rPr>
              <a:t>the security parameter is lower bounded by the noise of the source</a:t>
            </a:r>
          </a:p>
          <a:p>
            <a:r>
              <a:rPr lang="en-US" dirty="0" smtClean="0">
                <a:solidFill>
                  <a:srgbClr val="C00000"/>
                </a:solidFill>
                <a:sym typeface="Wingdings"/>
              </a:rPr>
              <a:t> Can be made arbitrarily small by instead using quantum sampling [BF10]</a:t>
            </a:r>
            <a:endParaRPr lang="en-US" dirty="0">
              <a:solidFill>
                <a:srgbClr val="C00000"/>
              </a:solidFill>
            </a:endParaRPr>
          </a:p>
        </p:txBody>
      </p:sp>
      <p:cxnSp>
        <p:nvCxnSpPr>
          <p:cNvPr id="18" name="Straight Arrow Connector 17"/>
          <p:cNvCxnSpPr>
            <a:endCxn id="17" idx="1"/>
          </p:cNvCxnSpPr>
          <p:nvPr/>
        </p:nvCxnSpPr>
        <p:spPr>
          <a:xfrm flipV="1">
            <a:off x="1976978" y="1971765"/>
            <a:ext cx="5300121" cy="2750067"/>
          </a:xfrm>
          <a:prstGeom prst="straightConnector1">
            <a:avLst/>
          </a:prstGeom>
          <a:ln w="19050">
            <a:solidFill>
              <a:srgbClr val="C0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31219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7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9749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solidFill>
                  <a:schemeClr val="accent1">
                    <a:lumMod val="50000"/>
                  </a:schemeClr>
                </a:solidFill>
              </a:rPr>
              <a:t>Source correlations</a:t>
            </a:r>
            <a:endParaRPr lang="en-US" sz="4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37123-6D8C-8B4C-A1EE-4BA17BE8C320}" type="slidenum">
              <a:rPr lang="en-US" smtClean="0"/>
              <a:t>65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8585" y="2992410"/>
            <a:ext cx="1657975" cy="1929669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>
            <a:off x="4852468" y="4654101"/>
            <a:ext cx="298761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/>
          <p:cNvSpPr/>
          <p:nvPr/>
        </p:nvSpPr>
        <p:spPr>
          <a:xfrm>
            <a:off x="5272457" y="2992411"/>
            <a:ext cx="3685384" cy="20760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838200" y="1285516"/>
            <a:ext cx="1051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smtClean="0">
                <a:solidFill>
                  <a:srgbClr val="002060"/>
                </a:solidFill>
              </a:rPr>
              <a:t>BB84 QKD protocol with imperfect source:</a:t>
            </a:r>
            <a:r>
              <a:rPr lang="en-US" sz="2400" b="1" dirty="0" smtClean="0">
                <a:solidFill>
                  <a:srgbClr val="002060"/>
                </a:solidFill>
              </a:rPr>
              <a:t> errors can reveal basis information</a:t>
            </a:r>
            <a:endParaRPr lang="en-US" sz="2200" b="1" dirty="0" smtClean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1198585" y="2329782"/>
                <a:ext cx="244225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solidFill>
                      <a:schemeClr val="tx1"/>
                    </a:solidFill>
                  </a:rPr>
                  <a:t>In round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charset="0"/>
                      </a:rPr>
                      <m:t>𝑘</m:t>
                    </m:r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charset="0"/>
                      </a:rPr>
                      <m:t>: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585" y="2329782"/>
                <a:ext cx="2442258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2250" t="-6557"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/>
          <p:cNvCxnSpPr/>
          <p:nvPr/>
        </p:nvCxnSpPr>
        <p:spPr>
          <a:xfrm>
            <a:off x="6603273" y="4030411"/>
            <a:ext cx="1080093" cy="11575"/>
          </a:xfrm>
          <a:prstGeom prst="straightConnector1">
            <a:avLst/>
          </a:prstGeom>
          <a:ln w="19050">
            <a:solidFill>
              <a:srgbClr val="B30F1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/>
          <p:cNvSpPr/>
          <p:nvPr/>
        </p:nvSpPr>
        <p:spPr>
          <a:xfrm>
            <a:off x="7729666" y="3696968"/>
            <a:ext cx="221259" cy="690039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7840083" y="3671598"/>
            <a:ext cx="0" cy="74078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V="1">
            <a:off x="7986530" y="4051158"/>
            <a:ext cx="2083536" cy="0"/>
          </a:xfrm>
          <a:prstGeom prst="straightConnector1">
            <a:avLst/>
          </a:prstGeom>
          <a:ln w="19050">
            <a:solidFill>
              <a:srgbClr val="B30F1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7840083" y="4412378"/>
            <a:ext cx="0" cy="269996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/>
              <p:cNvSpPr txBox="1"/>
              <p:nvPr/>
            </p:nvSpPr>
            <p:spPr>
              <a:xfrm>
                <a:off x="3517607" y="4380934"/>
                <a:ext cx="1238807" cy="63998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𝑘</m:t>
                        </m:r>
                      </m:sub>
                    </m:sSub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charset="0"/>
                      </a:rPr>
                      <m:t>=1,  </m:t>
                    </m:r>
                    <m:sSub>
                      <m:sSubPr>
                        <m:ctrlP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𝜃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𝑘</m:t>
                        </m:r>
                      </m:sub>
                    </m:sSub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charset="0"/>
                      </a:rPr>
                      <m:t>𝑍</m:t>
                    </m:r>
                  </m:oMath>
                </a14:m>
                <a:r>
                  <a:rPr lang="en-US" dirty="0" smtClean="0">
                    <a:solidFill>
                      <a:schemeClr val="tx1"/>
                    </a:solidFill>
                  </a:rPr>
                  <a:t> say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1" name="TextBox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7607" y="4380934"/>
                <a:ext cx="1238807" cy="639983"/>
              </a:xfrm>
              <a:prstGeom prst="rect">
                <a:avLst/>
              </a:prstGeom>
              <a:blipFill rotWithShape="0">
                <a:blip r:embed="rId4"/>
                <a:stretch>
                  <a:fillRect r="-3448" b="-1523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TextBox 41"/>
          <p:cNvSpPr txBox="1"/>
          <p:nvPr/>
        </p:nvSpPr>
        <p:spPr>
          <a:xfrm>
            <a:off x="7285401" y="3243877"/>
            <a:ext cx="11093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 smtClean="0"/>
              <a:t>Polariser</a:t>
            </a:r>
            <a:endParaRPr lang="en-US" sz="1600" dirty="0"/>
          </a:p>
        </p:txBody>
      </p:sp>
      <p:sp>
        <p:nvSpPr>
          <p:cNvPr id="44" name="Oval 43"/>
          <p:cNvSpPr/>
          <p:nvPr/>
        </p:nvSpPr>
        <p:spPr>
          <a:xfrm>
            <a:off x="7250325" y="3897455"/>
            <a:ext cx="289062" cy="289062"/>
          </a:xfrm>
          <a:prstGeom prst="ellipse">
            <a:avLst/>
          </a:prstGeom>
          <a:gradFill flip="none" rotWithShape="1">
            <a:gsLst>
              <a:gs pos="0">
                <a:srgbClr val="ED6682">
                  <a:tint val="66000"/>
                  <a:satMod val="160000"/>
                </a:srgbClr>
              </a:gs>
              <a:gs pos="50000">
                <a:srgbClr val="ED6682">
                  <a:tint val="44500"/>
                  <a:satMod val="160000"/>
                </a:srgbClr>
              </a:gs>
              <a:gs pos="100000">
                <a:srgbClr val="ED6682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9130813" y="3897455"/>
            <a:ext cx="289062" cy="289062"/>
          </a:xfrm>
          <a:prstGeom prst="ellipse">
            <a:avLst/>
          </a:prstGeom>
          <a:gradFill flip="none" rotWithShape="1">
            <a:gsLst>
              <a:gs pos="0">
                <a:srgbClr val="ED6682">
                  <a:tint val="66000"/>
                  <a:satMod val="160000"/>
                </a:srgbClr>
              </a:gs>
              <a:gs pos="50000">
                <a:srgbClr val="ED6682">
                  <a:tint val="44500"/>
                  <a:satMod val="160000"/>
                </a:srgbClr>
              </a:gs>
              <a:gs pos="100000">
                <a:srgbClr val="ED6682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/>
              <p:cNvSpPr txBox="1"/>
              <p:nvPr/>
            </p:nvSpPr>
            <p:spPr>
              <a:xfrm>
                <a:off x="8978908" y="4183220"/>
                <a:ext cx="881934" cy="3929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𝜌</m:t>
                          </m:r>
                        </m:e>
                        <m:sup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(</m:t>
                          </m:r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𝑘</m:t>
                          </m:r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8" name="TextBox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8908" y="4183220"/>
                <a:ext cx="881934" cy="392993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ounded Rectangle 24"/>
          <p:cNvSpPr/>
          <p:nvPr/>
        </p:nvSpPr>
        <p:spPr>
          <a:xfrm>
            <a:off x="5523411" y="3672038"/>
            <a:ext cx="1093619" cy="714969"/>
          </a:xfrm>
          <a:prstGeom prst="roundRect">
            <a:avLst/>
          </a:prstGeom>
          <a:solidFill>
            <a:srgbClr val="ED6682">
              <a:alpha val="61961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5701721" y="3872061"/>
            <a:ext cx="7760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smtClean="0">
                <a:solidFill>
                  <a:srgbClr val="002060"/>
                </a:solidFill>
              </a:rPr>
              <a:t>Source </a:t>
            </a:r>
            <a:endParaRPr lang="en-US" sz="16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82943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4" grpId="1" animBg="1"/>
      <p:bldP spid="46" grpId="0" animBg="1"/>
      <p:bldP spid="48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9749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Source </a:t>
            </a:r>
            <a:r>
              <a:rPr lang="en-US" sz="4000" dirty="0" smtClean="0"/>
              <a:t>correlations</a:t>
            </a:r>
            <a:endParaRPr lang="en-US" sz="4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37123-6D8C-8B4C-A1EE-4BA17BE8C320}" type="slidenum">
              <a:rPr lang="en-US" smtClean="0"/>
              <a:t>66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8585" y="2992410"/>
            <a:ext cx="1657975" cy="1929669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>
            <a:off x="4852468" y="4654101"/>
            <a:ext cx="298761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/>
          <p:cNvSpPr/>
          <p:nvPr/>
        </p:nvSpPr>
        <p:spPr>
          <a:xfrm>
            <a:off x="5272457" y="2992411"/>
            <a:ext cx="3685384" cy="20760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1198585" y="2329782"/>
                <a:ext cx="244225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solidFill>
                      <a:schemeClr val="tx1"/>
                    </a:solidFill>
                  </a:rPr>
                  <a:t>In round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charset="0"/>
                      </a:rPr>
                      <m:t>𝑘</m:t>
                    </m:r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charset="0"/>
                      </a:rPr>
                      <m:t>+1: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585" y="2329782"/>
                <a:ext cx="2442258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2250" t="-6557"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/>
          <p:cNvCxnSpPr/>
          <p:nvPr/>
        </p:nvCxnSpPr>
        <p:spPr>
          <a:xfrm>
            <a:off x="6603273" y="4030411"/>
            <a:ext cx="1080093" cy="11575"/>
          </a:xfrm>
          <a:prstGeom prst="straightConnector1">
            <a:avLst/>
          </a:prstGeom>
          <a:ln w="19050">
            <a:solidFill>
              <a:srgbClr val="B30F1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V="1">
            <a:off x="7986530" y="4051158"/>
            <a:ext cx="2083536" cy="0"/>
          </a:xfrm>
          <a:prstGeom prst="straightConnector1">
            <a:avLst/>
          </a:prstGeom>
          <a:ln w="19050">
            <a:solidFill>
              <a:srgbClr val="B30F1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7840083" y="4412378"/>
            <a:ext cx="0" cy="269996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/>
              <p:cNvSpPr txBox="1"/>
              <p:nvPr/>
            </p:nvSpPr>
            <p:spPr>
              <a:xfrm>
                <a:off x="3276549" y="4380934"/>
                <a:ext cx="1613567" cy="6399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𝑘</m:t>
                        </m:r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+1</m:t>
                        </m:r>
                      </m:sub>
                    </m:sSub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charset="0"/>
                      </a:rPr>
                      <m:t>=0,  </m:t>
                    </m:r>
                    <m:sSub>
                      <m:sSubPr>
                        <m:ctrlP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𝜃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𝑘</m:t>
                        </m:r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+1</m:t>
                        </m:r>
                      </m:sub>
                    </m:sSub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charset="0"/>
                      </a:rPr>
                      <m:t>𝑋</m:t>
                    </m:r>
                  </m:oMath>
                </a14:m>
                <a:r>
                  <a:rPr lang="en-US" dirty="0" smtClean="0">
                    <a:solidFill>
                      <a:schemeClr val="tx1"/>
                    </a:solidFill>
                  </a:rPr>
                  <a:t> say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1" name="TextBox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6549" y="4380934"/>
                <a:ext cx="1613567" cy="639983"/>
              </a:xfrm>
              <a:prstGeom prst="rect">
                <a:avLst/>
              </a:prstGeom>
              <a:blipFill rotWithShape="0">
                <a:blip r:embed="rId4"/>
                <a:stretch>
                  <a:fillRect b="-152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TextBox 41"/>
          <p:cNvSpPr txBox="1"/>
          <p:nvPr/>
        </p:nvSpPr>
        <p:spPr>
          <a:xfrm>
            <a:off x="7285401" y="3243877"/>
            <a:ext cx="11093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 smtClean="0"/>
              <a:t>Polariser</a:t>
            </a:r>
            <a:endParaRPr lang="en-US" sz="1600" dirty="0"/>
          </a:p>
        </p:txBody>
      </p:sp>
      <p:sp>
        <p:nvSpPr>
          <p:cNvPr id="44" name="Oval 43"/>
          <p:cNvSpPr/>
          <p:nvPr/>
        </p:nvSpPr>
        <p:spPr>
          <a:xfrm>
            <a:off x="7250325" y="3897455"/>
            <a:ext cx="289062" cy="289062"/>
          </a:xfrm>
          <a:prstGeom prst="ellipse">
            <a:avLst/>
          </a:prstGeom>
          <a:gradFill flip="none" rotWithShape="1">
            <a:gsLst>
              <a:gs pos="0">
                <a:srgbClr val="ED6682">
                  <a:tint val="66000"/>
                  <a:satMod val="160000"/>
                </a:srgbClr>
              </a:gs>
              <a:gs pos="50000">
                <a:srgbClr val="ED6682">
                  <a:tint val="44500"/>
                  <a:satMod val="160000"/>
                </a:srgbClr>
              </a:gs>
              <a:gs pos="100000">
                <a:srgbClr val="ED6682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9130813" y="3897455"/>
            <a:ext cx="289062" cy="289062"/>
          </a:xfrm>
          <a:prstGeom prst="ellipse">
            <a:avLst/>
          </a:prstGeom>
          <a:gradFill flip="none" rotWithShape="1">
            <a:gsLst>
              <a:gs pos="0">
                <a:srgbClr val="ED6682">
                  <a:tint val="66000"/>
                  <a:satMod val="160000"/>
                </a:srgbClr>
              </a:gs>
              <a:gs pos="50000">
                <a:srgbClr val="ED6682">
                  <a:tint val="44500"/>
                  <a:satMod val="160000"/>
                </a:srgbClr>
              </a:gs>
              <a:gs pos="100000">
                <a:srgbClr val="ED6682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/>
              <p:cNvSpPr txBox="1"/>
              <p:nvPr/>
            </p:nvSpPr>
            <p:spPr>
              <a:xfrm>
                <a:off x="8978908" y="4183220"/>
                <a:ext cx="881934" cy="3954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dirty="0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𝜌</m:t>
                          </m:r>
                        </m:e>
                        <m:sup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(</m:t>
                          </m:r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𝑘</m:t>
                          </m:r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+1</m:t>
                          </m:r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8" name="TextBox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8908" y="4183220"/>
                <a:ext cx="881934" cy="395429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ounded Rectangle 24"/>
          <p:cNvSpPr/>
          <p:nvPr/>
        </p:nvSpPr>
        <p:spPr>
          <a:xfrm>
            <a:off x="5523411" y="3672038"/>
            <a:ext cx="1093619" cy="714969"/>
          </a:xfrm>
          <a:prstGeom prst="roundRect">
            <a:avLst/>
          </a:prstGeom>
          <a:solidFill>
            <a:srgbClr val="ED6682">
              <a:alpha val="61961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5701721" y="3872061"/>
            <a:ext cx="7760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smtClean="0"/>
              <a:t>Source </a:t>
            </a:r>
            <a:endParaRPr lang="en-US" sz="1600" dirty="0"/>
          </a:p>
        </p:txBody>
      </p:sp>
      <p:sp>
        <p:nvSpPr>
          <p:cNvPr id="21" name="Oval 20"/>
          <p:cNvSpPr/>
          <p:nvPr/>
        </p:nvSpPr>
        <p:spPr>
          <a:xfrm>
            <a:off x="7729666" y="3696968"/>
            <a:ext cx="221259" cy="690039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/>
          <p:cNvCxnSpPr/>
          <p:nvPr/>
        </p:nvCxnSpPr>
        <p:spPr>
          <a:xfrm flipH="1">
            <a:off x="7762069" y="3798022"/>
            <a:ext cx="156453" cy="487931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7901134" y="3632760"/>
            <a:ext cx="169293" cy="264695"/>
          </a:xfrm>
          <a:prstGeom prst="straightConnector1">
            <a:avLst/>
          </a:prstGeom>
          <a:ln>
            <a:solidFill>
              <a:srgbClr val="B30F17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9298345" y="2025114"/>
            <a:ext cx="2055455" cy="1077218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002060"/>
                </a:solidFill>
              </a:rPr>
              <a:t>Some error due to inertia of the </a:t>
            </a:r>
            <a:r>
              <a:rPr lang="en-US" sz="1600" dirty="0" err="1" smtClean="0">
                <a:solidFill>
                  <a:srgbClr val="002060"/>
                </a:solidFill>
              </a:rPr>
              <a:t>polariser</a:t>
            </a:r>
            <a:r>
              <a:rPr lang="en-US" sz="1600" dirty="0">
                <a:solidFill>
                  <a:srgbClr val="002060"/>
                </a:solidFill>
              </a:rPr>
              <a:t> </a:t>
            </a:r>
            <a:r>
              <a:rPr lang="en-US" sz="1600" dirty="0" smtClean="0">
                <a:solidFill>
                  <a:srgbClr val="002060"/>
                </a:solidFill>
              </a:rPr>
              <a:t>(depends on previous position)</a:t>
            </a:r>
            <a:endParaRPr lang="en-US" sz="1600" dirty="0">
              <a:solidFill>
                <a:srgbClr val="002060"/>
              </a:solidFill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8109215" y="3109195"/>
            <a:ext cx="1188215" cy="607918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9340182" y="4887000"/>
            <a:ext cx="2055455" cy="1077218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002060"/>
                </a:solidFill>
              </a:rPr>
              <a:t>Carries some additional information about the previous basis choice</a:t>
            </a:r>
            <a:endParaRPr lang="en-US" sz="1600" dirty="0">
              <a:solidFill>
                <a:srgbClr val="002060"/>
              </a:solidFill>
            </a:endParaRPr>
          </a:p>
        </p:txBody>
      </p:sp>
      <p:cxnSp>
        <p:nvCxnSpPr>
          <p:cNvPr id="30" name="Straight Arrow Connector 29"/>
          <p:cNvCxnSpPr>
            <a:stCxn id="29" idx="0"/>
          </p:cNvCxnSpPr>
          <p:nvPr/>
        </p:nvCxnSpPr>
        <p:spPr>
          <a:xfrm flipH="1" flipV="1">
            <a:off x="9591136" y="4495124"/>
            <a:ext cx="776774" cy="391876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838200" y="1285516"/>
            <a:ext cx="1051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smtClean="0">
                <a:solidFill>
                  <a:srgbClr val="002060"/>
                </a:solidFill>
              </a:rPr>
              <a:t>BB84 QKD protocol with imperfect source:</a:t>
            </a:r>
            <a:r>
              <a:rPr lang="en-US" sz="2400" b="1" dirty="0" smtClean="0">
                <a:solidFill>
                  <a:srgbClr val="002060"/>
                </a:solidFill>
              </a:rPr>
              <a:t> errors can </a:t>
            </a:r>
            <a:r>
              <a:rPr lang="en-US" sz="2400" b="1" dirty="0">
                <a:solidFill>
                  <a:srgbClr val="002060"/>
                </a:solidFill>
              </a:rPr>
              <a:t>reveal basis information</a:t>
            </a:r>
            <a:endParaRPr lang="en-US" sz="2200" b="1" dirty="0" smtClean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69059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4" grpId="1" animBg="1"/>
      <p:bldP spid="46" grpId="0" animBg="1"/>
      <p:bldP spid="48" grpId="0"/>
      <p:bldP spid="28" grpId="0" animBg="1"/>
      <p:bldP spid="29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9749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solidFill>
                  <a:schemeClr val="accent1">
                    <a:lumMod val="50000"/>
                  </a:schemeClr>
                </a:solidFill>
              </a:rPr>
              <a:t>Approximate independence: applications</a:t>
            </a:r>
            <a:endParaRPr lang="en-US" sz="4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37123-6D8C-8B4C-A1EE-4BA17BE8C320}" type="slidenum">
              <a:rPr lang="en-US" smtClean="0"/>
              <a:t>67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838200" y="1569995"/>
                <a:ext cx="10515600" cy="41164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b="1" u="sng" dirty="0" smtClean="0"/>
                  <a:t>Dealing with source correlations:</a:t>
                </a:r>
              </a:p>
              <a:p>
                <a:endParaRPr lang="en-US" sz="2200" dirty="0"/>
              </a:p>
              <a:p>
                <a:r>
                  <a:rPr lang="en-US" sz="2200" dirty="0" smtClean="0"/>
                  <a:t>Perfect source: state </a:t>
                </a:r>
                <a:r>
                  <a:rPr lang="en-US" sz="2200" dirty="0"/>
                  <a:t>produced </a:t>
                </a:r>
                <a:r>
                  <a:rPr lang="en-US" sz="2200" dirty="0" smtClean="0"/>
                  <a:t>in </a:t>
                </a:r>
                <a:r>
                  <a:rPr lang="en-US" sz="2200" dirty="0"/>
                  <a:t>every round: </a:t>
                </a:r>
                <a:endParaRPr lang="en-US" sz="2200" dirty="0" smtClean="0"/>
              </a:p>
              <a:p>
                <a:endParaRPr lang="en-US" sz="22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𝜌</m:t>
                              </m:r>
                            </m:e>
                          </m:acc>
                        </m:e>
                        <m:sub>
                          <m:r>
                            <a:rPr lang="en-US" sz="2200" i="1">
                              <a:latin typeface="Cambria Math" charset="0"/>
                            </a:rPr>
                            <m:t>𝑋</m:t>
                          </m:r>
                          <m:r>
                            <m:rPr>
                              <m:sty m:val="p"/>
                            </m:rPr>
                            <a:rPr lang="en-US" sz="2200">
                              <a:latin typeface="Cambria Math" charset="0"/>
                            </a:rPr>
                            <m:t>Θ</m:t>
                          </m:r>
                          <m:r>
                            <a:rPr lang="en-US" sz="2200" i="1">
                              <a:latin typeface="Cambria Math" charset="0"/>
                            </a:rPr>
                            <m:t>𝐴</m:t>
                          </m:r>
                        </m:sub>
                      </m:sSub>
                      <m:r>
                        <a:rPr lang="en-US" sz="2200" i="1">
                          <a:latin typeface="Cambria Math" charset="0"/>
                        </a:rPr>
                        <m:t>= 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200" i="1">
                              <a:latin typeface="Cambria Math" charset="0"/>
                            </a:rPr>
                            <m:t>𝑥</m:t>
                          </m:r>
                          <m:r>
                            <a:rPr lang="en-US" sz="2200" i="1">
                              <a:latin typeface="Cambria Math" charset="0"/>
                            </a:rPr>
                            <m:t>, </m:t>
                          </m:r>
                          <m:r>
                            <a:rPr lang="en-US" sz="2200" i="1">
                              <a:latin typeface="Cambria Math" charset="0"/>
                            </a:rPr>
                            <m:t>𝜃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bg-BG" sz="2200" i="1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sz="2200" i="1">
                                  <a:latin typeface="Cambria Math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200" i="1">
                                  <a:latin typeface="Cambria Math" charset="0"/>
                                </a:rPr>
                                <m:t>4</m:t>
                              </m:r>
                            </m:den>
                          </m:f>
                          <m:r>
                            <a:rPr lang="en-US" sz="2200" i="1">
                              <a:latin typeface="Cambria Math" charset="0"/>
                            </a:rPr>
                            <m:t>|</m:t>
                          </m:r>
                          <m:r>
                            <a:rPr lang="en-US" sz="2200" i="1">
                              <a:latin typeface="Cambria Math" charset="0"/>
                            </a:rPr>
                            <m:t>𝑥</m:t>
                          </m:r>
                          <m:r>
                            <a:rPr lang="en-US" sz="2200" i="1">
                              <a:latin typeface="Cambria Math" charset="0"/>
                            </a:rPr>
                            <m:t>,</m:t>
                          </m:r>
                          <m:r>
                            <a:rPr lang="en-US" sz="2200" i="1">
                              <a:latin typeface="Cambria Math" charset="0"/>
                            </a:rPr>
                            <m:t>𝜃</m:t>
                          </m:r>
                          <m:r>
                            <a:rPr lang="en-US" sz="2200" i="1">
                              <a:latin typeface="Cambria Math" charset="0"/>
                            </a:rPr>
                            <m:t>⟩⟨</m:t>
                          </m:r>
                          <m:r>
                            <a:rPr lang="en-US" sz="2200" i="1">
                              <a:latin typeface="Cambria Math" charset="0"/>
                            </a:rPr>
                            <m:t>𝑥</m:t>
                          </m:r>
                          <m:r>
                            <a:rPr lang="en-US" sz="2200" i="1">
                              <a:latin typeface="Cambria Math" charset="0"/>
                            </a:rPr>
                            <m:t>,</m:t>
                          </m:r>
                          <m:r>
                            <a:rPr lang="en-US" sz="2200" i="1">
                              <a:latin typeface="Cambria Math" charset="0"/>
                            </a:rPr>
                            <m:t>𝜃</m:t>
                          </m:r>
                          <m:r>
                            <a:rPr lang="en-US" sz="2200" i="1">
                              <a:latin typeface="Cambria Math" charset="0"/>
                            </a:rPr>
                            <m:t>|⊗</m:t>
                          </m:r>
                          <m:sSup>
                            <m:sSup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𝐻</m:t>
                              </m:r>
                            </m:e>
                            <m:sup>
                              <m:r>
                                <a:rPr lang="en-US" sz="2200" i="1">
                                  <a:latin typeface="Cambria Math" charset="0"/>
                                </a:rPr>
                                <m:t>𝜃</m:t>
                              </m:r>
                            </m:sup>
                          </m:sSup>
                          <m:r>
                            <a:rPr lang="en-US" sz="2200" i="1">
                              <a:latin typeface="Cambria Math" charset="0"/>
                            </a:rPr>
                            <m:t>|</m:t>
                          </m:r>
                          <m:r>
                            <a:rPr lang="en-US" sz="2200" i="1">
                              <a:latin typeface="Cambria Math" charset="0"/>
                            </a:rPr>
                            <m:t>𝑥</m:t>
                          </m:r>
                          <m:r>
                            <a:rPr lang="en-US" sz="2200" i="1">
                              <a:latin typeface="Cambria Math" charset="0"/>
                            </a:rPr>
                            <m:t>⟩⟨</m:t>
                          </m:r>
                          <m:r>
                            <a:rPr lang="en-US" sz="2200" i="1">
                              <a:latin typeface="Cambria Math" charset="0"/>
                            </a:rPr>
                            <m:t>𝑥</m:t>
                          </m:r>
                          <m:r>
                            <a:rPr lang="en-US" sz="2200" i="1">
                              <a:latin typeface="Cambria Math" charset="0"/>
                            </a:rPr>
                            <m:t>|</m:t>
                          </m:r>
                          <m:sSup>
                            <m:sSup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𝐻</m:t>
                              </m:r>
                            </m:e>
                            <m:sup>
                              <m:r>
                                <a:rPr lang="en-US" sz="2200" i="1">
                                  <a:latin typeface="Cambria Math" charset="0"/>
                                </a:rPr>
                                <m:t>𝜃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200" dirty="0"/>
              </a:p>
              <a:p>
                <a:endParaRPr lang="en-US" sz="2200" dirty="0"/>
              </a:p>
              <a:p>
                <a:r>
                  <a:rPr lang="en-US" sz="2200" dirty="0"/>
                  <a:t>and in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charset="0"/>
                      </a:rPr>
                      <m:t>𝑛</m:t>
                    </m:r>
                  </m:oMath>
                </a14:m>
                <a:r>
                  <a:rPr lang="en-US" sz="2200" dirty="0"/>
                  <a:t> rounds, Alice produces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200" i="1">
                            <a:latin typeface="Cambria Math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latin typeface="Cambria Math" charset="0"/>
                              </a:rPr>
                              <m:t>𝜌</m:t>
                            </m:r>
                          </m:e>
                        </m:acc>
                      </m:e>
                      <m:sub>
                        <m:r>
                          <a:rPr lang="en-US" sz="2200" i="1">
                            <a:latin typeface="Cambria Math" charset="0"/>
                          </a:rPr>
                          <m:t>𝑋</m:t>
                        </m:r>
                        <m:r>
                          <m:rPr>
                            <m:sty m:val="p"/>
                          </m:rPr>
                          <a:rPr lang="en-US" sz="2200">
                            <a:latin typeface="Cambria Math" charset="0"/>
                          </a:rPr>
                          <m:t>Θ</m:t>
                        </m:r>
                        <m:r>
                          <a:rPr lang="en-US" sz="2200" i="1">
                            <a:latin typeface="Cambria Math" charset="0"/>
                          </a:rPr>
                          <m:t>𝐴</m:t>
                        </m:r>
                      </m:sub>
                      <m:sup>
                        <m:r>
                          <a:rPr lang="en-US" sz="2200" i="1">
                            <a:latin typeface="Cambria Math" charset="0"/>
                          </a:rPr>
                          <m:t>⊗</m:t>
                        </m:r>
                        <m:r>
                          <a:rPr lang="en-US" sz="2200" i="1">
                            <a:latin typeface="Cambria Math" charset="0"/>
                          </a:rPr>
                          <m:t>𝑛</m:t>
                        </m:r>
                      </m:sup>
                    </m:sSubSup>
                  </m:oMath>
                </a14:m>
                <a:r>
                  <a:rPr lang="en-US" sz="2200" dirty="0" smtClean="0"/>
                  <a:t>.</a:t>
                </a:r>
              </a:p>
              <a:p>
                <a:endParaRPr lang="en-US" sz="2200" dirty="0"/>
              </a:p>
              <a:p>
                <a:r>
                  <a:rPr lang="en-US" sz="2200" dirty="0" smtClean="0"/>
                  <a:t>Suppose the actual state produced by the source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charset="0"/>
                          </a:rPr>
                          <m:t>𝜌</m:t>
                        </m:r>
                      </m:e>
                      <m:sub>
                        <m:sSubSup>
                          <m:sSubSupPr>
                            <m:ctrlPr>
                              <a:rPr lang="en-US" sz="2200" b="0" i="1" smtClean="0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2200" b="0" i="1" smtClean="0">
                                <a:latin typeface="Cambria Math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200" b="0" i="1" smtClean="0">
                                <a:latin typeface="Cambria Math" charset="0"/>
                              </a:rPr>
                              <m:t>𝑛</m:t>
                            </m:r>
                          </m:sup>
                        </m:sSubSup>
                        <m:sSubSup>
                          <m:sSubSupPr>
                            <m:ctrlPr>
                              <a:rPr lang="en-US" sz="2200" b="0" i="1" smtClean="0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sz="2200" b="0" i="0" smtClean="0">
                                <a:latin typeface="Cambria Math" charset="0"/>
                              </a:rPr>
                              <m:t>Θ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200" b="0" i="1" smtClean="0">
                                <a:latin typeface="Cambria Math" charset="0"/>
                              </a:rPr>
                              <m:t>𝑛</m:t>
                            </m:r>
                          </m:sup>
                        </m:sSubSup>
                        <m:sSubSup>
                          <m:sSubSupPr>
                            <m:ctrlPr>
                              <a:rPr lang="en-US" sz="2200" b="0" i="1" smtClean="0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2200" b="0" i="1" smtClean="0">
                                <a:latin typeface="Cambria Math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200" b="0" i="1" smtClean="0">
                                <a:latin typeface="Cambria Math" charset="0"/>
                              </a:rPr>
                              <m:t>𝑛</m:t>
                            </m:r>
                          </m:sup>
                        </m:sSubSup>
                      </m:sub>
                    </m:sSub>
                  </m:oMath>
                </a14:m>
                <a:r>
                  <a:rPr lang="en-US" sz="2200" dirty="0"/>
                  <a:t>.</a:t>
                </a:r>
                <a:r>
                  <a:rPr lang="en-US" sz="2200" dirty="0" smtClean="0"/>
                  <a:t> </a:t>
                </a:r>
                <a:endParaRPr lang="en-US" sz="2200" dirty="0"/>
              </a:p>
              <a:p>
                <a:endParaRPr lang="en-US" sz="2200" dirty="0" smtClean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569995"/>
                <a:ext cx="10515600" cy="4116448"/>
              </a:xfrm>
              <a:prstGeom prst="rect">
                <a:avLst/>
              </a:prstGeom>
              <a:blipFill rotWithShape="0">
                <a:blip r:embed="rId2"/>
                <a:stretch>
                  <a:fillRect l="-754" t="-10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626799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9749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solidFill>
                  <a:schemeClr val="accent1">
                    <a:lumMod val="50000"/>
                  </a:schemeClr>
                </a:solidFill>
              </a:rPr>
              <a:t>Source correlations</a:t>
            </a:r>
            <a:endParaRPr lang="en-US" sz="4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37123-6D8C-8B4C-A1EE-4BA17BE8C320}" type="slidenum">
              <a:rPr lang="en-US" smtClean="0"/>
              <a:t>68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8585" y="2992410"/>
            <a:ext cx="1657975" cy="1929669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>
            <a:off x="4619287" y="4018834"/>
            <a:ext cx="694482" cy="115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7143319" y="4630794"/>
                <a:ext cx="138676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dirty="0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𝑘</m:t>
                          </m:r>
                        </m:sub>
                      </m:sSub>
                      <m:r>
                        <a:rPr lang="en-US" sz="1600" i="1" dirty="0">
                          <a:solidFill>
                            <a:schemeClr val="tx1"/>
                          </a:solidFill>
                          <a:latin typeface="Cambria Math" charset="0"/>
                        </a:rPr>
                        <m:t>, </m:t>
                      </m:r>
                      <m:sSub>
                        <m:sSubPr>
                          <m:ctrlP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𝜃</m:t>
                          </m:r>
                        </m:e>
                        <m:sub>
                          <m: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3319" y="4630794"/>
                <a:ext cx="1386763" cy="33855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ounded Rectangle 13"/>
          <p:cNvSpPr/>
          <p:nvPr/>
        </p:nvSpPr>
        <p:spPr>
          <a:xfrm>
            <a:off x="5272457" y="2992411"/>
            <a:ext cx="3685384" cy="20760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5631272" y="3419017"/>
            <a:ext cx="1093619" cy="1222788"/>
          </a:xfrm>
          <a:prstGeom prst="roundRect">
            <a:avLst/>
          </a:prstGeom>
          <a:solidFill>
            <a:srgbClr val="ED6682">
              <a:alpha val="61961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5721" y="3507050"/>
            <a:ext cx="807962" cy="533213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335967" y="3057619"/>
            <a:ext cx="16769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Photon source </a:t>
            </a:r>
            <a:endParaRPr lang="en-US" sz="1600" dirty="0"/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6603273" y="4030411"/>
            <a:ext cx="1080093" cy="11575"/>
          </a:xfrm>
          <a:prstGeom prst="straightConnector1">
            <a:avLst/>
          </a:prstGeom>
          <a:ln w="19050">
            <a:solidFill>
              <a:srgbClr val="B30F1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/>
          <p:cNvSpPr/>
          <p:nvPr/>
        </p:nvSpPr>
        <p:spPr>
          <a:xfrm>
            <a:off x="7729666" y="3696968"/>
            <a:ext cx="221259" cy="690039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7840083" y="3671598"/>
            <a:ext cx="0" cy="74078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V="1">
            <a:off x="7986530" y="4051158"/>
            <a:ext cx="2083536" cy="0"/>
          </a:xfrm>
          <a:prstGeom prst="straightConnector1">
            <a:avLst/>
          </a:prstGeom>
          <a:ln w="19050">
            <a:solidFill>
              <a:srgbClr val="B30F1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Freeform 35"/>
          <p:cNvSpPr/>
          <p:nvPr/>
        </p:nvSpPr>
        <p:spPr>
          <a:xfrm rot="391732">
            <a:off x="6531935" y="3747231"/>
            <a:ext cx="896760" cy="221906"/>
          </a:xfrm>
          <a:custGeom>
            <a:avLst/>
            <a:gdLst>
              <a:gd name="connsiteX0" fmla="*/ 0 w 1153886"/>
              <a:gd name="connsiteY0" fmla="*/ 153380 h 327552"/>
              <a:gd name="connsiteX1" fmla="*/ 315686 w 1153886"/>
              <a:gd name="connsiteY1" fmla="*/ 980 h 327552"/>
              <a:gd name="connsiteX2" fmla="*/ 413657 w 1153886"/>
              <a:gd name="connsiteY2" fmla="*/ 218695 h 327552"/>
              <a:gd name="connsiteX3" fmla="*/ 653143 w 1153886"/>
              <a:gd name="connsiteY3" fmla="*/ 11866 h 327552"/>
              <a:gd name="connsiteX4" fmla="*/ 762000 w 1153886"/>
              <a:gd name="connsiteY4" fmla="*/ 229580 h 327552"/>
              <a:gd name="connsiteX5" fmla="*/ 979714 w 1153886"/>
              <a:gd name="connsiteY5" fmla="*/ 131609 h 327552"/>
              <a:gd name="connsiteX6" fmla="*/ 1153886 w 1153886"/>
              <a:gd name="connsiteY6" fmla="*/ 327552 h 327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53886" h="327552">
                <a:moveTo>
                  <a:pt x="0" y="153380"/>
                </a:moveTo>
                <a:cubicBezTo>
                  <a:pt x="123371" y="71737"/>
                  <a:pt x="246743" y="-9906"/>
                  <a:pt x="315686" y="980"/>
                </a:cubicBezTo>
                <a:cubicBezTo>
                  <a:pt x="384629" y="11866"/>
                  <a:pt x="357414" y="216881"/>
                  <a:pt x="413657" y="218695"/>
                </a:cubicBezTo>
                <a:cubicBezTo>
                  <a:pt x="469900" y="220509"/>
                  <a:pt x="595086" y="10052"/>
                  <a:pt x="653143" y="11866"/>
                </a:cubicBezTo>
                <a:cubicBezTo>
                  <a:pt x="711200" y="13680"/>
                  <a:pt x="707572" y="209623"/>
                  <a:pt x="762000" y="229580"/>
                </a:cubicBezTo>
                <a:cubicBezTo>
                  <a:pt x="816428" y="249537"/>
                  <a:pt x="914400" y="115280"/>
                  <a:pt x="979714" y="131609"/>
                </a:cubicBezTo>
                <a:cubicBezTo>
                  <a:pt x="1045028" y="147938"/>
                  <a:pt x="1153886" y="327552"/>
                  <a:pt x="1153886" y="327552"/>
                </a:cubicBezTo>
              </a:path>
            </a:pathLst>
          </a:custGeom>
          <a:noFill/>
          <a:ln w="38100" cmpd="dbl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cxnSp>
        <p:nvCxnSpPr>
          <p:cNvPr id="39" name="Straight Arrow Connector 38"/>
          <p:cNvCxnSpPr/>
          <p:nvPr/>
        </p:nvCxnSpPr>
        <p:spPr>
          <a:xfrm>
            <a:off x="7840083" y="4412378"/>
            <a:ext cx="0" cy="269996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/>
              <p:cNvSpPr txBox="1"/>
              <p:nvPr/>
            </p:nvSpPr>
            <p:spPr>
              <a:xfrm>
                <a:off x="3554727" y="3883566"/>
                <a:ext cx="1193810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𝑘</m:t>
                          </m:r>
                        </m:sub>
                      </m:sSub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, </m:t>
                      </m:r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1" name="TextBox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4727" y="3883566"/>
                <a:ext cx="1193810" cy="36933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TextBox 41"/>
          <p:cNvSpPr txBox="1"/>
          <p:nvPr/>
        </p:nvSpPr>
        <p:spPr>
          <a:xfrm>
            <a:off x="7286684" y="3087500"/>
            <a:ext cx="11093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 smtClean="0"/>
              <a:t>Polariser</a:t>
            </a:r>
            <a:endParaRPr lang="en-US" sz="1600" dirty="0"/>
          </a:p>
        </p:txBody>
      </p:sp>
      <p:sp>
        <p:nvSpPr>
          <p:cNvPr id="44" name="Oval 43"/>
          <p:cNvSpPr/>
          <p:nvPr/>
        </p:nvSpPr>
        <p:spPr>
          <a:xfrm>
            <a:off x="7250325" y="3897455"/>
            <a:ext cx="289062" cy="289062"/>
          </a:xfrm>
          <a:prstGeom prst="ellipse">
            <a:avLst/>
          </a:prstGeom>
          <a:gradFill flip="none" rotWithShape="1">
            <a:gsLst>
              <a:gs pos="0">
                <a:srgbClr val="ED6682">
                  <a:tint val="66000"/>
                  <a:satMod val="160000"/>
                </a:srgbClr>
              </a:gs>
              <a:gs pos="50000">
                <a:srgbClr val="ED6682">
                  <a:tint val="44500"/>
                  <a:satMod val="160000"/>
                </a:srgbClr>
              </a:gs>
              <a:gs pos="100000">
                <a:srgbClr val="ED6682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9130813" y="3897455"/>
            <a:ext cx="289062" cy="289062"/>
          </a:xfrm>
          <a:prstGeom prst="ellipse">
            <a:avLst/>
          </a:prstGeom>
          <a:gradFill flip="none" rotWithShape="1">
            <a:gsLst>
              <a:gs pos="0">
                <a:srgbClr val="ED6682">
                  <a:tint val="66000"/>
                  <a:satMod val="160000"/>
                </a:srgbClr>
              </a:gs>
              <a:gs pos="50000">
                <a:srgbClr val="ED6682">
                  <a:tint val="44500"/>
                  <a:satMod val="160000"/>
                </a:srgbClr>
              </a:gs>
              <a:gs pos="100000">
                <a:srgbClr val="ED6682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Freeform 46"/>
          <p:cNvSpPr/>
          <p:nvPr/>
        </p:nvSpPr>
        <p:spPr>
          <a:xfrm rot="391732">
            <a:off x="6582666" y="3461274"/>
            <a:ext cx="2599932" cy="377119"/>
          </a:xfrm>
          <a:custGeom>
            <a:avLst/>
            <a:gdLst>
              <a:gd name="connsiteX0" fmla="*/ 0 w 1153886"/>
              <a:gd name="connsiteY0" fmla="*/ 153380 h 327552"/>
              <a:gd name="connsiteX1" fmla="*/ 315686 w 1153886"/>
              <a:gd name="connsiteY1" fmla="*/ 980 h 327552"/>
              <a:gd name="connsiteX2" fmla="*/ 413657 w 1153886"/>
              <a:gd name="connsiteY2" fmla="*/ 218695 h 327552"/>
              <a:gd name="connsiteX3" fmla="*/ 653143 w 1153886"/>
              <a:gd name="connsiteY3" fmla="*/ 11866 h 327552"/>
              <a:gd name="connsiteX4" fmla="*/ 762000 w 1153886"/>
              <a:gd name="connsiteY4" fmla="*/ 229580 h 327552"/>
              <a:gd name="connsiteX5" fmla="*/ 979714 w 1153886"/>
              <a:gd name="connsiteY5" fmla="*/ 131609 h 327552"/>
              <a:gd name="connsiteX6" fmla="*/ 1153886 w 1153886"/>
              <a:gd name="connsiteY6" fmla="*/ 327552 h 327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53886" h="327552">
                <a:moveTo>
                  <a:pt x="0" y="153380"/>
                </a:moveTo>
                <a:cubicBezTo>
                  <a:pt x="123371" y="71737"/>
                  <a:pt x="246743" y="-9906"/>
                  <a:pt x="315686" y="980"/>
                </a:cubicBezTo>
                <a:cubicBezTo>
                  <a:pt x="384629" y="11866"/>
                  <a:pt x="357414" y="216881"/>
                  <a:pt x="413657" y="218695"/>
                </a:cubicBezTo>
                <a:cubicBezTo>
                  <a:pt x="469900" y="220509"/>
                  <a:pt x="595086" y="10052"/>
                  <a:pt x="653143" y="11866"/>
                </a:cubicBezTo>
                <a:cubicBezTo>
                  <a:pt x="711200" y="13680"/>
                  <a:pt x="707572" y="209623"/>
                  <a:pt x="762000" y="229580"/>
                </a:cubicBezTo>
                <a:cubicBezTo>
                  <a:pt x="816428" y="249537"/>
                  <a:pt x="914400" y="115280"/>
                  <a:pt x="979714" y="131609"/>
                </a:cubicBezTo>
                <a:cubicBezTo>
                  <a:pt x="1045028" y="147938"/>
                  <a:pt x="1153886" y="327552"/>
                  <a:pt x="1153886" y="327552"/>
                </a:cubicBezTo>
              </a:path>
            </a:pathLst>
          </a:custGeom>
          <a:noFill/>
          <a:ln w="38100" cmpd="dbl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/>
              <p:cNvSpPr txBox="1"/>
              <p:nvPr/>
            </p:nvSpPr>
            <p:spPr>
              <a:xfrm>
                <a:off x="8978908" y="4183220"/>
                <a:ext cx="881934" cy="3929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𝜌</m:t>
                          </m:r>
                        </m:e>
                        <m:sup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(</m:t>
                          </m:r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𝑘</m:t>
                          </m:r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8" name="TextBox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8908" y="4183220"/>
                <a:ext cx="881934" cy="392993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/>
          <p:cNvSpPr txBox="1"/>
          <p:nvPr/>
        </p:nvSpPr>
        <p:spPr>
          <a:xfrm>
            <a:off x="5726044" y="4016717"/>
            <a:ext cx="9040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Memory</a:t>
            </a:r>
            <a:endParaRPr 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1198585" y="2329782"/>
                <a:ext cx="244225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solidFill>
                      <a:schemeClr val="tx1"/>
                    </a:solidFill>
                  </a:rPr>
                  <a:t>In round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charset="0"/>
                      </a:rPr>
                      <m:t>𝑘</m:t>
                    </m:r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charset="0"/>
                      </a:rPr>
                      <m:t>: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585" y="2329782"/>
                <a:ext cx="2442258" cy="369332"/>
              </a:xfrm>
              <a:prstGeom prst="rect">
                <a:avLst/>
              </a:prstGeom>
              <a:blipFill rotWithShape="0">
                <a:blip r:embed="rId7"/>
                <a:stretch>
                  <a:fillRect l="-2250" t="-6557"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TextBox 32"/>
          <p:cNvSpPr txBox="1"/>
          <p:nvPr/>
        </p:nvSpPr>
        <p:spPr>
          <a:xfrm>
            <a:off x="838200" y="1285516"/>
            <a:ext cx="1051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smtClean="0">
                <a:solidFill>
                  <a:srgbClr val="002060"/>
                </a:solidFill>
              </a:rPr>
              <a:t>BB84 QKD protocol with imperfect </a:t>
            </a:r>
            <a:r>
              <a:rPr lang="en-US" sz="2200" b="1" smtClean="0">
                <a:solidFill>
                  <a:srgbClr val="002060"/>
                </a:solidFill>
              </a:rPr>
              <a:t>source:</a:t>
            </a:r>
            <a:r>
              <a:rPr lang="en-US" sz="2400" b="1">
                <a:solidFill>
                  <a:srgbClr val="002060"/>
                </a:solidFill>
              </a:rPr>
              <a:t> errors</a:t>
            </a:r>
            <a:r>
              <a:rPr lang="en-US" sz="2400" b="1" smtClean="0">
                <a:solidFill>
                  <a:srgbClr val="002060"/>
                </a:solidFill>
              </a:rPr>
              <a:t> </a:t>
            </a:r>
            <a:r>
              <a:rPr lang="en-US" sz="2400" b="1" dirty="0" smtClean="0">
                <a:solidFill>
                  <a:srgbClr val="002060"/>
                </a:solidFill>
              </a:rPr>
              <a:t>can be quantum</a:t>
            </a:r>
            <a:endParaRPr lang="en-US" sz="2200" b="1" dirty="0" smtClean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71044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6" grpId="1" animBg="1"/>
      <p:bldP spid="44" grpId="0" animBg="1"/>
      <p:bldP spid="44" grpId="1" animBg="1"/>
      <p:bldP spid="46" grpId="0" animBg="1"/>
      <p:bldP spid="47" grpId="0" animBg="1"/>
      <p:bldP spid="48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9749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Source </a:t>
            </a:r>
            <a:r>
              <a:rPr lang="en-US" sz="4000" dirty="0" smtClean="0"/>
              <a:t>correlations</a:t>
            </a:r>
            <a:endParaRPr lang="en-US" sz="4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37123-6D8C-8B4C-A1EE-4BA17BE8C320}" type="slidenum">
              <a:rPr lang="en-US" smtClean="0"/>
              <a:t>69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8585" y="2992410"/>
            <a:ext cx="1657975" cy="1929669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>
            <a:off x="4619287" y="4018834"/>
            <a:ext cx="694482" cy="115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7143319" y="4630794"/>
                <a:ext cx="138676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dirty="0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𝑘</m:t>
                          </m:r>
                          <m:r>
                            <a:rPr lang="en-US" sz="1600" b="0" i="1" dirty="0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+!</m:t>
                          </m:r>
                        </m:sub>
                      </m:sSub>
                      <m:r>
                        <a:rPr lang="en-US" sz="1600" i="1" dirty="0">
                          <a:solidFill>
                            <a:schemeClr val="tx1"/>
                          </a:solidFill>
                          <a:latin typeface="Cambria Math" charset="0"/>
                        </a:rPr>
                        <m:t>, </m:t>
                      </m:r>
                      <m:sSub>
                        <m:sSubPr>
                          <m:ctrlP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𝜃</m:t>
                          </m:r>
                        </m:e>
                        <m:sub>
                          <m: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𝑘</m:t>
                          </m:r>
                          <m:r>
                            <a:rPr lang="en-US" sz="1600" b="0" i="1" dirty="0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3319" y="4630794"/>
                <a:ext cx="1386763" cy="33855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ounded Rectangle 13"/>
          <p:cNvSpPr/>
          <p:nvPr/>
        </p:nvSpPr>
        <p:spPr>
          <a:xfrm>
            <a:off x="5272457" y="2992411"/>
            <a:ext cx="3685384" cy="20760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5631272" y="3419017"/>
            <a:ext cx="1093619" cy="1222788"/>
          </a:xfrm>
          <a:prstGeom prst="roundRect">
            <a:avLst/>
          </a:prstGeom>
          <a:solidFill>
            <a:srgbClr val="ED6682">
              <a:alpha val="61961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5721" y="3507050"/>
            <a:ext cx="807962" cy="533213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335967" y="3057619"/>
            <a:ext cx="16769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Photon source </a:t>
            </a:r>
            <a:endParaRPr lang="en-US" sz="1600" dirty="0"/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6603273" y="4030411"/>
            <a:ext cx="1080093" cy="11575"/>
          </a:xfrm>
          <a:prstGeom prst="straightConnector1">
            <a:avLst/>
          </a:prstGeom>
          <a:ln w="19050">
            <a:solidFill>
              <a:srgbClr val="B30F1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/>
          <p:cNvSpPr/>
          <p:nvPr/>
        </p:nvSpPr>
        <p:spPr>
          <a:xfrm>
            <a:off x="7729666" y="3696968"/>
            <a:ext cx="221259" cy="690039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7840083" y="3671598"/>
            <a:ext cx="0" cy="74078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V="1">
            <a:off x="7986530" y="4051158"/>
            <a:ext cx="2083536" cy="0"/>
          </a:xfrm>
          <a:prstGeom prst="straightConnector1">
            <a:avLst/>
          </a:prstGeom>
          <a:ln w="19050">
            <a:solidFill>
              <a:srgbClr val="B30F1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Freeform 35"/>
          <p:cNvSpPr/>
          <p:nvPr/>
        </p:nvSpPr>
        <p:spPr>
          <a:xfrm rot="391732">
            <a:off x="6531935" y="3747231"/>
            <a:ext cx="896760" cy="221906"/>
          </a:xfrm>
          <a:custGeom>
            <a:avLst/>
            <a:gdLst>
              <a:gd name="connsiteX0" fmla="*/ 0 w 1153886"/>
              <a:gd name="connsiteY0" fmla="*/ 153380 h 327552"/>
              <a:gd name="connsiteX1" fmla="*/ 315686 w 1153886"/>
              <a:gd name="connsiteY1" fmla="*/ 980 h 327552"/>
              <a:gd name="connsiteX2" fmla="*/ 413657 w 1153886"/>
              <a:gd name="connsiteY2" fmla="*/ 218695 h 327552"/>
              <a:gd name="connsiteX3" fmla="*/ 653143 w 1153886"/>
              <a:gd name="connsiteY3" fmla="*/ 11866 h 327552"/>
              <a:gd name="connsiteX4" fmla="*/ 762000 w 1153886"/>
              <a:gd name="connsiteY4" fmla="*/ 229580 h 327552"/>
              <a:gd name="connsiteX5" fmla="*/ 979714 w 1153886"/>
              <a:gd name="connsiteY5" fmla="*/ 131609 h 327552"/>
              <a:gd name="connsiteX6" fmla="*/ 1153886 w 1153886"/>
              <a:gd name="connsiteY6" fmla="*/ 327552 h 327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53886" h="327552">
                <a:moveTo>
                  <a:pt x="0" y="153380"/>
                </a:moveTo>
                <a:cubicBezTo>
                  <a:pt x="123371" y="71737"/>
                  <a:pt x="246743" y="-9906"/>
                  <a:pt x="315686" y="980"/>
                </a:cubicBezTo>
                <a:cubicBezTo>
                  <a:pt x="384629" y="11866"/>
                  <a:pt x="357414" y="216881"/>
                  <a:pt x="413657" y="218695"/>
                </a:cubicBezTo>
                <a:cubicBezTo>
                  <a:pt x="469900" y="220509"/>
                  <a:pt x="595086" y="10052"/>
                  <a:pt x="653143" y="11866"/>
                </a:cubicBezTo>
                <a:cubicBezTo>
                  <a:pt x="711200" y="13680"/>
                  <a:pt x="707572" y="209623"/>
                  <a:pt x="762000" y="229580"/>
                </a:cubicBezTo>
                <a:cubicBezTo>
                  <a:pt x="816428" y="249537"/>
                  <a:pt x="914400" y="115280"/>
                  <a:pt x="979714" y="131609"/>
                </a:cubicBezTo>
                <a:cubicBezTo>
                  <a:pt x="1045028" y="147938"/>
                  <a:pt x="1153886" y="327552"/>
                  <a:pt x="1153886" y="327552"/>
                </a:cubicBezTo>
              </a:path>
            </a:pathLst>
          </a:custGeom>
          <a:noFill/>
          <a:ln w="38100" cmpd="dbl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cxnSp>
        <p:nvCxnSpPr>
          <p:cNvPr id="39" name="Straight Arrow Connector 38"/>
          <p:cNvCxnSpPr/>
          <p:nvPr/>
        </p:nvCxnSpPr>
        <p:spPr>
          <a:xfrm>
            <a:off x="7840083" y="4412378"/>
            <a:ext cx="0" cy="269996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/>
              <p:cNvSpPr txBox="1"/>
              <p:nvPr/>
            </p:nvSpPr>
            <p:spPr>
              <a:xfrm>
                <a:off x="3554727" y="3883566"/>
                <a:ext cx="119381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𝑘</m:t>
                          </m:r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+1</m:t>
                          </m:r>
                        </m:sub>
                      </m:sSub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, </m:t>
                      </m:r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𝑘</m:t>
                          </m:r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1" name="TextBox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4727" y="3883566"/>
                <a:ext cx="1193810" cy="36933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TextBox 41"/>
          <p:cNvSpPr txBox="1"/>
          <p:nvPr/>
        </p:nvSpPr>
        <p:spPr>
          <a:xfrm>
            <a:off x="7307948" y="3087175"/>
            <a:ext cx="11093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 smtClean="0"/>
              <a:t>Polariser</a:t>
            </a:r>
            <a:endParaRPr lang="en-US" sz="1600" dirty="0"/>
          </a:p>
        </p:txBody>
      </p:sp>
      <p:sp>
        <p:nvSpPr>
          <p:cNvPr id="44" name="Oval 43"/>
          <p:cNvSpPr/>
          <p:nvPr/>
        </p:nvSpPr>
        <p:spPr>
          <a:xfrm>
            <a:off x="7250325" y="3897455"/>
            <a:ext cx="289062" cy="289062"/>
          </a:xfrm>
          <a:prstGeom prst="ellipse">
            <a:avLst/>
          </a:prstGeom>
          <a:gradFill flip="none" rotWithShape="1">
            <a:gsLst>
              <a:gs pos="0">
                <a:srgbClr val="ED6682">
                  <a:tint val="66000"/>
                  <a:satMod val="160000"/>
                </a:srgbClr>
              </a:gs>
              <a:gs pos="50000">
                <a:srgbClr val="ED6682">
                  <a:tint val="44500"/>
                  <a:satMod val="160000"/>
                </a:srgbClr>
              </a:gs>
              <a:gs pos="100000">
                <a:srgbClr val="ED6682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9130813" y="3897455"/>
            <a:ext cx="289062" cy="289062"/>
          </a:xfrm>
          <a:prstGeom prst="ellipse">
            <a:avLst/>
          </a:prstGeom>
          <a:gradFill flip="none" rotWithShape="1">
            <a:gsLst>
              <a:gs pos="0">
                <a:srgbClr val="ED6682">
                  <a:tint val="66000"/>
                  <a:satMod val="160000"/>
                </a:srgbClr>
              </a:gs>
              <a:gs pos="50000">
                <a:srgbClr val="ED6682">
                  <a:tint val="44500"/>
                  <a:satMod val="160000"/>
                </a:srgbClr>
              </a:gs>
              <a:gs pos="100000">
                <a:srgbClr val="ED6682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Freeform 46"/>
          <p:cNvSpPr/>
          <p:nvPr/>
        </p:nvSpPr>
        <p:spPr>
          <a:xfrm rot="391732">
            <a:off x="6582666" y="3461274"/>
            <a:ext cx="2599932" cy="377119"/>
          </a:xfrm>
          <a:custGeom>
            <a:avLst/>
            <a:gdLst>
              <a:gd name="connsiteX0" fmla="*/ 0 w 1153886"/>
              <a:gd name="connsiteY0" fmla="*/ 153380 h 327552"/>
              <a:gd name="connsiteX1" fmla="*/ 315686 w 1153886"/>
              <a:gd name="connsiteY1" fmla="*/ 980 h 327552"/>
              <a:gd name="connsiteX2" fmla="*/ 413657 w 1153886"/>
              <a:gd name="connsiteY2" fmla="*/ 218695 h 327552"/>
              <a:gd name="connsiteX3" fmla="*/ 653143 w 1153886"/>
              <a:gd name="connsiteY3" fmla="*/ 11866 h 327552"/>
              <a:gd name="connsiteX4" fmla="*/ 762000 w 1153886"/>
              <a:gd name="connsiteY4" fmla="*/ 229580 h 327552"/>
              <a:gd name="connsiteX5" fmla="*/ 979714 w 1153886"/>
              <a:gd name="connsiteY5" fmla="*/ 131609 h 327552"/>
              <a:gd name="connsiteX6" fmla="*/ 1153886 w 1153886"/>
              <a:gd name="connsiteY6" fmla="*/ 327552 h 327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53886" h="327552">
                <a:moveTo>
                  <a:pt x="0" y="153380"/>
                </a:moveTo>
                <a:cubicBezTo>
                  <a:pt x="123371" y="71737"/>
                  <a:pt x="246743" y="-9906"/>
                  <a:pt x="315686" y="980"/>
                </a:cubicBezTo>
                <a:cubicBezTo>
                  <a:pt x="384629" y="11866"/>
                  <a:pt x="357414" y="216881"/>
                  <a:pt x="413657" y="218695"/>
                </a:cubicBezTo>
                <a:cubicBezTo>
                  <a:pt x="469900" y="220509"/>
                  <a:pt x="595086" y="10052"/>
                  <a:pt x="653143" y="11866"/>
                </a:cubicBezTo>
                <a:cubicBezTo>
                  <a:pt x="711200" y="13680"/>
                  <a:pt x="707572" y="209623"/>
                  <a:pt x="762000" y="229580"/>
                </a:cubicBezTo>
                <a:cubicBezTo>
                  <a:pt x="816428" y="249537"/>
                  <a:pt x="914400" y="115280"/>
                  <a:pt x="979714" y="131609"/>
                </a:cubicBezTo>
                <a:cubicBezTo>
                  <a:pt x="1045028" y="147938"/>
                  <a:pt x="1153886" y="327552"/>
                  <a:pt x="1153886" y="327552"/>
                </a:cubicBezTo>
              </a:path>
            </a:pathLst>
          </a:custGeom>
          <a:noFill/>
          <a:ln w="38100" cmpd="dbl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/>
              <p:cNvSpPr txBox="1"/>
              <p:nvPr/>
            </p:nvSpPr>
            <p:spPr>
              <a:xfrm>
                <a:off x="8978908" y="4183220"/>
                <a:ext cx="881934" cy="3929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𝜌</m:t>
                          </m:r>
                        </m:e>
                        <m:sup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(</m:t>
                          </m:r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𝑘</m:t>
                          </m:r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+1)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8" name="TextBox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8908" y="4183220"/>
                <a:ext cx="881934" cy="392993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/>
          <p:cNvSpPr txBox="1"/>
          <p:nvPr/>
        </p:nvSpPr>
        <p:spPr>
          <a:xfrm>
            <a:off x="5726044" y="4016717"/>
            <a:ext cx="9040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Memory</a:t>
            </a:r>
            <a:endParaRPr lang="en-US" sz="1400" dirty="0"/>
          </a:p>
        </p:txBody>
      </p:sp>
      <p:sp>
        <p:nvSpPr>
          <p:cNvPr id="28" name="Oval 27"/>
          <p:cNvSpPr/>
          <p:nvPr/>
        </p:nvSpPr>
        <p:spPr>
          <a:xfrm>
            <a:off x="10949588" y="3867765"/>
            <a:ext cx="289062" cy="289062"/>
          </a:xfrm>
          <a:prstGeom prst="ellipse">
            <a:avLst/>
          </a:prstGeom>
          <a:gradFill flip="none" rotWithShape="1">
            <a:gsLst>
              <a:gs pos="0">
                <a:srgbClr val="ED6682">
                  <a:tint val="66000"/>
                  <a:satMod val="160000"/>
                </a:srgbClr>
              </a:gs>
              <a:gs pos="50000">
                <a:srgbClr val="ED6682">
                  <a:tint val="44500"/>
                  <a:satMod val="160000"/>
                </a:srgbClr>
              </a:gs>
              <a:gs pos="100000">
                <a:srgbClr val="ED6682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10797683" y="4156826"/>
                <a:ext cx="881934" cy="3929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𝜌</m:t>
                          </m:r>
                        </m:e>
                        <m:sup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(</m:t>
                          </m:r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𝑘</m:t>
                          </m:r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97683" y="4156826"/>
                <a:ext cx="881934" cy="392993"/>
              </a:xfrm>
              <a:prstGeom prst="rect">
                <a:avLst/>
              </a:prstGeom>
              <a:blipFill rotWithShape="0">
                <a:blip r:embed="rId7"/>
                <a:stretch>
                  <a:fillRect b="-1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Freeform 6"/>
          <p:cNvSpPr/>
          <p:nvPr/>
        </p:nvSpPr>
        <p:spPr>
          <a:xfrm>
            <a:off x="9336505" y="3705596"/>
            <a:ext cx="1696453" cy="300969"/>
          </a:xfrm>
          <a:custGeom>
            <a:avLst/>
            <a:gdLst>
              <a:gd name="connsiteX0" fmla="*/ 0 w 1696453"/>
              <a:gd name="connsiteY0" fmla="*/ 276857 h 300969"/>
              <a:gd name="connsiteX1" fmla="*/ 264695 w 1696453"/>
              <a:gd name="connsiteY1" fmla="*/ 60288 h 300969"/>
              <a:gd name="connsiteX2" fmla="*/ 601579 w 1696453"/>
              <a:gd name="connsiteY2" fmla="*/ 300920 h 300969"/>
              <a:gd name="connsiteX3" fmla="*/ 914400 w 1696453"/>
              <a:gd name="connsiteY3" fmla="*/ 36225 h 300969"/>
              <a:gd name="connsiteX4" fmla="*/ 1191127 w 1696453"/>
              <a:gd name="connsiteY4" fmla="*/ 276857 h 300969"/>
              <a:gd name="connsiteX5" fmla="*/ 1407695 w 1696453"/>
              <a:gd name="connsiteY5" fmla="*/ 130 h 300969"/>
              <a:gd name="connsiteX6" fmla="*/ 1696453 w 1696453"/>
              <a:gd name="connsiteY6" fmla="*/ 240762 h 300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96453" h="300969">
                <a:moveTo>
                  <a:pt x="0" y="276857"/>
                </a:moveTo>
                <a:cubicBezTo>
                  <a:pt x="82216" y="166567"/>
                  <a:pt x="164432" y="56278"/>
                  <a:pt x="264695" y="60288"/>
                </a:cubicBezTo>
                <a:cubicBezTo>
                  <a:pt x="364958" y="64298"/>
                  <a:pt x="493295" y="304930"/>
                  <a:pt x="601579" y="300920"/>
                </a:cubicBezTo>
                <a:cubicBezTo>
                  <a:pt x="709863" y="296910"/>
                  <a:pt x="816142" y="40235"/>
                  <a:pt x="914400" y="36225"/>
                </a:cubicBezTo>
                <a:cubicBezTo>
                  <a:pt x="1012658" y="32215"/>
                  <a:pt x="1108911" y="282873"/>
                  <a:pt x="1191127" y="276857"/>
                </a:cubicBezTo>
                <a:cubicBezTo>
                  <a:pt x="1273343" y="270841"/>
                  <a:pt x="1323474" y="6146"/>
                  <a:pt x="1407695" y="130"/>
                </a:cubicBezTo>
                <a:cubicBezTo>
                  <a:pt x="1491916" y="-5886"/>
                  <a:pt x="1646321" y="198651"/>
                  <a:pt x="1696453" y="240762"/>
                </a:cubicBezTo>
              </a:path>
            </a:pathLst>
          </a:custGeom>
          <a:noFill/>
          <a:ln w="38100" cmpd="dbl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1198585" y="2329782"/>
                <a:ext cx="244225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solidFill>
                      <a:schemeClr val="tx1"/>
                    </a:solidFill>
                  </a:rPr>
                  <a:t>In round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charset="0"/>
                      </a:rPr>
                      <m:t>𝑘</m:t>
                    </m:r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charset="0"/>
                      </a:rPr>
                      <m:t>: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585" y="2329782"/>
                <a:ext cx="2442258" cy="369332"/>
              </a:xfrm>
              <a:prstGeom prst="rect">
                <a:avLst/>
              </a:prstGeom>
              <a:blipFill rotWithShape="0">
                <a:blip r:embed="rId8"/>
                <a:stretch>
                  <a:fillRect l="-2250" t="-6557"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Box 30"/>
          <p:cNvSpPr txBox="1"/>
          <p:nvPr/>
        </p:nvSpPr>
        <p:spPr>
          <a:xfrm>
            <a:off x="838200" y="1285516"/>
            <a:ext cx="1051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smtClean="0">
                <a:solidFill>
                  <a:srgbClr val="002060"/>
                </a:solidFill>
              </a:rPr>
              <a:t>BB84 QKD protocol with imperfect </a:t>
            </a:r>
            <a:r>
              <a:rPr lang="en-US" sz="2200" b="1" smtClean="0">
                <a:solidFill>
                  <a:srgbClr val="002060"/>
                </a:solidFill>
              </a:rPr>
              <a:t>source:</a:t>
            </a:r>
            <a:r>
              <a:rPr lang="en-US" sz="2400" b="1">
                <a:solidFill>
                  <a:srgbClr val="002060"/>
                </a:solidFill>
              </a:rPr>
              <a:t> errors</a:t>
            </a:r>
            <a:r>
              <a:rPr lang="en-US" sz="2400" b="1" smtClean="0">
                <a:solidFill>
                  <a:srgbClr val="002060"/>
                </a:solidFill>
              </a:rPr>
              <a:t> </a:t>
            </a:r>
            <a:r>
              <a:rPr lang="en-US" sz="2400" b="1" dirty="0" smtClean="0">
                <a:solidFill>
                  <a:srgbClr val="002060"/>
                </a:solidFill>
              </a:rPr>
              <a:t>can be quantum</a:t>
            </a:r>
            <a:endParaRPr lang="en-US" sz="2200" b="1" dirty="0" smtClean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4693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6" grpId="1" animBg="1"/>
      <p:bldP spid="44" grpId="0" animBg="1"/>
      <p:bldP spid="44" grpId="1" animBg="1"/>
      <p:bldP spid="46" grpId="0" animBg="1"/>
      <p:bldP spid="47" grpId="0" animBg="1"/>
      <p:bldP spid="47" grpId="1" animBg="1"/>
      <p:bldP spid="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9749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solidFill>
                  <a:schemeClr val="accent1">
                    <a:lumMod val="50000"/>
                  </a:schemeClr>
                </a:solidFill>
              </a:rPr>
              <a:t>Approximation chains</a:t>
            </a:r>
            <a:endParaRPr lang="en-US" sz="4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37123-6D8C-8B4C-A1EE-4BA17BE8C320}" type="slidenum">
              <a:rPr lang="en-US" smtClean="0"/>
              <a:t>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838200" y="1569995"/>
                <a:ext cx="10515600" cy="42604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200" b="1" i="1" smtClean="0">
                            <a:latin typeface="Cambria Math" charset="0"/>
                          </a:rPr>
                        </m:ctrlPr>
                      </m:sSubSupPr>
                      <m:e>
                        <m:sSubSup>
                          <m:sSubSupPr>
                            <m:ctrlPr>
                              <a:rPr lang="en-US" sz="2200" b="1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2200" b="1" i="1">
                                <a:latin typeface="Cambria Math" charset="0"/>
                              </a:rPr>
                              <m:t>(</m:t>
                            </m:r>
                            <m:r>
                              <a:rPr lang="en-US" sz="2200" b="1" i="1">
                                <a:latin typeface="Cambria Math" charset="0"/>
                              </a:rPr>
                              <m:t>𝝈</m:t>
                            </m:r>
                          </m:e>
                          <m:sub>
                            <m:sSubSup>
                              <m:sSubSupPr>
                                <m:ctrlPr>
                                  <a:rPr lang="en-US" sz="2200" b="1" i="1">
                                    <a:latin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200" b="1" i="1">
                                    <a:latin typeface="Cambria Math" charset="0"/>
                                  </a:rPr>
                                  <m:t>𝑨</m:t>
                                </m:r>
                              </m:e>
                              <m:sub>
                                <m:r>
                                  <a:rPr lang="en-US" sz="2200" b="1" i="1">
                                    <a:latin typeface="Cambria Math" charset="0"/>
                                  </a:rPr>
                                  <m:t>𝟏</m:t>
                                </m:r>
                              </m:sub>
                              <m:sup>
                                <m:r>
                                  <a:rPr lang="en-US" sz="2200" b="1" i="1">
                                    <a:latin typeface="Cambria Math" charset="0"/>
                                  </a:rPr>
                                  <m:t>𝒌</m:t>
                                </m:r>
                              </m:sup>
                            </m:sSubSup>
                            <m:r>
                              <a:rPr lang="en-US" sz="2200" b="1" i="1">
                                <a:latin typeface="Cambria Math" charset="0"/>
                              </a:rPr>
                              <m:t>𝑩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sz="2200" b="1" i="1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sz="2200" b="1" i="1">
                                    <a:latin typeface="Cambria Math" charset="0"/>
                                  </a:rPr>
                                  <m:t>𝒌</m:t>
                                </m:r>
                              </m:e>
                            </m:d>
                          </m:sup>
                        </m:sSubSup>
                        <m:r>
                          <a:rPr lang="en-US" sz="2200" b="1" i="1">
                            <a:latin typeface="Cambria Math" charset="0"/>
                          </a:rPr>
                          <m:t>)</m:t>
                        </m:r>
                      </m:e>
                      <m:sub>
                        <m:r>
                          <a:rPr lang="en-US" sz="2200" b="1" i="1">
                            <a:latin typeface="Cambria Math" charset="0"/>
                          </a:rPr>
                          <m:t>𝒌</m:t>
                        </m:r>
                        <m:r>
                          <a:rPr lang="en-US" sz="2200" b="1" i="1">
                            <a:latin typeface="Cambria Math" charset="0"/>
                          </a:rPr>
                          <m:t>=</m:t>
                        </m:r>
                        <m:r>
                          <a:rPr lang="en-US" sz="2200" b="1" i="1">
                            <a:latin typeface="Cambria Math" charset="0"/>
                          </a:rPr>
                          <m:t>𝟏</m:t>
                        </m:r>
                      </m:sub>
                      <m:sup>
                        <m:r>
                          <a:rPr lang="en-US" sz="2200" b="1" i="1">
                            <a:latin typeface="Cambria Math" charset="0"/>
                          </a:rPr>
                          <m:t>𝒏</m:t>
                        </m:r>
                      </m:sup>
                    </m:sSubSup>
                  </m:oMath>
                </a14:m>
                <a:r>
                  <a:rPr lang="en-US" sz="2200" b="1" dirty="0"/>
                  <a:t> as an </a:t>
                </a:r>
                <a14:m>
                  <m:oMath xmlns:m="http://schemas.openxmlformats.org/officeDocument/2006/math">
                    <m:r>
                      <a:rPr lang="en-US" sz="2200" b="1" i="1">
                        <a:latin typeface="Cambria Math" charset="0"/>
                      </a:rPr>
                      <m:t>𝝐</m:t>
                    </m:r>
                  </m:oMath>
                </a14:m>
                <a:r>
                  <a:rPr lang="en-US" sz="2200" b="1" dirty="0"/>
                  <a:t>-approximation chain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1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b="1" i="1">
                            <a:latin typeface="Cambria Math" charset="0"/>
                          </a:rPr>
                          <m:t>𝝆</m:t>
                        </m:r>
                      </m:e>
                      <m:sub>
                        <m:sSubSup>
                          <m:sSubSupPr>
                            <m:ctrlPr>
                              <a:rPr lang="en-US" sz="2200" b="1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2200" b="1" i="1">
                                <a:latin typeface="Cambria Math" charset="0"/>
                              </a:rPr>
                              <m:t>𝑨</m:t>
                            </m:r>
                          </m:e>
                          <m:sub>
                            <m:r>
                              <a:rPr lang="en-US" sz="2200" b="1" i="1">
                                <a:latin typeface="Cambria Math" charset="0"/>
                              </a:rPr>
                              <m:t>𝟏</m:t>
                            </m:r>
                          </m:sub>
                          <m:sup>
                            <m:r>
                              <a:rPr lang="en-US" sz="2200" b="1" i="1">
                                <a:latin typeface="Cambria Math" charset="0"/>
                              </a:rPr>
                              <m:t>𝒏</m:t>
                            </m:r>
                          </m:sup>
                        </m:sSubSup>
                        <m:r>
                          <a:rPr lang="en-US" sz="2200" b="1" i="1">
                            <a:latin typeface="Cambria Math" charset="0"/>
                          </a:rPr>
                          <m:t>𝑩</m:t>
                        </m:r>
                      </m:sub>
                    </m:sSub>
                  </m:oMath>
                </a14:m>
                <a:r>
                  <a:rPr lang="en-US" sz="2200" b="1" dirty="0" smtClean="0"/>
                  <a:t>: </a:t>
                </a:r>
                <a14:m>
                  <m:oMath xmlns:m="http://schemas.openxmlformats.org/officeDocument/2006/math">
                    <m:r>
                      <a:rPr lang="en-US" sz="2200" b="1" i="0" smtClean="0">
                        <a:latin typeface="Cambria Math" charset="0"/>
                      </a:rPr>
                      <m:t> </m:t>
                    </m:r>
                    <m:r>
                      <a:rPr lang="en-US" sz="2200" b="0" i="1" smtClean="0">
                        <a:latin typeface="Cambria Math" charset="0"/>
                      </a:rPr>
                      <m:t>‖</m:t>
                    </m:r>
                    <m:sSub>
                      <m:sSubPr>
                        <m:ctrlPr>
                          <a:rPr lang="en-US" sz="22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charset="0"/>
                          </a:rPr>
                          <m:t>𝜌</m:t>
                        </m:r>
                      </m:e>
                      <m:sub>
                        <m:sSubSup>
                          <m:sSubSup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2200" i="1">
                                <a:latin typeface="Cambria Math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200" i="1"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200" b="0" i="1" smtClean="0">
                                <a:latin typeface="Cambria Math" charset="0"/>
                              </a:rPr>
                              <m:t>𝑘</m:t>
                            </m:r>
                          </m:sup>
                        </m:sSubSup>
                        <m:r>
                          <a:rPr lang="en-US" sz="2200" i="1">
                            <a:latin typeface="Cambria Math" charset="0"/>
                          </a:rPr>
                          <m:t>𝐵</m:t>
                        </m:r>
                      </m:sub>
                    </m:sSub>
                    <m:r>
                      <a:rPr lang="en-US" sz="2200" b="0" i="1" smtClean="0">
                        <a:latin typeface="Cambria Math" charset="0"/>
                      </a:rPr>
                      <m:t> −</m:t>
                    </m:r>
                    <m:sSubSup>
                      <m:sSubSupPr>
                        <m:ctrlPr>
                          <a:rPr lang="en-US" sz="2200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2200" i="1">
                            <a:latin typeface="Cambria Math" charset="0"/>
                          </a:rPr>
                          <m:t>𝜎</m:t>
                        </m:r>
                      </m:e>
                      <m:sub>
                        <m:sSubSup>
                          <m:sSubSup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2200" i="1">
                                <a:latin typeface="Cambria Math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200" i="1"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200" i="1">
                                <a:latin typeface="Cambria Math" charset="0"/>
                              </a:rPr>
                              <m:t>𝑘</m:t>
                            </m:r>
                          </m:sup>
                        </m:sSubSup>
                        <m:r>
                          <a:rPr lang="en-US" sz="2200" i="1">
                            <a:latin typeface="Cambria Math" charset="0"/>
                          </a:rPr>
                          <m:t>𝐵</m:t>
                        </m:r>
                      </m:sub>
                      <m:sup>
                        <m:d>
                          <m:d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sz="2200" i="1">
                                <a:latin typeface="Cambria Math" charset="0"/>
                              </a:rPr>
                              <m:t>𝑘</m:t>
                            </m:r>
                          </m:e>
                        </m:d>
                      </m:sup>
                    </m:sSubSup>
                    <m:sSub>
                      <m:sSubPr>
                        <m:ctrlPr>
                          <a:rPr lang="en-US" sz="2200" b="0" i="1" smtClean="0">
                            <a:latin typeface="Cambria Math" charset="0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‖"/>
                            <m:ctrlPr>
                              <a:rPr lang="en-US" sz="2200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sz="2400">
                                <a:latin typeface="Cambria Math" charset="0"/>
                              </a:rPr>
                              <m:t>​</m:t>
                            </m:r>
                          </m:e>
                        </m:d>
                      </m:e>
                      <m:sub>
                        <m:r>
                          <a:rPr lang="en-US" sz="2200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sz="2200" b="0" i="1" smtClean="0">
                        <a:latin typeface="Cambria Math" charset="0"/>
                      </a:rPr>
                      <m:t>≤</m:t>
                    </m:r>
                    <m:r>
                      <a:rPr lang="en-US" sz="2200" b="0" i="1" smtClean="0">
                        <a:latin typeface="Cambria Math" charset="0"/>
                      </a:rPr>
                      <m:t>𝜖</m:t>
                    </m:r>
                  </m:oMath>
                </a14:m>
                <a:r>
                  <a:rPr lang="en-US" sz="2200" dirty="0" smtClean="0"/>
                  <a:t> for every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charset="0"/>
                      </a:rPr>
                      <m:t>𝑘</m:t>
                    </m:r>
                    <m:r>
                      <a:rPr lang="en-US" sz="2200" b="0" i="0" smtClean="0">
                        <a:latin typeface="Cambria Math" charset="0"/>
                      </a:rPr>
                      <m:t>.</m:t>
                    </m:r>
                  </m:oMath>
                </a14:m>
                <a:endParaRPr lang="en-US" sz="2200" b="0" dirty="0" smtClean="0"/>
              </a:p>
              <a:p>
                <a:endParaRPr lang="en-US" sz="2200" dirty="0" smtClean="0"/>
              </a:p>
              <a:p>
                <a:r>
                  <a:rPr lang="en-US" sz="2200" dirty="0" smtClean="0"/>
                  <a:t> Suppose, further that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charset="0"/>
                      </a:rPr>
                      <m:t>𝐻</m:t>
                    </m:r>
                    <m:sSub>
                      <m:sSubPr>
                        <m:ctrlPr>
                          <a:rPr lang="en-US" sz="2200" b="0" i="1" smtClean="0">
                            <a:latin typeface="Cambria Math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2200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200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b="0" i="1" smtClean="0">
                                    <a:latin typeface="Cambria Math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2200" b="0" i="1" smtClean="0">
                                    <a:latin typeface="Cambria Math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  <m:e>
                            <m:sSubSup>
                              <m:sSubSupPr>
                                <m:ctrlPr>
                                  <a:rPr lang="en-US" sz="2200" b="0" i="1" smtClean="0">
                                    <a:latin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200" b="0" i="1" smtClean="0">
                                    <a:latin typeface="Cambria Math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2200" b="0" i="1" smtClean="0"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sz="2200" b="0" i="1" smtClean="0">
                                    <a:latin typeface="Cambria Math" charset="0"/>
                                  </a:rPr>
                                  <m:t>𝑘</m:t>
                                </m:r>
                                <m:r>
                                  <a:rPr lang="en-US" sz="2200" b="0" i="1" smtClean="0">
                                    <a:latin typeface="Cambria Math" charset="0"/>
                                  </a:rPr>
                                  <m:t>−1</m:t>
                                </m:r>
                              </m:sup>
                            </m:sSubSup>
                            <m:r>
                              <a:rPr lang="en-US" sz="2200" b="0" i="1" smtClean="0">
                                <a:latin typeface="Cambria Math" charset="0"/>
                              </a:rPr>
                              <m:t>𝐵</m:t>
                            </m:r>
                          </m:e>
                        </m:d>
                      </m:e>
                      <m:sub>
                        <m:sSup>
                          <m:sSupPr>
                            <m:ctrlPr>
                              <a:rPr lang="en-US" sz="2200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sz="2200" b="0" i="1" smtClean="0">
                                <a:latin typeface="Cambria Math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sz="2200" b="0" i="1" smtClean="0">
                                <a:latin typeface="Cambria Math" charset="0"/>
                              </a:rPr>
                              <m:t>(</m:t>
                            </m:r>
                            <m:r>
                              <a:rPr lang="en-US" sz="2200" b="0" i="1" smtClean="0">
                                <a:latin typeface="Cambria Math" charset="0"/>
                              </a:rPr>
                              <m:t>𝑘</m:t>
                            </m:r>
                            <m:r>
                              <a:rPr lang="en-US" sz="2200" b="0" i="1" smtClean="0">
                                <a:latin typeface="Cambria Math" charset="0"/>
                              </a:rPr>
                              <m:t>)</m:t>
                            </m:r>
                          </m:sup>
                        </m:sSup>
                      </m:sub>
                    </m:sSub>
                    <m:r>
                      <a:rPr lang="en-US" sz="2200" b="0" i="1" smtClean="0">
                        <a:latin typeface="Cambria Math" charset="0"/>
                      </a:rPr>
                      <m:t>≥</m:t>
                    </m:r>
                    <m:r>
                      <a:rPr lang="en-US" sz="2200" b="0" i="1" smtClean="0">
                        <a:latin typeface="Cambria Math" charset="0"/>
                      </a:rPr>
                      <m:t>𝑐</m:t>
                    </m:r>
                  </m:oMath>
                </a14:m>
                <a:r>
                  <a:rPr lang="en-US" sz="2200" dirty="0" smtClean="0"/>
                  <a:t> for some constant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charset="0"/>
                      </a:rPr>
                      <m:t>𝑐</m:t>
                    </m:r>
                    <m:r>
                      <a:rPr lang="en-US" sz="2200" b="0" i="1" smtClean="0">
                        <a:latin typeface="Cambria Math" charset="0"/>
                      </a:rPr>
                      <m:t>&gt;0</m:t>
                    </m:r>
                  </m:oMath>
                </a14:m>
                <a:r>
                  <a:rPr lang="en-US" sz="2200" dirty="0" smtClean="0"/>
                  <a:t>. Then, we have </a:t>
                </a:r>
              </a:p>
              <a:p>
                <a:endParaRPr lang="en-US" sz="220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charset="0"/>
                        </a:rPr>
                        <m:t>𝐻</m:t>
                      </m:r>
                      <m:sSub>
                        <m:sSubPr>
                          <m:ctrlPr>
                            <a:rPr lang="en-US" sz="2200" b="0" i="1" smtClean="0">
                              <a:latin typeface="Cambria Math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2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200" b="0" i="1" smtClean="0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200" b="0" i="1" smtClean="0">
                                      <a:latin typeface="Cambria Math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200" b="0" i="1" smtClean="0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200" b="0" i="1" smtClean="0">
                                      <a:latin typeface="Cambria Math" charset="0"/>
                                    </a:rPr>
                                    <m:t>𝑛</m:t>
                                  </m:r>
                                </m:sup>
                              </m:sSubSup>
                            </m:e>
                            <m:e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𝐵</m:t>
                              </m:r>
                            </m:e>
                          </m:d>
                        </m:e>
                        <m:sub>
                          <m:r>
                            <a:rPr lang="en-US" sz="2200" b="0" i="1" smtClean="0">
                              <a:latin typeface="Cambria Math" charset="0"/>
                            </a:rPr>
                            <m:t>𝜌</m:t>
                          </m:r>
                        </m:sub>
                      </m:sSub>
                      <m:r>
                        <m:rPr>
                          <m:aln/>
                        </m:rPr>
                        <a:rPr lang="en-US" sz="2200" b="0" i="1" smtClean="0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is-IS" sz="2200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200" b="0" i="1" smtClean="0">
                              <a:latin typeface="Cambria Math" charset="0"/>
                            </a:rPr>
                            <m:t>𝑘</m:t>
                          </m:r>
                          <m:r>
                            <a:rPr lang="en-US" sz="2200" b="0" i="1" smtClean="0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200" b="0" i="1" smtClean="0">
                              <a:latin typeface="Cambria Math" charset="0"/>
                            </a:rPr>
                            <m:t>𝑛</m:t>
                          </m:r>
                        </m:sup>
                        <m:e>
                          <m:r>
                            <a:rPr lang="en-US" sz="2200" i="1">
                              <a:latin typeface="Cambria Math" charset="0"/>
                            </a:rPr>
                            <m:t>𝐻</m:t>
                          </m:r>
                          <m:sSub>
                            <m:sSub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ctrlPr>
                                    <a:rPr lang="en-US" sz="2200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2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  <m:e>
                                  <m:sSubSup>
                                    <m:sSubSupPr>
                                      <m:ctrlPr>
                                        <a:rPr lang="en-US" sz="2200" i="1">
                                          <a:latin typeface="Cambria Math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𝑘</m:t>
                                      </m:r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−1</m:t>
                                      </m:r>
                                    </m:sup>
                                  </m:sSubSup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𝐵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𝜌</m:t>
                              </m:r>
                            </m:sub>
                          </m:sSub>
                        </m:e>
                      </m:nary>
                    </m:oMath>
                    <m:oMath xmlns:m="http://schemas.openxmlformats.org/officeDocument/2006/math">
                      <m:r>
                        <m:rPr>
                          <m:aln/>
                        </m:rPr>
                        <a:rPr lang="en-US" sz="2200" b="0" i="1" smtClean="0">
                          <a:latin typeface="Cambria Math" charset="0"/>
                        </a:rPr>
                        <m:t>≥</m:t>
                      </m:r>
                      <m:nary>
                        <m:naryPr>
                          <m:chr m:val="∑"/>
                          <m:ctrlPr>
                            <a:rPr lang="is-IS" sz="2200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200" b="0" i="1" smtClean="0">
                              <a:latin typeface="Cambria Math" charset="0"/>
                            </a:rPr>
                            <m:t>𝑘</m:t>
                          </m:r>
                          <m:r>
                            <a:rPr lang="en-US" sz="2200" b="0" i="1" smtClean="0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200" b="0" i="1" smtClean="0">
                              <a:latin typeface="Cambria Math" charset="0"/>
                            </a:rPr>
                            <m:t>𝑛</m:t>
                          </m:r>
                        </m:sup>
                        <m:e>
                          <m:r>
                            <a:rPr lang="en-US" sz="2200" i="1">
                              <a:latin typeface="Cambria Math" charset="0"/>
                            </a:rPr>
                            <m:t>𝐻</m:t>
                          </m:r>
                          <m:sSub>
                            <m:sSub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ctrlPr>
                                    <a:rPr lang="en-US" sz="2200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2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  <m:e>
                                  <m:sSubSup>
                                    <m:sSubSupPr>
                                      <m:ctrlPr>
                                        <a:rPr lang="en-US" sz="2200" i="1">
                                          <a:latin typeface="Cambria Math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𝑘</m:t>
                                      </m:r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−1</m:t>
                                      </m:r>
                                    </m:sup>
                                  </m:sSubSup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𝐵</m:t>
                                  </m:r>
                                </m:e>
                              </m:d>
                            </m:e>
                            <m:sub>
                              <m:sSup>
                                <m:sSupPr>
                                  <m:ctrlPr>
                                    <a:rPr lang="en-US" sz="2200" i="1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𝜎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sz="2200" i="1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𝑘</m:t>
                                      </m:r>
                                    </m:e>
                                  </m:d>
                                </m:sup>
                              </m:sSup>
                            </m:sub>
                          </m:sSub>
                        </m:e>
                      </m:nary>
                      <m:r>
                        <a:rPr lang="en-US" sz="2200" b="0" i="1" smtClean="0">
                          <a:latin typeface="Cambria Math" charset="0"/>
                        </a:rPr>
                        <m:t> −</m:t>
                      </m:r>
                      <m:r>
                        <a:rPr lang="en-US" sz="2200" b="0" i="1" smtClean="0">
                          <a:latin typeface="Cambria Math" charset="0"/>
                        </a:rPr>
                        <m:t>𝑔</m:t>
                      </m:r>
                      <m:d>
                        <m:dPr>
                          <m:ctrlPr>
                            <a:rPr lang="en-US" sz="22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latin typeface="Cambria Math" charset="0"/>
                            </a:rPr>
                            <m:t>𝜖</m:t>
                          </m:r>
                          <m:r>
                            <a:rPr lang="en-US" sz="2200" b="0" i="1" smtClean="0">
                              <a:latin typeface="Cambria Math" charset="0"/>
                            </a:rPr>
                            <m:t>, 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22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𝐴</m:t>
                              </m:r>
                            </m:e>
                          </m:d>
                        </m:e>
                      </m:d>
                    </m:oMath>
                    <m:oMath xmlns:m="http://schemas.openxmlformats.org/officeDocument/2006/math">
                      <m:r>
                        <m:rPr>
                          <m:aln/>
                        </m:rP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≥</m:t>
                      </m:r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𝑛</m:t>
                      </m:r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(</m:t>
                      </m:r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𝑐</m:t>
                      </m:r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−</m:t>
                      </m:r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𝑔</m:t>
                      </m:r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(</m:t>
                      </m:r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𝜖</m:t>
                      </m:r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, 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𝐴</m:t>
                          </m:r>
                        </m:e>
                      </m:d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200" b="0" dirty="0" smtClean="0">
                  <a:solidFill>
                    <a:schemeClr val="bg1"/>
                  </a:solidFill>
                </a:endParaRPr>
              </a:p>
              <a:p>
                <a:endParaRPr lang="en-US" sz="2200" b="0" dirty="0" smtClean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569995"/>
                <a:ext cx="10515600" cy="4260462"/>
              </a:xfrm>
              <a:prstGeom prst="rect">
                <a:avLst/>
              </a:prstGeom>
              <a:blipFill rotWithShape="0">
                <a:blip r:embed="rId2"/>
                <a:stretch>
                  <a:fillRect l="-2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76707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9749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solidFill>
                  <a:schemeClr val="accent1">
                    <a:lumMod val="50000"/>
                  </a:schemeClr>
                </a:solidFill>
              </a:rPr>
              <a:t>Approximate independence: applications</a:t>
            </a:r>
            <a:endParaRPr lang="en-US" sz="4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37123-6D8C-8B4C-A1EE-4BA17BE8C320}" type="slidenum">
              <a:rPr lang="en-US" smtClean="0"/>
              <a:t>70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838200" y="1569994"/>
                <a:ext cx="10515600" cy="44390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b="1" u="sng" dirty="0" smtClean="0">
                    <a:solidFill>
                      <a:schemeClr val="tx1"/>
                    </a:solidFill>
                  </a:rPr>
                  <a:t>Dealing with source correlations:</a:t>
                </a:r>
              </a:p>
              <a:p>
                <a:pPr marL="457200" indent="-457200">
                  <a:buFont typeface="+mj-lt"/>
                  <a:buAutoNum type="arabicPeriod"/>
                </a:pPr>
                <a:endParaRPr lang="en-US" sz="2200" dirty="0" smtClean="0">
                  <a:solidFill>
                    <a:schemeClr val="tx1"/>
                  </a:solidFill>
                </a:endParaRPr>
              </a:p>
              <a:p>
                <a:r>
                  <a:rPr lang="en-US" sz="2200" dirty="0" smtClean="0">
                    <a:solidFill>
                      <a:schemeClr val="tx1"/>
                    </a:solidFill>
                  </a:rPr>
                  <a:t>We have: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𝐷</m:t>
                      </m:r>
                      <m:r>
                        <a:rPr lang="en-US" sz="22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sz="22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𝜌</m:t>
                          </m:r>
                        </m:e>
                        <m:sub>
                          <m:sSubSup>
                            <m:sSubSupPr>
                              <m:ctrlP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sz="220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Θ</m:t>
                              </m:r>
                            </m:e>
                            <m:sub>
                              <m: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p>
                          </m:sSubSup>
                        </m:sub>
                      </m:sSub>
                      <m:r>
                        <a:rPr lang="en-US" sz="22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 || </m:t>
                      </m:r>
                      <m:sSubSup>
                        <m:sSubSupPr>
                          <m:ctrlPr>
                            <a:rPr lang="en-US" sz="22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𝜌</m:t>
                              </m:r>
                            </m:e>
                          </m:acc>
                        </m:e>
                        <m:sub>
                          <m:sSub>
                            <m:sSubPr>
                              <m:ctrlP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20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Θ</m:t>
                              </m:r>
                            </m:e>
                            <m:sub>
                              <m: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sub>
                        <m:sup>
                          <m:d>
                            <m:dPr>
                              <m:ctrlP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𝜖</m:t>
                              </m:r>
                            </m:e>
                          </m:d>
                        </m:sup>
                      </m:sSubSup>
                      <m:r>
                        <a:rPr lang="en-US" sz="2200" i="1">
                          <a:solidFill>
                            <a:schemeClr val="tx1"/>
                          </a:solidFill>
                          <a:latin typeface="Cambria Math" charset="0"/>
                        </a:rPr>
                        <m:t>⊗⋯⊗</m:t>
                      </m:r>
                      <m:sSubSup>
                        <m:sSubSupPr>
                          <m:ctrlPr>
                            <a:rPr lang="en-US" sz="22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𝜌</m:t>
                              </m:r>
                            </m:e>
                          </m:acc>
                        </m:e>
                        <m:sub>
                          <m:sSub>
                            <m:sSubPr>
                              <m:ctrlP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20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Θ</m:t>
                              </m:r>
                            </m:e>
                            <m:sub>
                              <m: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</m:sub>
                        <m:sup>
                          <m:d>
                            <m:dPr>
                              <m:ctrlP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𝜖</m:t>
                              </m:r>
                            </m:e>
                          </m:d>
                        </m:sup>
                      </m:sSubSup>
                      <m:r>
                        <a:rPr lang="en-US" sz="22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)=</m:t>
                      </m:r>
                      <m:r>
                        <a:rPr lang="en-US" sz="220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𝐼</m:t>
                      </m:r>
                      <m:r>
                        <a:rPr lang="en-US" sz="22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sz="22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sz="22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2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20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Θ</m:t>
                          </m:r>
                        </m:e>
                        <m:sub>
                          <m:r>
                            <a:rPr lang="en-US" sz="22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2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𝐴</m:t>
                          </m:r>
                        </m:e>
                        <m:sub>
                          <m:r>
                            <a:rPr lang="en-US" sz="22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sz="22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:⋯:</m:t>
                      </m:r>
                      <m:sSub>
                        <m:sSubPr>
                          <m:ctrlPr>
                            <a:rPr lang="en-US" sz="22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n-US" sz="22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20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Θ</m:t>
                          </m:r>
                        </m:e>
                        <m:sub>
                          <m: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n-US" sz="22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𝐴</m:t>
                          </m:r>
                        </m:e>
                        <m:sub>
                          <m: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r>
                        <a:rPr lang="en-US" sz="22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)+</m:t>
                      </m:r>
                      <m:r>
                        <a:rPr lang="en-US" sz="22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𝑛𝑂</m:t>
                      </m:r>
                      <m:r>
                        <a:rPr lang="en-US" sz="22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(</m:t>
                      </m:r>
                      <m:r>
                        <a:rPr lang="en-US" sz="22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𝜖</m:t>
                      </m:r>
                      <m:r>
                        <a:rPr lang="en-US" sz="22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200" dirty="0">
                  <a:solidFill>
                    <a:schemeClr val="tx1"/>
                  </a:solidFill>
                </a:endParaRPr>
              </a:p>
              <a:p>
                <a:endParaRPr lang="en-US" sz="2200" dirty="0" smtClean="0">
                  <a:solidFill>
                    <a:schemeClr val="tx1"/>
                  </a:solidFill>
                </a:endParaRPr>
              </a:p>
              <a:p>
                <a:r>
                  <a:rPr lang="en-US" sz="2200" dirty="0" smtClean="0"/>
                  <a:t>and,</a:t>
                </a:r>
                <a:endParaRPr lang="en-US" sz="2200" dirty="0" smtClean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>
                          <a:latin typeface="Cambria Math" charset="0"/>
                        </a:rPr>
                        <m:t>𝐼</m:t>
                      </m:r>
                      <m:d>
                        <m:d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200">
                                  <a:latin typeface="Cambria Math" charset="0"/>
                                </a:rPr>
                                <m:t>Θ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200" i="1">
                              <a:latin typeface="Cambria Math" charset="0"/>
                            </a:rPr>
                            <m:t>:⋯:</m:t>
                          </m:r>
                          <m:sSub>
                            <m:sSub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200">
                                  <a:latin typeface="Cambria Math" charset="0"/>
                                </a:rPr>
                                <m:t>Θ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  <m:oMath xmlns:m="http://schemas.openxmlformats.org/officeDocument/2006/math">
                      <m:r>
                        <m:rPr>
                          <m:aln/>
                        </m:rPr>
                        <a:rPr lang="en-US" sz="2200" b="0" i="1" smtClean="0">
                          <a:latin typeface="Cambria Math" charset="0"/>
                        </a:rPr>
                        <m:t>=</m:t>
                      </m:r>
                      <m:r>
                        <a:rPr lang="en-US" sz="2200" b="0" i="1" smtClean="0">
                          <a:latin typeface="Cambria Math" charset="0"/>
                        </a:rPr>
                        <m:t> </m:t>
                      </m:r>
                      <m:nary>
                        <m:naryPr>
                          <m:chr m:val="∑"/>
                          <m:ctrlPr>
                            <a:rPr lang="is-IS" sz="2200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200" b="0" i="1" smtClean="0">
                              <a:latin typeface="Cambria Math" charset="0"/>
                            </a:rPr>
                            <m:t>𝑘</m:t>
                          </m:r>
                          <m:r>
                            <a:rPr lang="en-US" sz="2200" b="0" i="1" smtClean="0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200" b="0" i="1" smtClean="0">
                              <a:latin typeface="Cambria Math" charset="0"/>
                            </a:rPr>
                            <m:t>𝑛</m:t>
                          </m:r>
                        </m:sup>
                        <m:e>
                          <m:r>
                            <a:rPr lang="en-US" sz="2200" b="0" i="1" smtClean="0">
                              <a:latin typeface="Cambria Math" charset="0"/>
                            </a:rPr>
                            <m:t>𝐻</m:t>
                          </m:r>
                          <m:r>
                            <a:rPr lang="en-US" sz="2200" b="0" i="1" smtClean="0">
                              <a:latin typeface="Cambria Math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2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2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200" b="0" i="0" smtClean="0">
                                  <a:latin typeface="Cambria Math" charset="0"/>
                                </a:rPr>
                                <m:t>Θ</m:t>
                              </m:r>
                            </m:e>
                            <m:sub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2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sz="2200" b="0" i="1" smtClean="0">
                              <a:latin typeface="Cambria Math" charset="0"/>
                            </a:rPr>
                            <m:t>)</m:t>
                          </m:r>
                        </m:e>
                      </m:nary>
                      <m:r>
                        <a:rPr lang="en-US" sz="2200" b="0" i="1" smtClean="0">
                          <a:latin typeface="Cambria Math" charset="0"/>
                        </a:rPr>
                        <m:t> −</m:t>
                      </m:r>
                      <m:r>
                        <a:rPr lang="en-US" sz="2200" b="0" i="1" smtClean="0">
                          <a:latin typeface="Cambria Math" charset="0"/>
                        </a:rPr>
                        <m:t>𝐻</m:t>
                      </m:r>
                      <m:d>
                        <m:dPr>
                          <m:ctrlPr>
                            <a:rPr lang="en-US" sz="2200" b="0" i="1" smtClean="0">
                              <a:latin typeface="Cambria Math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200" b="0" i="1" smtClean="0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𝑛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sz="2200" b="0" i="1" smtClean="0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sz="2200" b="0" i="0" smtClean="0">
                                  <a:latin typeface="Cambria Math" charset="0"/>
                                </a:rPr>
                                <m:t>Θ</m:t>
                              </m:r>
                            </m:e>
                            <m:sub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𝑛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sz="2200" b="0" i="1" smtClean="0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𝑛</m:t>
                              </m:r>
                            </m:sup>
                          </m:sSubSup>
                        </m:e>
                      </m:d>
                    </m:oMath>
                    <m:oMath xmlns:m="http://schemas.openxmlformats.org/officeDocument/2006/math">
                      <m:r>
                        <m:rPr>
                          <m:aln/>
                        </m:rPr>
                        <a:rPr lang="en-US" sz="2200" i="1">
                          <a:latin typeface="Cambria Math" charset="0"/>
                        </a:rPr>
                        <m:t>=</m:t>
                      </m:r>
                      <m:r>
                        <a:rPr lang="en-US" sz="2200" i="1">
                          <a:latin typeface="Cambria Math" charset="0"/>
                        </a:rPr>
                        <m:t> </m:t>
                      </m:r>
                      <m:nary>
                        <m:naryPr>
                          <m:chr m:val="∑"/>
                          <m:ctrlPr>
                            <a:rPr lang="is-IS" sz="2200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200" i="1">
                              <a:latin typeface="Cambria Math" charset="0"/>
                            </a:rPr>
                            <m:t>𝑘</m:t>
                          </m:r>
                          <m:r>
                            <a:rPr lang="en-US" sz="2200" i="1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200" i="1">
                              <a:latin typeface="Cambria Math" charset="0"/>
                            </a:rPr>
                            <m:t>𝑛</m:t>
                          </m:r>
                        </m:sup>
                        <m:e>
                          <m:r>
                            <a:rPr lang="en-US" sz="2200" i="1">
                              <a:latin typeface="Cambria Math" charset="0"/>
                            </a:rPr>
                            <m:t>𝐻</m:t>
                          </m:r>
                          <m:d>
                            <m:d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2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𝑘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2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200">
                                      <a:latin typeface="Cambria Math" charset="0"/>
                                    </a:rPr>
                                    <m:t>Θ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200" b="0" i="1" smtClean="0">
                              <a:latin typeface="Cambria Math" charset="0"/>
                            </a:rPr>
                            <m:t>+</m:t>
                          </m:r>
                          <m:r>
                            <a:rPr lang="en-US" sz="2200" b="0" i="1" smtClean="0">
                              <a:latin typeface="Cambria Math" charset="0"/>
                            </a:rPr>
                            <m:t>𝐻</m:t>
                          </m:r>
                          <m:r>
                            <a:rPr lang="en-US" sz="2200" b="0" i="1" smtClean="0">
                              <a:latin typeface="Cambria Math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sz="2200" b="0" i="1" smtClean="0">
                              <a:latin typeface="Cambria Math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charset="0"/>
                                </a:rPr>
                                <m:t>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200">
                                  <a:latin typeface="Cambria Math" charset="0"/>
                                </a:rPr>
                                <m:t>Θ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sz="2200" b="0" i="1" smtClean="0">
                              <a:latin typeface="Cambria Math" charset="0"/>
                            </a:rPr>
                            <m:t>)</m:t>
                          </m:r>
                        </m:e>
                      </m:nary>
                      <m:r>
                        <a:rPr lang="en-US" sz="2200" i="1">
                          <a:latin typeface="Cambria Math" charset="0"/>
                        </a:rPr>
                        <m:t> −</m:t>
                      </m:r>
                      <m:r>
                        <a:rPr lang="en-US" sz="2200" i="1">
                          <a:latin typeface="Cambria Math" charset="0"/>
                        </a:rPr>
                        <m:t>𝐻</m:t>
                      </m:r>
                      <m:d>
                        <m:d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200" i="1">
                                  <a:latin typeface="Cambria Math" charset="0"/>
                                </a:rPr>
                                <m:t>𝑛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sz="2200">
                                  <a:latin typeface="Cambria Math" charset="0"/>
                                </a:rPr>
                                <m:t>Θ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200" i="1">
                                  <a:latin typeface="Cambria Math" charset="0"/>
                                </a:rPr>
                                <m:t>𝑛</m:t>
                              </m:r>
                            </m:sup>
                          </m:sSubSup>
                        </m:e>
                      </m:d>
                      <m:r>
                        <a:rPr lang="en-US" sz="2200" b="0" i="1" smtClean="0">
                          <a:latin typeface="Cambria Math" charset="0"/>
                        </a:rPr>
                        <m:t> −</m:t>
                      </m:r>
                      <m:r>
                        <a:rPr lang="en-US" sz="2200" b="0" i="1" smtClean="0">
                          <a:latin typeface="Cambria Math" charset="0"/>
                        </a:rPr>
                        <m:t>𝐻</m:t>
                      </m:r>
                      <m:r>
                        <a:rPr lang="en-US" sz="2200" b="0" i="1" smtClean="0">
                          <a:latin typeface="Cambria Math" charset="0"/>
                        </a:rPr>
                        <m:t>(</m:t>
                      </m:r>
                      <m:sSubSup>
                        <m:sSubSup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200" i="1">
                              <a:latin typeface="Cambria Math" charset="0"/>
                            </a:rPr>
                            <m:t>𝐴</m:t>
                          </m:r>
                        </m:e>
                        <m:sub>
                          <m:r>
                            <a:rPr lang="en-US" sz="2200" i="1">
                              <a:latin typeface="Cambria Math" charset="0"/>
                            </a:rPr>
                            <m:t>1</m:t>
                          </m:r>
                        </m:sub>
                        <m:sup>
                          <m:r>
                            <a:rPr lang="en-US" sz="2200" i="1">
                              <a:latin typeface="Cambria Math" charset="0"/>
                            </a:rPr>
                            <m:t>𝑛</m:t>
                          </m:r>
                        </m:sup>
                      </m:sSubSup>
                      <m:r>
                        <a:rPr lang="en-US" sz="2200" b="0" i="1" smtClean="0">
                          <a:latin typeface="Cambria Math" charset="0"/>
                        </a:rPr>
                        <m:t>|</m:t>
                      </m:r>
                      <m:sSubSup>
                        <m:sSubSup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200" i="1"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sz="2200" i="1">
                              <a:latin typeface="Cambria Math" charset="0"/>
                            </a:rPr>
                            <m:t>1</m:t>
                          </m:r>
                        </m:sub>
                        <m:sup>
                          <m:r>
                            <a:rPr lang="en-US" sz="2200" i="1">
                              <a:latin typeface="Cambria Math" charset="0"/>
                            </a:rPr>
                            <m:t>𝑛</m:t>
                          </m:r>
                        </m:sup>
                      </m:sSubSup>
                      <m:sSubSup>
                        <m:sSubSup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2200">
                              <a:latin typeface="Cambria Math" charset="0"/>
                            </a:rPr>
                            <m:t>Θ</m:t>
                          </m:r>
                        </m:e>
                        <m:sub>
                          <m:r>
                            <a:rPr lang="en-US" sz="2200" i="1">
                              <a:latin typeface="Cambria Math" charset="0"/>
                            </a:rPr>
                            <m:t>1</m:t>
                          </m:r>
                        </m:sub>
                        <m:sup>
                          <m:r>
                            <a:rPr lang="en-US" sz="2200" i="1">
                              <a:latin typeface="Cambria Math" charset="0"/>
                            </a:rPr>
                            <m:t>𝑛</m:t>
                          </m:r>
                        </m:sup>
                      </m:sSubSup>
                      <m:r>
                        <a:rPr lang="en-US" sz="22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200" dirty="0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569994"/>
                <a:ext cx="10515600" cy="4439036"/>
              </a:xfrm>
              <a:prstGeom prst="rect">
                <a:avLst/>
              </a:prstGeom>
              <a:blipFill rotWithShape="0">
                <a:blip r:embed="rId2"/>
                <a:stretch>
                  <a:fillRect l="-754" t="-9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Connector 5"/>
          <p:cNvCxnSpPr/>
          <p:nvPr/>
        </p:nvCxnSpPr>
        <p:spPr>
          <a:xfrm flipV="1">
            <a:off x="3479800" y="5181600"/>
            <a:ext cx="647700" cy="67310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6769100" y="5181600"/>
            <a:ext cx="647700" cy="67310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ight Brace 15"/>
          <p:cNvSpPr/>
          <p:nvPr/>
        </p:nvSpPr>
        <p:spPr>
          <a:xfrm rot="5400000">
            <a:off x="8660435" y="4909515"/>
            <a:ext cx="459128" cy="1676399"/>
          </a:xfrm>
          <a:prstGeom prst="rightBrac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8343678" y="5955267"/>
                <a:ext cx="1092642" cy="369332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≥</m:t>
                      </m:r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0</m:t>
                      </m:r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3678" y="5955267"/>
                <a:ext cx="1092642" cy="36933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274194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9749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solidFill>
                  <a:schemeClr val="accent1">
                    <a:lumMod val="50000"/>
                  </a:schemeClr>
                </a:solidFill>
              </a:rPr>
              <a:t>Approximate independence: applications</a:t>
            </a:r>
            <a:endParaRPr lang="en-US" sz="4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37123-6D8C-8B4C-A1EE-4BA17BE8C320}" type="slidenum">
              <a:rPr lang="en-US" smtClean="0"/>
              <a:t>71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838200" y="1569994"/>
                <a:ext cx="10515600" cy="44391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b="1" u="sng" dirty="0" smtClean="0">
                    <a:solidFill>
                      <a:schemeClr val="tx1"/>
                    </a:solidFill>
                  </a:rPr>
                  <a:t>Dealing with source correlations:</a:t>
                </a:r>
              </a:p>
              <a:p>
                <a:pPr marL="457200" indent="-457200">
                  <a:buFont typeface="+mj-lt"/>
                  <a:buAutoNum type="arabicPeriod"/>
                </a:pPr>
                <a:endParaRPr lang="en-US" sz="2200" dirty="0" smtClean="0">
                  <a:solidFill>
                    <a:schemeClr val="tx1"/>
                  </a:solidFill>
                </a:endParaRPr>
              </a:p>
              <a:p>
                <a:r>
                  <a:rPr lang="en-US" sz="2200" dirty="0" smtClean="0">
                    <a:solidFill>
                      <a:schemeClr val="tx1"/>
                    </a:solidFill>
                  </a:rPr>
                  <a:t>We have: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𝐷</m:t>
                      </m:r>
                      <m:r>
                        <a:rPr lang="en-US" sz="22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sz="22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𝜌</m:t>
                          </m:r>
                        </m:e>
                        <m:sub>
                          <m:sSubSup>
                            <m:sSubSupPr>
                              <m:ctrlP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sz="220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Θ</m:t>
                              </m:r>
                            </m:e>
                            <m:sub>
                              <m: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p>
                          </m:sSubSup>
                        </m:sub>
                      </m:sSub>
                      <m:r>
                        <a:rPr lang="en-US" sz="22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 || </m:t>
                      </m:r>
                      <m:sSubSup>
                        <m:sSubSupPr>
                          <m:ctrlPr>
                            <a:rPr lang="en-US" sz="22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𝜌</m:t>
                              </m:r>
                            </m:e>
                          </m:acc>
                        </m:e>
                        <m:sub>
                          <m:sSub>
                            <m:sSubPr>
                              <m:ctrlP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20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Θ</m:t>
                              </m:r>
                            </m:e>
                            <m:sub>
                              <m: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sub>
                        <m:sup>
                          <m:d>
                            <m:dPr>
                              <m:ctrlP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𝜖</m:t>
                              </m:r>
                            </m:e>
                          </m:d>
                        </m:sup>
                      </m:sSubSup>
                      <m:r>
                        <a:rPr lang="en-US" sz="2200" i="1">
                          <a:solidFill>
                            <a:schemeClr val="tx1"/>
                          </a:solidFill>
                          <a:latin typeface="Cambria Math" charset="0"/>
                        </a:rPr>
                        <m:t>⊗⋯⊗</m:t>
                      </m:r>
                      <m:sSubSup>
                        <m:sSubSupPr>
                          <m:ctrlPr>
                            <a:rPr lang="en-US" sz="22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𝜌</m:t>
                              </m:r>
                            </m:e>
                          </m:acc>
                        </m:e>
                        <m:sub>
                          <m:sSub>
                            <m:sSubPr>
                              <m:ctrlP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20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Θ</m:t>
                              </m:r>
                            </m:e>
                            <m:sub>
                              <m: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</m:sub>
                        <m:sup>
                          <m:d>
                            <m:dPr>
                              <m:ctrlP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𝜖</m:t>
                              </m:r>
                            </m:e>
                          </m:d>
                        </m:sup>
                      </m:sSubSup>
                      <m:r>
                        <a:rPr lang="en-US" sz="22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)=</m:t>
                      </m:r>
                      <m:r>
                        <a:rPr lang="en-US" sz="220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𝐼</m:t>
                      </m:r>
                      <m:sSub>
                        <m:sSubPr>
                          <m:ctrlP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2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2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2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20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Θ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2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2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:⋯:</m:t>
                              </m:r>
                              <m:sSub>
                                <m:sSubPr>
                                  <m:ctrlPr>
                                    <a:rPr lang="en-US" sz="22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200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𝑛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2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20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Θ</m:t>
                                  </m:r>
                                </m:e>
                                <m:sub>
                                  <m:r>
                                    <a:rPr lang="en-US" sz="2200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𝑛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2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200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𝜌</m:t>
                          </m:r>
                        </m:sub>
                      </m:sSub>
                      <m:r>
                        <a:rPr lang="en-US" sz="22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en-US" sz="22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𝑛𝑂</m:t>
                      </m:r>
                      <m:r>
                        <a:rPr lang="en-US" sz="22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(</m:t>
                      </m:r>
                      <m:r>
                        <a:rPr lang="en-US" sz="22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𝜖</m:t>
                      </m:r>
                      <m:r>
                        <a:rPr lang="en-US" sz="22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200" dirty="0">
                  <a:solidFill>
                    <a:schemeClr val="tx1"/>
                  </a:solidFill>
                </a:endParaRPr>
              </a:p>
              <a:p>
                <a:endParaRPr lang="en-US" sz="2200" dirty="0" smtClean="0">
                  <a:solidFill>
                    <a:schemeClr val="tx1"/>
                  </a:solidFill>
                </a:endParaRPr>
              </a:p>
              <a:p>
                <a:r>
                  <a:rPr lang="en-US" sz="2200" dirty="0" smtClean="0"/>
                  <a:t>and,</a:t>
                </a:r>
                <a:endParaRPr lang="en-US" sz="2200" dirty="0" smtClean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>
                          <a:latin typeface="Cambria Math" charset="0"/>
                        </a:rPr>
                        <m:t>𝐼</m:t>
                      </m:r>
                      <m:sSub>
                        <m:sSubPr>
                          <m:ctrlPr>
                            <a:rPr lang="en-US" sz="2200" b="0" i="1" smtClean="0">
                              <a:latin typeface="Cambria Math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2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2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200">
                                      <a:latin typeface="Cambria Math" charset="0"/>
                                    </a:rPr>
                                    <m:t>Θ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2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200" i="1">
                                  <a:latin typeface="Cambria Math" charset="0"/>
                                </a:rPr>
                                <m:t>:⋯:</m:t>
                              </m:r>
                              <m:sSub>
                                <m:sSubPr>
                                  <m:ctrlPr>
                                    <a:rPr lang="en-US" sz="22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𝑛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2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200">
                                      <a:latin typeface="Cambria Math" charset="0"/>
                                    </a:rPr>
                                    <m:t>Θ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𝑛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2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sz="2200" b="0" i="1" smtClean="0">
                              <a:latin typeface="Cambria Math" charset="0"/>
                            </a:rPr>
                            <m:t>𝜌</m:t>
                          </m:r>
                        </m:sub>
                      </m:sSub>
                      <m:r>
                        <m:rPr>
                          <m:aln/>
                        </m:rPr>
                        <a:rPr lang="en-US" sz="2200" b="0" i="1" smtClean="0">
                          <a:latin typeface="Cambria Math" charset="0"/>
                        </a:rPr>
                        <m:t>≤</m:t>
                      </m:r>
                      <m:nary>
                        <m:naryPr>
                          <m:chr m:val="∑"/>
                          <m:ctrlPr>
                            <a:rPr lang="is-IS" sz="2200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200" i="1">
                              <a:latin typeface="Cambria Math" charset="0"/>
                            </a:rPr>
                            <m:t>𝑘</m:t>
                          </m:r>
                          <m:r>
                            <a:rPr lang="en-US" sz="2200" i="1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200" i="1">
                              <a:latin typeface="Cambria Math" charset="0"/>
                            </a:rPr>
                            <m:t>𝑛</m:t>
                          </m:r>
                        </m:sup>
                        <m:e>
                          <m:r>
                            <a:rPr lang="en-US" sz="2200" i="1">
                              <a:latin typeface="Cambria Math" charset="0"/>
                            </a:rPr>
                            <m:t>𝐻</m:t>
                          </m:r>
                          <m:sSub>
                            <m:sSubPr>
                              <m:ctrlPr>
                                <a:rPr lang="en-US" sz="22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ctrlPr>
                                    <a:rPr lang="en-US" sz="2200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2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22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22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200">
                                          <a:latin typeface="Cambria Math" charset="0"/>
                                        </a:rPr>
                                        <m:t>Θ</m:t>
                                      </m:r>
                                    </m:e>
                                    <m:sub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b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𝜌</m:t>
                              </m:r>
                            </m:sub>
                          </m:sSub>
                        </m:e>
                      </m:nary>
                    </m:oMath>
                    <m:oMath xmlns:m="http://schemas.openxmlformats.org/officeDocument/2006/math">
                      <m:r>
                        <m:rPr>
                          <m:aln/>
                        </m:rP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≤</m:t>
                      </m:r>
                      <m:nary>
                        <m:naryPr>
                          <m:chr m:val="∑"/>
                          <m:ctrlPr>
                            <a:rPr lang="is-IS" sz="22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2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𝑘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𝑛</m:t>
                          </m:r>
                        </m:sup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𝐻</m:t>
                          </m:r>
                          <m:sSub>
                            <m:sSub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ctrlP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200" i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i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sz="2200" i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2200" i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i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sz="2200" i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2200" i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200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</a:rPr>
                                        <m:t>Θ</m:t>
                                      </m:r>
                                    </m:e>
                                    <m:sub>
                                      <m:r>
                                        <a:rPr lang="en-US" sz="2200" i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b>
                              <m:acc>
                                <m:accPr>
                                  <m:chr m:val="̂"/>
                                  <m:ctrlP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𝜌</m:t>
                                  </m:r>
                                </m:e>
                              </m:acc>
                            </m:sub>
                          </m:sSub>
                        </m:e>
                      </m:nary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𝑔</m:t>
                      </m:r>
                      <m:d>
                        <m:dPr>
                          <m:ctrlP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𝜖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m:rPr>
                          <m:aln/>
                        </m:rP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=</m:t>
                      </m:r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𝑛𝑔</m:t>
                      </m:r>
                      <m:d>
                        <m:dPr>
                          <m:ctrlP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𝜖</m:t>
                          </m:r>
                        </m:e>
                      </m:d>
                    </m:oMath>
                  </m:oMathPara>
                </a14:m>
                <a:r>
                  <a:rPr lang="en-US" sz="2200" i="1" dirty="0" smtClean="0">
                    <a:latin typeface="Cambria Math" charset="0"/>
                  </a:rPr>
                  <a:t/>
                </a:r>
                <a:br>
                  <a:rPr lang="en-US" sz="2200" i="1" dirty="0" smtClean="0">
                    <a:latin typeface="Cambria Math" charset="0"/>
                  </a:rPr>
                </a:br>
                <a:endParaRPr lang="en-US" sz="2200" dirty="0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569994"/>
                <a:ext cx="10515600" cy="4439100"/>
              </a:xfrm>
              <a:prstGeom prst="rect">
                <a:avLst/>
              </a:prstGeom>
              <a:blipFill rotWithShape="0">
                <a:blip r:embed="rId2"/>
                <a:stretch>
                  <a:fillRect l="-754" t="-962" b="-2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601779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9749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solidFill>
                  <a:schemeClr val="accent1">
                    <a:lumMod val="50000"/>
                  </a:schemeClr>
                </a:solidFill>
              </a:rPr>
              <a:t>Approximate independence: applications</a:t>
            </a:r>
            <a:endParaRPr lang="en-US" sz="4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37123-6D8C-8B4C-A1EE-4BA17BE8C320}" type="slidenum">
              <a:rPr lang="en-US" smtClean="0"/>
              <a:t>72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838200" y="1569994"/>
                <a:ext cx="10515600" cy="44391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b="1" u="sng" dirty="0" smtClean="0">
                    <a:solidFill>
                      <a:schemeClr val="tx1"/>
                    </a:solidFill>
                  </a:rPr>
                  <a:t>Dealing with source correlations:</a:t>
                </a:r>
              </a:p>
              <a:p>
                <a:pPr marL="457200" indent="-457200">
                  <a:buFont typeface="+mj-lt"/>
                  <a:buAutoNum type="arabicPeriod"/>
                </a:pPr>
                <a:endParaRPr lang="en-US" sz="2200" dirty="0" smtClean="0">
                  <a:solidFill>
                    <a:schemeClr val="tx1"/>
                  </a:solidFill>
                </a:endParaRPr>
              </a:p>
              <a:p>
                <a:r>
                  <a:rPr lang="en-US" sz="2200" dirty="0" smtClean="0">
                    <a:solidFill>
                      <a:schemeClr val="tx1"/>
                    </a:solidFill>
                  </a:rPr>
                  <a:t>We have: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𝐷</m:t>
                      </m:r>
                      <m:r>
                        <a:rPr lang="en-US" sz="22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sz="22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𝜌</m:t>
                          </m:r>
                        </m:e>
                        <m:sub>
                          <m:sSubSup>
                            <m:sSubSupPr>
                              <m:ctrlP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sz="220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Θ</m:t>
                              </m:r>
                            </m:e>
                            <m:sub>
                              <m: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p>
                          </m:sSubSup>
                        </m:sub>
                      </m:sSub>
                      <m:r>
                        <a:rPr lang="en-US" sz="22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 || </m:t>
                      </m:r>
                      <m:sSubSup>
                        <m:sSubSupPr>
                          <m:ctrlPr>
                            <a:rPr lang="en-US" sz="22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𝜌</m:t>
                              </m:r>
                            </m:e>
                          </m:acc>
                        </m:e>
                        <m:sub>
                          <m:sSub>
                            <m:sSubPr>
                              <m:ctrlP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20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Θ</m:t>
                              </m:r>
                            </m:e>
                            <m:sub>
                              <m: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sub>
                        <m:sup>
                          <m:d>
                            <m:dPr>
                              <m:ctrlP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𝜖</m:t>
                              </m:r>
                            </m:e>
                          </m:d>
                        </m:sup>
                      </m:sSubSup>
                      <m:r>
                        <a:rPr lang="en-US" sz="2200" i="1">
                          <a:solidFill>
                            <a:schemeClr val="tx1"/>
                          </a:solidFill>
                          <a:latin typeface="Cambria Math" charset="0"/>
                        </a:rPr>
                        <m:t>⊗⋯⊗</m:t>
                      </m:r>
                      <m:sSubSup>
                        <m:sSubSupPr>
                          <m:ctrlPr>
                            <a:rPr lang="en-US" sz="22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𝜌</m:t>
                              </m:r>
                            </m:e>
                          </m:acc>
                        </m:e>
                        <m:sub>
                          <m:sSub>
                            <m:sSubPr>
                              <m:ctrlP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20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Θ</m:t>
                              </m:r>
                            </m:e>
                            <m:sub>
                              <m: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</m:sub>
                        <m:sup>
                          <m:d>
                            <m:dPr>
                              <m:ctrlP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𝜖</m:t>
                              </m:r>
                            </m:e>
                          </m:d>
                        </m:sup>
                      </m:sSubSup>
                      <m:r>
                        <a:rPr lang="en-US" sz="22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)=</m:t>
                      </m:r>
                      <m:r>
                        <a:rPr lang="en-US" sz="220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𝐼</m:t>
                      </m:r>
                      <m:sSub>
                        <m:sSubPr>
                          <m:ctrlP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2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2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2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20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Θ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2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2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:⋯:</m:t>
                              </m:r>
                              <m:sSub>
                                <m:sSubPr>
                                  <m:ctrlPr>
                                    <a:rPr lang="en-US" sz="22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200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𝑛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2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20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Θ</m:t>
                                  </m:r>
                                </m:e>
                                <m:sub>
                                  <m:r>
                                    <a:rPr lang="en-US" sz="2200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𝑛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2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200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𝜌</m:t>
                          </m:r>
                        </m:sub>
                      </m:sSub>
                      <m:r>
                        <a:rPr lang="en-US" sz="22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en-US" sz="22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𝑛𝑂</m:t>
                      </m:r>
                      <m:r>
                        <a:rPr lang="en-US" sz="22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(</m:t>
                      </m:r>
                      <m:r>
                        <a:rPr lang="en-US" sz="22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𝜖</m:t>
                      </m:r>
                      <m:r>
                        <a:rPr lang="en-US" sz="22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200" dirty="0">
                  <a:solidFill>
                    <a:schemeClr val="tx1"/>
                  </a:solidFill>
                </a:endParaRPr>
              </a:p>
              <a:p>
                <a:endParaRPr lang="en-US" sz="2200" dirty="0" smtClean="0">
                  <a:solidFill>
                    <a:schemeClr val="tx1"/>
                  </a:solidFill>
                </a:endParaRPr>
              </a:p>
              <a:p>
                <a:r>
                  <a:rPr lang="en-US" sz="2200" dirty="0" smtClean="0"/>
                  <a:t>and,</a:t>
                </a:r>
                <a:endParaRPr lang="en-US" sz="2200" dirty="0" smtClean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>
                          <a:latin typeface="Cambria Math" charset="0"/>
                        </a:rPr>
                        <m:t>𝐼</m:t>
                      </m:r>
                      <m:sSub>
                        <m:sSubPr>
                          <m:ctrlPr>
                            <a:rPr lang="en-US" sz="2200" b="0" i="1" smtClean="0">
                              <a:latin typeface="Cambria Math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2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2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200">
                                      <a:latin typeface="Cambria Math" charset="0"/>
                                    </a:rPr>
                                    <m:t>Θ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2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200" i="1">
                                  <a:latin typeface="Cambria Math" charset="0"/>
                                </a:rPr>
                                <m:t>:⋯:</m:t>
                              </m:r>
                              <m:sSub>
                                <m:sSubPr>
                                  <m:ctrlPr>
                                    <a:rPr lang="en-US" sz="22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𝑛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2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200">
                                      <a:latin typeface="Cambria Math" charset="0"/>
                                    </a:rPr>
                                    <m:t>Θ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𝑛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2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sz="2200" b="0" i="1" smtClean="0">
                              <a:latin typeface="Cambria Math" charset="0"/>
                            </a:rPr>
                            <m:t>𝜌</m:t>
                          </m:r>
                        </m:sub>
                      </m:sSub>
                      <m:r>
                        <m:rPr>
                          <m:aln/>
                        </m:rPr>
                        <a:rPr lang="en-US" sz="2200" b="0" i="1" smtClean="0">
                          <a:latin typeface="Cambria Math" charset="0"/>
                        </a:rPr>
                        <m:t>≤</m:t>
                      </m:r>
                      <m:nary>
                        <m:naryPr>
                          <m:chr m:val="∑"/>
                          <m:ctrlPr>
                            <a:rPr lang="is-IS" sz="2200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200" i="1">
                              <a:latin typeface="Cambria Math" charset="0"/>
                            </a:rPr>
                            <m:t>𝑘</m:t>
                          </m:r>
                          <m:r>
                            <a:rPr lang="en-US" sz="2200" i="1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200" i="1">
                              <a:latin typeface="Cambria Math" charset="0"/>
                            </a:rPr>
                            <m:t>𝑛</m:t>
                          </m:r>
                        </m:sup>
                        <m:e>
                          <m:r>
                            <a:rPr lang="en-US" sz="2200" i="1">
                              <a:latin typeface="Cambria Math" charset="0"/>
                            </a:rPr>
                            <m:t>𝐻</m:t>
                          </m:r>
                          <m:sSub>
                            <m:sSubPr>
                              <m:ctrlPr>
                                <a:rPr lang="en-US" sz="22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ctrlPr>
                                    <a:rPr lang="en-US" sz="2200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2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22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22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200">
                                          <a:latin typeface="Cambria Math" charset="0"/>
                                        </a:rPr>
                                        <m:t>Θ</m:t>
                                      </m:r>
                                    </m:e>
                                    <m:sub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b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𝜌</m:t>
                              </m:r>
                            </m:sub>
                          </m:sSub>
                        </m:e>
                      </m:nary>
                    </m:oMath>
                    <m:oMath xmlns:m="http://schemas.openxmlformats.org/officeDocument/2006/math">
                      <m:r>
                        <m:rPr>
                          <m:aln/>
                        </m:rPr>
                        <a:rPr lang="en-US" sz="2200" b="0" i="1" smtClean="0">
                          <a:latin typeface="Cambria Math" charset="0"/>
                        </a:rPr>
                        <m:t>≤</m:t>
                      </m:r>
                      <m:nary>
                        <m:naryPr>
                          <m:chr m:val="∑"/>
                          <m:ctrlPr>
                            <a:rPr lang="is-IS" sz="2200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200" i="1">
                              <a:latin typeface="Cambria Math" charset="0"/>
                            </a:rPr>
                            <m:t>𝑘</m:t>
                          </m:r>
                          <m:r>
                            <a:rPr lang="en-US" sz="2200" i="1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200" i="1">
                              <a:latin typeface="Cambria Math" charset="0"/>
                            </a:rPr>
                            <m:t>𝑛</m:t>
                          </m:r>
                        </m:sup>
                        <m:e>
                          <m:r>
                            <a:rPr lang="en-US" sz="2200" i="1">
                              <a:latin typeface="Cambria Math" charset="0"/>
                            </a:rPr>
                            <m:t>𝐻</m:t>
                          </m:r>
                          <m:sSub>
                            <m:sSub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ctrlPr>
                                    <a:rPr lang="en-US" sz="2200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2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22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22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200">
                                          <a:latin typeface="Cambria Math" charset="0"/>
                                        </a:rPr>
                                        <m:t>Θ</m:t>
                                      </m:r>
                                    </m:e>
                                    <m:sub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b>
                              <m:acc>
                                <m:accPr>
                                  <m:chr m:val="̂"/>
                                  <m:ctrlPr>
                                    <a:rPr lang="en-US" sz="2200" i="1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𝜌</m:t>
                                  </m:r>
                                </m:e>
                              </m:acc>
                            </m:sub>
                          </m:sSub>
                        </m:e>
                      </m:nary>
                      <m:r>
                        <a:rPr lang="en-US" sz="2200" b="0" i="1" smtClean="0">
                          <a:latin typeface="Cambria Math" charset="0"/>
                        </a:rPr>
                        <m:t>+</m:t>
                      </m:r>
                      <m:r>
                        <a:rPr lang="en-US" sz="2200" b="0" i="1" smtClean="0">
                          <a:latin typeface="Cambria Math" charset="0"/>
                        </a:rPr>
                        <m:t>𝑔</m:t>
                      </m:r>
                      <m:d>
                        <m:dPr>
                          <m:ctrlPr>
                            <a:rPr lang="en-US" sz="22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latin typeface="Cambria Math" charset="0"/>
                            </a:rPr>
                            <m:t>𝜖</m:t>
                          </m:r>
                          <m:r>
                            <a:rPr lang="en-US" sz="2200" b="0" i="1" smtClean="0">
                              <a:latin typeface="Cambria Math" charset="0"/>
                            </a:rPr>
                            <m:t>, </m:t>
                          </m:r>
                          <m:r>
                            <m:rPr>
                              <m:lit/>
                            </m:rPr>
                            <a:rPr lang="en-US" sz="2200" b="0" i="1" smtClean="0">
                              <a:latin typeface="Cambria Math" charset="0"/>
                            </a:rPr>
                            <m:t>|</m:t>
                          </m:r>
                          <m:r>
                            <a:rPr lang="en-US" sz="2200" b="0" i="1" smtClean="0">
                              <a:latin typeface="Cambria Math" charset="0"/>
                            </a:rPr>
                            <m:t>𝐴</m:t>
                          </m:r>
                          <m:r>
                            <a:rPr lang="en-US" sz="2200" b="0" i="1" smtClean="0">
                              <a:latin typeface="Cambria Math" charset="0"/>
                            </a:rPr>
                            <m:t>|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m:rPr>
                          <m:aln/>
                        </m:rP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=</m:t>
                      </m:r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𝑛𝑔</m:t>
                      </m:r>
                      <m:d>
                        <m:dPr>
                          <m:ctrlP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𝜖</m:t>
                          </m:r>
                        </m:e>
                      </m:d>
                    </m:oMath>
                  </m:oMathPara>
                </a14:m>
                <a:r>
                  <a:rPr lang="en-US" sz="2200" i="1" dirty="0" smtClean="0">
                    <a:latin typeface="Cambria Math" charset="0"/>
                  </a:rPr>
                  <a:t/>
                </a:r>
                <a:br>
                  <a:rPr lang="en-US" sz="2200" i="1" dirty="0" smtClean="0">
                    <a:latin typeface="Cambria Math" charset="0"/>
                  </a:rPr>
                </a:br>
                <a:endParaRPr lang="en-US" sz="2200" dirty="0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569994"/>
                <a:ext cx="10515600" cy="4439100"/>
              </a:xfrm>
              <a:prstGeom prst="rect">
                <a:avLst/>
              </a:prstGeom>
              <a:blipFill rotWithShape="0">
                <a:blip r:embed="rId2"/>
                <a:stretch>
                  <a:fillRect l="-754" t="-962" b="-2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10436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9749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solidFill>
                  <a:schemeClr val="accent1">
                    <a:lumMod val="50000"/>
                  </a:schemeClr>
                </a:solidFill>
              </a:rPr>
              <a:t>Approximation chains</a:t>
            </a:r>
            <a:endParaRPr lang="en-US" sz="4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37123-6D8C-8B4C-A1EE-4BA17BE8C320}" type="slidenum">
              <a:rPr lang="en-US" smtClean="0"/>
              <a:t>8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838200" y="1569995"/>
                <a:ext cx="10515600" cy="42604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200" b="1" i="1" smtClean="0">
                            <a:latin typeface="Cambria Math" charset="0"/>
                          </a:rPr>
                        </m:ctrlPr>
                      </m:sSubSupPr>
                      <m:e>
                        <m:sSubSup>
                          <m:sSubSupPr>
                            <m:ctrlPr>
                              <a:rPr lang="en-US" sz="2200" b="1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2200" b="1" i="1">
                                <a:latin typeface="Cambria Math" charset="0"/>
                              </a:rPr>
                              <m:t>(</m:t>
                            </m:r>
                            <m:r>
                              <a:rPr lang="en-US" sz="2200" b="1" i="1">
                                <a:latin typeface="Cambria Math" charset="0"/>
                              </a:rPr>
                              <m:t>𝝈</m:t>
                            </m:r>
                          </m:e>
                          <m:sub>
                            <m:sSubSup>
                              <m:sSubSupPr>
                                <m:ctrlPr>
                                  <a:rPr lang="en-US" sz="2200" b="1" i="1">
                                    <a:latin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200" b="1" i="1">
                                    <a:latin typeface="Cambria Math" charset="0"/>
                                  </a:rPr>
                                  <m:t>𝑨</m:t>
                                </m:r>
                              </m:e>
                              <m:sub>
                                <m:r>
                                  <a:rPr lang="en-US" sz="2200" b="1" i="1">
                                    <a:latin typeface="Cambria Math" charset="0"/>
                                  </a:rPr>
                                  <m:t>𝟏</m:t>
                                </m:r>
                              </m:sub>
                              <m:sup>
                                <m:r>
                                  <a:rPr lang="en-US" sz="2200" b="1" i="1">
                                    <a:latin typeface="Cambria Math" charset="0"/>
                                  </a:rPr>
                                  <m:t>𝒌</m:t>
                                </m:r>
                              </m:sup>
                            </m:sSubSup>
                            <m:r>
                              <a:rPr lang="en-US" sz="2200" b="1" i="1">
                                <a:latin typeface="Cambria Math" charset="0"/>
                              </a:rPr>
                              <m:t>𝑩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sz="2200" b="1" i="1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sz="2200" b="1" i="1">
                                    <a:latin typeface="Cambria Math" charset="0"/>
                                  </a:rPr>
                                  <m:t>𝒌</m:t>
                                </m:r>
                              </m:e>
                            </m:d>
                          </m:sup>
                        </m:sSubSup>
                        <m:r>
                          <a:rPr lang="en-US" sz="2200" b="1" i="1">
                            <a:latin typeface="Cambria Math" charset="0"/>
                          </a:rPr>
                          <m:t>)</m:t>
                        </m:r>
                      </m:e>
                      <m:sub>
                        <m:r>
                          <a:rPr lang="en-US" sz="2200" b="1" i="1">
                            <a:latin typeface="Cambria Math" charset="0"/>
                          </a:rPr>
                          <m:t>𝒌</m:t>
                        </m:r>
                        <m:r>
                          <a:rPr lang="en-US" sz="2200" b="1" i="1">
                            <a:latin typeface="Cambria Math" charset="0"/>
                          </a:rPr>
                          <m:t>=</m:t>
                        </m:r>
                        <m:r>
                          <a:rPr lang="en-US" sz="2200" b="1" i="1">
                            <a:latin typeface="Cambria Math" charset="0"/>
                          </a:rPr>
                          <m:t>𝟏</m:t>
                        </m:r>
                      </m:sub>
                      <m:sup>
                        <m:r>
                          <a:rPr lang="en-US" sz="2200" b="1" i="1">
                            <a:latin typeface="Cambria Math" charset="0"/>
                          </a:rPr>
                          <m:t>𝒏</m:t>
                        </m:r>
                      </m:sup>
                    </m:sSubSup>
                  </m:oMath>
                </a14:m>
                <a:r>
                  <a:rPr lang="en-US" sz="2200" b="1" dirty="0"/>
                  <a:t> as an </a:t>
                </a:r>
                <a14:m>
                  <m:oMath xmlns:m="http://schemas.openxmlformats.org/officeDocument/2006/math">
                    <m:r>
                      <a:rPr lang="en-US" sz="2200" b="1" i="1">
                        <a:latin typeface="Cambria Math" charset="0"/>
                      </a:rPr>
                      <m:t>𝝐</m:t>
                    </m:r>
                  </m:oMath>
                </a14:m>
                <a:r>
                  <a:rPr lang="en-US" sz="2200" b="1" dirty="0"/>
                  <a:t>-approximation chain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1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b="1" i="1">
                            <a:latin typeface="Cambria Math" charset="0"/>
                          </a:rPr>
                          <m:t>𝝆</m:t>
                        </m:r>
                      </m:e>
                      <m:sub>
                        <m:sSubSup>
                          <m:sSubSupPr>
                            <m:ctrlPr>
                              <a:rPr lang="en-US" sz="2200" b="1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2200" b="1" i="1">
                                <a:latin typeface="Cambria Math" charset="0"/>
                              </a:rPr>
                              <m:t>𝑨</m:t>
                            </m:r>
                          </m:e>
                          <m:sub>
                            <m:r>
                              <a:rPr lang="en-US" sz="2200" b="1" i="1">
                                <a:latin typeface="Cambria Math" charset="0"/>
                              </a:rPr>
                              <m:t>𝟏</m:t>
                            </m:r>
                          </m:sub>
                          <m:sup>
                            <m:r>
                              <a:rPr lang="en-US" sz="2200" b="1" i="1">
                                <a:latin typeface="Cambria Math" charset="0"/>
                              </a:rPr>
                              <m:t>𝒏</m:t>
                            </m:r>
                          </m:sup>
                        </m:sSubSup>
                        <m:r>
                          <a:rPr lang="en-US" sz="2200" b="1" i="1">
                            <a:latin typeface="Cambria Math" charset="0"/>
                          </a:rPr>
                          <m:t>𝑩</m:t>
                        </m:r>
                      </m:sub>
                    </m:sSub>
                  </m:oMath>
                </a14:m>
                <a:r>
                  <a:rPr lang="en-US" sz="2200" b="1" dirty="0" smtClean="0"/>
                  <a:t>: </a:t>
                </a:r>
                <a14:m>
                  <m:oMath xmlns:m="http://schemas.openxmlformats.org/officeDocument/2006/math">
                    <m:r>
                      <a:rPr lang="en-US" sz="2200" b="1" i="0" smtClean="0">
                        <a:latin typeface="Cambria Math" charset="0"/>
                      </a:rPr>
                      <m:t> </m:t>
                    </m:r>
                    <m:r>
                      <a:rPr lang="en-US" sz="2200" b="0" i="1" smtClean="0">
                        <a:latin typeface="Cambria Math" charset="0"/>
                      </a:rPr>
                      <m:t>‖</m:t>
                    </m:r>
                    <m:sSub>
                      <m:sSubPr>
                        <m:ctrlPr>
                          <a:rPr lang="en-US" sz="22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charset="0"/>
                          </a:rPr>
                          <m:t>𝜌</m:t>
                        </m:r>
                      </m:e>
                      <m:sub>
                        <m:sSubSup>
                          <m:sSubSup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2200" i="1">
                                <a:latin typeface="Cambria Math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200" i="1"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200" b="0" i="1" smtClean="0">
                                <a:latin typeface="Cambria Math" charset="0"/>
                              </a:rPr>
                              <m:t>𝑘</m:t>
                            </m:r>
                          </m:sup>
                        </m:sSubSup>
                        <m:r>
                          <a:rPr lang="en-US" sz="2200" i="1">
                            <a:latin typeface="Cambria Math" charset="0"/>
                          </a:rPr>
                          <m:t>𝐵</m:t>
                        </m:r>
                      </m:sub>
                    </m:sSub>
                    <m:r>
                      <a:rPr lang="en-US" sz="2200" b="0" i="1" smtClean="0">
                        <a:latin typeface="Cambria Math" charset="0"/>
                      </a:rPr>
                      <m:t> −</m:t>
                    </m:r>
                    <m:sSubSup>
                      <m:sSubSupPr>
                        <m:ctrlPr>
                          <a:rPr lang="en-US" sz="2200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2200" i="1">
                            <a:latin typeface="Cambria Math" charset="0"/>
                          </a:rPr>
                          <m:t>𝜎</m:t>
                        </m:r>
                      </m:e>
                      <m:sub>
                        <m:sSubSup>
                          <m:sSubSup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2200" i="1">
                                <a:latin typeface="Cambria Math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200" i="1"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200" i="1">
                                <a:latin typeface="Cambria Math" charset="0"/>
                              </a:rPr>
                              <m:t>𝑘</m:t>
                            </m:r>
                          </m:sup>
                        </m:sSubSup>
                        <m:r>
                          <a:rPr lang="en-US" sz="2200" i="1">
                            <a:latin typeface="Cambria Math" charset="0"/>
                          </a:rPr>
                          <m:t>𝐵</m:t>
                        </m:r>
                      </m:sub>
                      <m:sup>
                        <m:d>
                          <m:d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sz="2200" i="1">
                                <a:latin typeface="Cambria Math" charset="0"/>
                              </a:rPr>
                              <m:t>𝑘</m:t>
                            </m:r>
                          </m:e>
                        </m:d>
                      </m:sup>
                    </m:sSubSup>
                    <m:sSub>
                      <m:sSubPr>
                        <m:ctrlPr>
                          <a:rPr lang="en-US" sz="2200" b="0" i="1" smtClean="0">
                            <a:latin typeface="Cambria Math" charset="0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‖"/>
                            <m:ctrlPr>
                              <a:rPr lang="en-US" sz="2200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sz="2400">
                                <a:latin typeface="Cambria Math" charset="0"/>
                              </a:rPr>
                              <m:t>​</m:t>
                            </m:r>
                          </m:e>
                        </m:d>
                      </m:e>
                      <m:sub>
                        <m:r>
                          <a:rPr lang="en-US" sz="2200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sz="2200" b="0" i="1" smtClean="0">
                        <a:latin typeface="Cambria Math" charset="0"/>
                      </a:rPr>
                      <m:t>≤</m:t>
                    </m:r>
                    <m:r>
                      <a:rPr lang="en-US" sz="2200" b="0" i="1" smtClean="0">
                        <a:latin typeface="Cambria Math" charset="0"/>
                      </a:rPr>
                      <m:t>𝜖</m:t>
                    </m:r>
                  </m:oMath>
                </a14:m>
                <a:r>
                  <a:rPr lang="en-US" sz="2200" dirty="0" smtClean="0"/>
                  <a:t> for every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charset="0"/>
                      </a:rPr>
                      <m:t>𝑘</m:t>
                    </m:r>
                    <m:r>
                      <a:rPr lang="en-US" sz="2200" b="0" i="0" smtClean="0">
                        <a:latin typeface="Cambria Math" charset="0"/>
                      </a:rPr>
                      <m:t>.</m:t>
                    </m:r>
                  </m:oMath>
                </a14:m>
                <a:endParaRPr lang="en-US" sz="2200" b="0" dirty="0" smtClean="0"/>
              </a:p>
              <a:p>
                <a:endParaRPr lang="en-US" sz="2200" dirty="0" smtClean="0"/>
              </a:p>
              <a:p>
                <a:r>
                  <a:rPr lang="en-US" sz="2200" dirty="0" smtClean="0"/>
                  <a:t> Suppose, further that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charset="0"/>
                      </a:rPr>
                      <m:t>𝐻</m:t>
                    </m:r>
                    <m:sSub>
                      <m:sSubPr>
                        <m:ctrlPr>
                          <a:rPr lang="en-US" sz="2200" b="0" i="1" smtClean="0">
                            <a:latin typeface="Cambria Math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2200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200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b="0" i="1" smtClean="0">
                                    <a:latin typeface="Cambria Math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2200" b="0" i="1" smtClean="0">
                                    <a:latin typeface="Cambria Math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  <m:e>
                            <m:sSubSup>
                              <m:sSubSupPr>
                                <m:ctrlPr>
                                  <a:rPr lang="en-US" sz="2200" b="0" i="1" smtClean="0">
                                    <a:latin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200" b="0" i="1" smtClean="0">
                                    <a:latin typeface="Cambria Math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2200" b="0" i="1" smtClean="0"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sz="2200" b="0" i="1" smtClean="0">
                                    <a:latin typeface="Cambria Math" charset="0"/>
                                  </a:rPr>
                                  <m:t>𝑘</m:t>
                                </m:r>
                                <m:r>
                                  <a:rPr lang="en-US" sz="2200" b="0" i="1" smtClean="0">
                                    <a:latin typeface="Cambria Math" charset="0"/>
                                  </a:rPr>
                                  <m:t>−1</m:t>
                                </m:r>
                              </m:sup>
                            </m:sSubSup>
                            <m:r>
                              <a:rPr lang="en-US" sz="2200" b="0" i="1" smtClean="0">
                                <a:latin typeface="Cambria Math" charset="0"/>
                              </a:rPr>
                              <m:t>𝐵</m:t>
                            </m:r>
                          </m:e>
                        </m:d>
                      </m:e>
                      <m:sub>
                        <m:sSup>
                          <m:sSupPr>
                            <m:ctrlPr>
                              <a:rPr lang="en-US" sz="2200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sz="2200" b="0" i="1" smtClean="0">
                                <a:latin typeface="Cambria Math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sz="2200" b="0" i="1" smtClean="0">
                                <a:latin typeface="Cambria Math" charset="0"/>
                              </a:rPr>
                              <m:t>(</m:t>
                            </m:r>
                            <m:r>
                              <a:rPr lang="en-US" sz="2200" b="0" i="1" smtClean="0">
                                <a:latin typeface="Cambria Math" charset="0"/>
                              </a:rPr>
                              <m:t>𝑘</m:t>
                            </m:r>
                            <m:r>
                              <a:rPr lang="en-US" sz="2200" b="0" i="1" smtClean="0">
                                <a:latin typeface="Cambria Math" charset="0"/>
                              </a:rPr>
                              <m:t>)</m:t>
                            </m:r>
                          </m:sup>
                        </m:sSup>
                      </m:sub>
                    </m:sSub>
                    <m:r>
                      <a:rPr lang="en-US" sz="2200" b="0" i="1" smtClean="0">
                        <a:latin typeface="Cambria Math" charset="0"/>
                      </a:rPr>
                      <m:t>≥</m:t>
                    </m:r>
                    <m:r>
                      <a:rPr lang="en-US" sz="2200" b="0" i="1" smtClean="0">
                        <a:latin typeface="Cambria Math" charset="0"/>
                      </a:rPr>
                      <m:t>𝑐</m:t>
                    </m:r>
                  </m:oMath>
                </a14:m>
                <a:r>
                  <a:rPr lang="en-US" sz="2200" dirty="0" smtClean="0"/>
                  <a:t> for some constant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charset="0"/>
                      </a:rPr>
                      <m:t>𝑐</m:t>
                    </m:r>
                    <m:r>
                      <a:rPr lang="en-US" sz="2200" b="0" i="1" smtClean="0">
                        <a:latin typeface="Cambria Math" charset="0"/>
                      </a:rPr>
                      <m:t>&gt;0</m:t>
                    </m:r>
                  </m:oMath>
                </a14:m>
                <a:r>
                  <a:rPr lang="en-US" sz="2200" dirty="0" smtClean="0"/>
                  <a:t>. Then, we have </a:t>
                </a:r>
              </a:p>
              <a:p>
                <a:endParaRPr lang="en-US" sz="220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charset="0"/>
                        </a:rPr>
                        <m:t>𝐻</m:t>
                      </m:r>
                      <m:sSub>
                        <m:sSubPr>
                          <m:ctrlPr>
                            <a:rPr lang="en-US" sz="2200" b="0" i="1" smtClean="0">
                              <a:latin typeface="Cambria Math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2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200" b="0" i="1" smtClean="0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200" b="0" i="1" smtClean="0">
                                      <a:latin typeface="Cambria Math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200" b="0" i="1" smtClean="0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200" b="0" i="1" smtClean="0">
                                      <a:latin typeface="Cambria Math" charset="0"/>
                                    </a:rPr>
                                    <m:t>𝑛</m:t>
                                  </m:r>
                                </m:sup>
                              </m:sSubSup>
                            </m:e>
                            <m:e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𝐵</m:t>
                              </m:r>
                            </m:e>
                          </m:d>
                        </m:e>
                        <m:sub>
                          <m:r>
                            <a:rPr lang="en-US" sz="2200" b="0" i="1" smtClean="0">
                              <a:latin typeface="Cambria Math" charset="0"/>
                            </a:rPr>
                            <m:t>𝜌</m:t>
                          </m:r>
                        </m:sub>
                      </m:sSub>
                      <m:r>
                        <m:rPr>
                          <m:aln/>
                        </m:rPr>
                        <a:rPr lang="en-US" sz="2200" b="0" i="1" smtClean="0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is-IS" sz="2200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200" b="0" i="1" smtClean="0">
                              <a:latin typeface="Cambria Math" charset="0"/>
                            </a:rPr>
                            <m:t>𝑘</m:t>
                          </m:r>
                          <m:r>
                            <a:rPr lang="en-US" sz="2200" b="0" i="1" smtClean="0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200" b="0" i="1" smtClean="0">
                              <a:latin typeface="Cambria Math" charset="0"/>
                            </a:rPr>
                            <m:t>𝑛</m:t>
                          </m:r>
                        </m:sup>
                        <m:e>
                          <m:r>
                            <a:rPr lang="en-US" sz="2200" i="1">
                              <a:latin typeface="Cambria Math" charset="0"/>
                            </a:rPr>
                            <m:t>𝐻</m:t>
                          </m:r>
                          <m:sSub>
                            <m:sSub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ctrlPr>
                                    <a:rPr lang="en-US" sz="2200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2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  <m:e>
                                  <m:sSubSup>
                                    <m:sSubSupPr>
                                      <m:ctrlPr>
                                        <a:rPr lang="en-US" sz="2200" i="1">
                                          <a:latin typeface="Cambria Math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𝑘</m:t>
                                      </m:r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−1</m:t>
                                      </m:r>
                                    </m:sup>
                                  </m:sSubSup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𝐵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𝜌</m:t>
                              </m:r>
                            </m:sub>
                          </m:sSub>
                        </m:e>
                      </m:nary>
                    </m:oMath>
                    <m:oMath xmlns:m="http://schemas.openxmlformats.org/officeDocument/2006/math">
                      <m:r>
                        <m:rPr>
                          <m:aln/>
                        </m:rPr>
                        <a:rPr lang="en-US" sz="2200" b="0" i="1" smtClean="0">
                          <a:latin typeface="Cambria Math" charset="0"/>
                        </a:rPr>
                        <m:t>≥</m:t>
                      </m:r>
                      <m:nary>
                        <m:naryPr>
                          <m:chr m:val="∑"/>
                          <m:ctrlPr>
                            <a:rPr lang="is-IS" sz="2200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200" b="0" i="1" smtClean="0">
                              <a:latin typeface="Cambria Math" charset="0"/>
                            </a:rPr>
                            <m:t>𝑘</m:t>
                          </m:r>
                          <m:r>
                            <a:rPr lang="en-US" sz="2200" b="0" i="1" smtClean="0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200" b="0" i="1" smtClean="0">
                              <a:latin typeface="Cambria Math" charset="0"/>
                            </a:rPr>
                            <m:t>𝑛</m:t>
                          </m:r>
                        </m:sup>
                        <m:e>
                          <m:r>
                            <a:rPr lang="en-US" sz="2200" i="1">
                              <a:latin typeface="Cambria Math" charset="0"/>
                            </a:rPr>
                            <m:t>𝐻</m:t>
                          </m:r>
                          <m:sSub>
                            <m:sSub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ctrlPr>
                                    <a:rPr lang="en-US" sz="2200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2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  <m:e>
                                  <m:sSubSup>
                                    <m:sSubSupPr>
                                      <m:ctrlPr>
                                        <a:rPr lang="en-US" sz="2200" i="1">
                                          <a:latin typeface="Cambria Math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𝑘</m:t>
                                      </m:r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−1</m:t>
                                      </m:r>
                                    </m:sup>
                                  </m:sSubSup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𝐵</m:t>
                                  </m:r>
                                </m:e>
                              </m:d>
                            </m:e>
                            <m:sub>
                              <m:sSup>
                                <m:sSupPr>
                                  <m:ctrlPr>
                                    <a:rPr lang="en-US" sz="2200" i="1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𝜎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sz="2200" i="1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𝑘</m:t>
                                      </m:r>
                                    </m:e>
                                  </m:d>
                                </m:sup>
                              </m:sSup>
                            </m:sub>
                          </m:sSub>
                        </m:e>
                      </m:nary>
                      <m:r>
                        <a:rPr lang="en-US" sz="2200" b="0" i="1" smtClean="0">
                          <a:latin typeface="Cambria Math" charset="0"/>
                        </a:rPr>
                        <m:t> −</m:t>
                      </m:r>
                      <m:r>
                        <a:rPr lang="en-US" sz="2200" b="0" i="1" smtClean="0">
                          <a:latin typeface="Cambria Math" charset="0"/>
                        </a:rPr>
                        <m:t>𝑔</m:t>
                      </m:r>
                      <m:d>
                        <m:dPr>
                          <m:ctrlPr>
                            <a:rPr lang="en-US" sz="22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latin typeface="Cambria Math" charset="0"/>
                            </a:rPr>
                            <m:t>𝜖</m:t>
                          </m:r>
                          <m:r>
                            <a:rPr lang="en-US" sz="2200" b="0" i="1" smtClean="0">
                              <a:latin typeface="Cambria Math" charset="0"/>
                            </a:rPr>
                            <m:t>, 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22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𝐴</m:t>
                              </m:r>
                            </m:e>
                          </m:d>
                        </m:e>
                      </m:d>
                    </m:oMath>
                    <m:oMath xmlns:m="http://schemas.openxmlformats.org/officeDocument/2006/math">
                      <m:r>
                        <m:rPr>
                          <m:aln/>
                        </m:rPr>
                        <a:rPr lang="en-US" sz="22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≥</m:t>
                      </m:r>
                      <m:r>
                        <a:rPr lang="en-US" sz="22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𝑛</m:t>
                      </m:r>
                      <m:r>
                        <a:rPr lang="en-US" sz="22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(</m:t>
                      </m:r>
                      <m:r>
                        <a:rPr lang="en-US" sz="22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𝑐</m:t>
                      </m:r>
                      <m:r>
                        <a:rPr lang="en-US" sz="22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−</m:t>
                      </m:r>
                      <m:r>
                        <a:rPr lang="en-US" sz="22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𝑔</m:t>
                      </m:r>
                      <m:d>
                        <m:dPr>
                          <m:ctrlP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𝜖</m:t>
                          </m:r>
                          <m: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, 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22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2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𝐴</m:t>
                              </m:r>
                            </m:e>
                          </m:d>
                        </m:e>
                      </m:d>
                      <m:r>
                        <a:rPr lang="en-US" sz="22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200" b="0" dirty="0" smtClean="0">
                  <a:solidFill>
                    <a:schemeClr val="tx1"/>
                  </a:solidFill>
                </a:endParaRPr>
              </a:p>
              <a:p>
                <a:endParaRPr lang="en-US" sz="2200" b="0" dirty="0" smtClean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569995"/>
                <a:ext cx="10515600" cy="4260462"/>
              </a:xfrm>
              <a:prstGeom prst="rect">
                <a:avLst/>
              </a:prstGeom>
              <a:blipFill rotWithShape="0">
                <a:blip r:embed="rId2"/>
                <a:stretch>
                  <a:fillRect l="-2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80284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9749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solidFill>
                  <a:schemeClr val="accent1">
                    <a:lumMod val="50000"/>
                  </a:schemeClr>
                </a:solidFill>
              </a:rPr>
              <a:t>Approximation chains</a:t>
            </a:r>
            <a:endParaRPr lang="en-US" sz="4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37123-6D8C-8B4C-A1EE-4BA17BE8C320}" type="slidenum">
              <a:rPr lang="en-US" smtClean="0"/>
              <a:t>9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838200" y="1569995"/>
                <a:ext cx="10515600" cy="45094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200" b="1" i="1" smtClean="0">
                            <a:latin typeface="Cambria Math" charset="0"/>
                          </a:rPr>
                        </m:ctrlPr>
                      </m:sSubSupPr>
                      <m:e>
                        <m:sSubSup>
                          <m:sSubSupPr>
                            <m:ctrlPr>
                              <a:rPr lang="en-US" sz="2200" b="1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2200" b="1" i="1">
                                <a:latin typeface="Cambria Math" charset="0"/>
                              </a:rPr>
                              <m:t>(</m:t>
                            </m:r>
                            <m:r>
                              <a:rPr lang="en-US" sz="2200" b="1" i="1">
                                <a:latin typeface="Cambria Math" charset="0"/>
                              </a:rPr>
                              <m:t>𝝈</m:t>
                            </m:r>
                          </m:e>
                          <m:sub>
                            <m:sSubSup>
                              <m:sSubSupPr>
                                <m:ctrlPr>
                                  <a:rPr lang="en-US" sz="2200" b="1" i="1">
                                    <a:latin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200" b="1" i="1">
                                    <a:latin typeface="Cambria Math" charset="0"/>
                                  </a:rPr>
                                  <m:t>𝑨</m:t>
                                </m:r>
                              </m:e>
                              <m:sub>
                                <m:r>
                                  <a:rPr lang="en-US" sz="2200" b="1" i="1">
                                    <a:latin typeface="Cambria Math" charset="0"/>
                                  </a:rPr>
                                  <m:t>𝟏</m:t>
                                </m:r>
                              </m:sub>
                              <m:sup>
                                <m:r>
                                  <a:rPr lang="en-US" sz="2200" b="1" i="1">
                                    <a:latin typeface="Cambria Math" charset="0"/>
                                  </a:rPr>
                                  <m:t>𝒌</m:t>
                                </m:r>
                              </m:sup>
                            </m:sSubSup>
                            <m:r>
                              <a:rPr lang="en-US" sz="2200" b="1" i="1">
                                <a:latin typeface="Cambria Math" charset="0"/>
                              </a:rPr>
                              <m:t>𝑩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sz="2200" b="1" i="1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sz="2200" b="1" i="1">
                                    <a:latin typeface="Cambria Math" charset="0"/>
                                  </a:rPr>
                                  <m:t>𝒌</m:t>
                                </m:r>
                              </m:e>
                            </m:d>
                          </m:sup>
                        </m:sSubSup>
                        <m:r>
                          <a:rPr lang="en-US" sz="2200" b="1" i="1">
                            <a:latin typeface="Cambria Math" charset="0"/>
                          </a:rPr>
                          <m:t>)</m:t>
                        </m:r>
                      </m:e>
                      <m:sub>
                        <m:r>
                          <a:rPr lang="en-US" sz="2200" b="1" i="1">
                            <a:latin typeface="Cambria Math" charset="0"/>
                          </a:rPr>
                          <m:t>𝒌</m:t>
                        </m:r>
                        <m:r>
                          <a:rPr lang="en-US" sz="2200" b="1" i="1">
                            <a:latin typeface="Cambria Math" charset="0"/>
                          </a:rPr>
                          <m:t>=</m:t>
                        </m:r>
                        <m:r>
                          <a:rPr lang="en-US" sz="2200" b="1" i="1">
                            <a:latin typeface="Cambria Math" charset="0"/>
                          </a:rPr>
                          <m:t>𝟏</m:t>
                        </m:r>
                      </m:sub>
                      <m:sup>
                        <m:r>
                          <a:rPr lang="en-US" sz="2200" b="1" i="1">
                            <a:latin typeface="Cambria Math" charset="0"/>
                          </a:rPr>
                          <m:t>𝒏</m:t>
                        </m:r>
                      </m:sup>
                    </m:sSubSup>
                  </m:oMath>
                </a14:m>
                <a:r>
                  <a:rPr lang="en-US" sz="2200" b="1" dirty="0"/>
                  <a:t> as an </a:t>
                </a:r>
                <a14:m>
                  <m:oMath xmlns:m="http://schemas.openxmlformats.org/officeDocument/2006/math">
                    <m:r>
                      <a:rPr lang="en-US" sz="2200" b="1" i="1">
                        <a:latin typeface="Cambria Math" charset="0"/>
                      </a:rPr>
                      <m:t>𝝐</m:t>
                    </m:r>
                  </m:oMath>
                </a14:m>
                <a:r>
                  <a:rPr lang="en-US" sz="2200" b="1" dirty="0"/>
                  <a:t>-approximation chain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1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b="1" i="1">
                            <a:latin typeface="Cambria Math" charset="0"/>
                          </a:rPr>
                          <m:t>𝝆</m:t>
                        </m:r>
                      </m:e>
                      <m:sub>
                        <m:sSubSup>
                          <m:sSubSupPr>
                            <m:ctrlPr>
                              <a:rPr lang="en-US" sz="2200" b="1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2200" b="1" i="1">
                                <a:latin typeface="Cambria Math" charset="0"/>
                              </a:rPr>
                              <m:t>𝑨</m:t>
                            </m:r>
                          </m:e>
                          <m:sub>
                            <m:r>
                              <a:rPr lang="en-US" sz="2200" b="1" i="1">
                                <a:latin typeface="Cambria Math" charset="0"/>
                              </a:rPr>
                              <m:t>𝟏</m:t>
                            </m:r>
                          </m:sub>
                          <m:sup>
                            <m:r>
                              <a:rPr lang="en-US" sz="2200" b="1" i="1">
                                <a:latin typeface="Cambria Math" charset="0"/>
                              </a:rPr>
                              <m:t>𝒏</m:t>
                            </m:r>
                          </m:sup>
                        </m:sSubSup>
                        <m:r>
                          <a:rPr lang="en-US" sz="2200" b="1" i="1">
                            <a:latin typeface="Cambria Math" charset="0"/>
                          </a:rPr>
                          <m:t>𝑩</m:t>
                        </m:r>
                      </m:sub>
                    </m:sSub>
                  </m:oMath>
                </a14:m>
                <a:r>
                  <a:rPr lang="en-US" sz="2200" b="1" dirty="0" smtClean="0"/>
                  <a:t>: </a:t>
                </a:r>
                <a14:m>
                  <m:oMath xmlns:m="http://schemas.openxmlformats.org/officeDocument/2006/math">
                    <m:r>
                      <a:rPr lang="en-US" sz="2200" b="1" i="0" smtClean="0">
                        <a:latin typeface="Cambria Math" charset="0"/>
                      </a:rPr>
                      <m:t> </m:t>
                    </m:r>
                    <m:r>
                      <a:rPr lang="en-US" sz="2200" b="0" i="1" smtClean="0">
                        <a:latin typeface="Cambria Math" charset="0"/>
                      </a:rPr>
                      <m:t>‖</m:t>
                    </m:r>
                    <m:sSub>
                      <m:sSubPr>
                        <m:ctrlPr>
                          <a:rPr lang="en-US" sz="22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charset="0"/>
                          </a:rPr>
                          <m:t>𝜌</m:t>
                        </m:r>
                      </m:e>
                      <m:sub>
                        <m:sSubSup>
                          <m:sSubSup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2200" i="1">
                                <a:latin typeface="Cambria Math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200" i="1"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200" b="0" i="1" smtClean="0">
                                <a:latin typeface="Cambria Math" charset="0"/>
                              </a:rPr>
                              <m:t>𝑘</m:t>
                            </m:r>
                          </m:sup>
                        </m:sSubSup>
                        <m:r>
                          <a:rPr lang="en-US" sz="2200" i="1">
                            <a:latin typeface="Cambria Math" charset="0"/>
                          </a:rPr>
                          <m:t>𝐵</m:t>
                        </m:r>
                      </m:sub>
                    </m:sSub>
                    <m:r>
                      <a:rPr lang="en-US" sz="2200" b="0" i="1" smtClean="0">
                        <a:latin typeface="Cambria Math" charset="0"/>
                      </a:rPr>
                      <m:t> −</m:t>
                    </m:r>
                    <m:sSubSup>
                      <m:sSubSupPr>
                        <m:ctrlPr>
                          <a:rPr lang="en-US" sz="2200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2200" i="1">
                            <a:latin typeface="Cambria Math" charset="0"/>
                          </a:rPr>
                          <m:t>𝜎</m:t>
                        </m:r>
                      </m:e>
                      <m:sub>
                        <m:sSubSup>
                          <m:sSubSup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2200" i="1">
                                <a:latin typeface="Cambria Math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200" i="1"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200" i="1">
                                <a:latin typeface="Cambria Math" charset="0"/>
                              </a:rPr>
                              <m:t>𝑘</m:t>
                            </m:r>
                          </m:sup>
                        </m:sSubSup>
                        <m:r>
                          <a:rPr lang="en-US" sz="2200" i="1">
                            <a:latin typeface="Cambria Math" charset="0"/>
                          </a:rPr>
                          <m:t>𝐵</m:t>
                        </m:r>
                      </m:sub>
                      <m:sup>
                        <m:d>
                          <m:d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sz="2200" i="1">
                                <a:latin typeface="Cambria Math" charset="0"/>
                              </a:rPr>
                              <m:t>𝑘</m:t>
                            </m:r>
                          </m:e>
                        </m:d>
                      </m:sup>
                    </m:sSubSup>
                    <m:sSub>
                      <m:sSubPr>
                        <m:ctrlPr>
                          <a:rPr lang="en-US" sz="2200" b="0" i="1" smtClean="0">
                            <a:latin typeface="Cambria Math" charset="0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‖"/>
                            <m:ctrlPr>
                              <a:rPr lang="en-US" sz="2200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sz="2400">
                                <a:latin typeface="Cambria Math" charset="0"/>
                              </a:rPr>
                              <m:t>​</m:t>
                            </m:r>
                          </m:e>
                        </m:d>
                      </m:e>
                      <m:sub>
                        <m:r>
                          <a:rPr lang="en-US" sz="2200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sz="2200" b="0" i="1" smtClean="0">
                        <a:latin typeface="Cambria Math" charset="0"/>
                      </a:rPr>
                      <m:t>≤</m:t>
                    </m:r>
                    <m:r>
                      <a:rPr lang="en-US" sz="2200" b="0" i="1" smtClean="0">
                        <a:latin typeface="Cambria Math" charset="0"/>
                      </a:rPr>
                      <m:t>𝜖</m:t>
                    </m:r>
                  </m:oMath>
                </a14:m>
                <a:r>
                  <a:rPr lang="en-US" sz="2200" dirty="0" smtClean="0"/>
                  <a:t> for every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charset="0"/>
                      </a:rPr>
                      <m:t>𝑘</m:t>
                    </m:r>
                  </m:oMath>
                </a14:m>
                <a:r>
                  <a:rPr lang="en-US" sz="2200" b="0" dirty="0" smtClean="0"/>
                  <a:t>, then</a:t>
                </a:r>
              </a:p>
              <a:p>
                <a:endParaRPr lang="en-US" sz="220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charset="0"/>
                        </a:rPr>
                        <m:t>𝐻</m:t>
                      </m:r>
                      <m:sSub>
                        <m:sSubPr>
                          <m:ctrlPr>
                            <a:rPr lang="en-US" sz="2200" b="0" i="1" smtClean="0">
                              <a:latin typeface="Cambria Math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2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200" b="0" i="1" smtClean="0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200" b="0" i="1" smtClean="0">
                                      <a:latin typeface="Cambria Math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200" b="0" i="1" smtClean="0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200" b="0" i="1" smtClean="0">
                                      <a:latin typeface="Cambria Math" charset="0"/>
                                    </a:rPr>
                                    <m:t>𝑛</m:t>
                                  </m:r>
                                </m:sup>
                              </m:sSubSup>
                            </m:e>
                            <m:e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𝐵</m:t>
                              </m:r>
                            </m:e>
                          </m:d>
                        </m:e>
                        <m:sub>
                          <m:r>
                            <a:rPr lang="en-US" sz="2200" b="0" i="1" smtClean="0">
                              <a:latin typeface="Cambria Math" charset="0"/>
                            </a:rPr>
                            <m:t>𝜌</m:t>
                          </m:r>
                        </m:sub>
                      </m:sSub>
                      <m:r>
                        <a:rPr lang="en-US" sz="2200" b="0" i="1" smtClean="0">
                          <a:latin typeface="Cambria Math" charset="0"/>
                        </a:rPr>
                        <m:t>≥</m:t>
                      </m:r>
                      <m:nary>
                        <m:naryPr>
                          <m:chr m:val="∑"/>
                          <m:ctrlPr>
                            <a:rPr lang="is-IS" sz="2200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200" b="0" i="1" smtClean="0">
                              <a:latin typeface="Cambria Math" charset="0"/>
                            </a:rPr>
                            <m:t>𝑘</m:t>
                          </m:r>
                          <m:r>
                            <a:rPr lang="en-US" sz="2200" b="0" i="1" smtClean="0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200" b="0" i="1" smtClean="0">
                              <a:latin typeface="Cambria Math" charset="0"/>
                            </a:rPr>
                            <m:t>𝑛</m:t>
                          </m:r>
                        </m:sup>
                        <m:e>
                          <m:r>
                            <a:rPr lang="en-US" sz="2200" i="1">
                              <a:latin typeface="Cambria Math" charset="0"/>
                            </a:rPr>
                            <m:t>𝐻</m:t>
                          </m:r>
                          <m:sSub>
                            <m:sSub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ctrlPr>
                                    <a:rPr lang="en-US" sz="2200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2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  <m:e>
                                  <m:sSubSup>
                                    <m:sSubSupPr>
                                      <m:ctrlPr>
                                        <a:rPr lang="en-US" sz="2200" i="1">
                                          <a:latin typeface="Cambria Math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𝑘</m:t>
                                      </m:r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−1</m:t>
                                      </m:r>
                                    </m:sup>
                                  </m:sSubSup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𝐵</m:t>
                                  </m:r>
                                </m:e>
                              </m:d>
                            </m:e>
                            <m:sub>
                              <m:sSup>
                                <m:sSupPr>
                                  <m:ctrlPr>
                                    <a:rPr lang="en-US" sz="2200" i="1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𝜎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sz="2200" i="1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𝑘</m:t>
                                      </m:r>
                                    </m:e>
                                  </m:d>
                                </m:sup>
                              </m:sSup>
                            </m:sub>
                          </m:sSub>
                        </m:e>
                      </m:nary>
                      <m:r>
                        <a:rPr lang="en-US" sz="2200" b="0" i="1" smtClean="0">
                          <a:latin typeface="Cambria Math" charset="0"/>
                        </a:rPr>
                        <m:t> −</m:t>
                      </m:r>
                      <m:r>
                        <a:rPr lang="en-US" sz="2200" b="0" i="1" smtClean="0">
                          <a:latin typeface="Cambria Math" charset="0"/>
                        </a:rPr>
                        <m:t>𝑛𝑔</m:t>
                      </m:r>
                      <m:d>
                        <m:dPr>
                          <m:ctrlPr>
                            <a:rPr lang="en-US" sz="22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latin typeface="Cambria Math" charset="0"/>
                            </a:rPr>
                            <m:t>𝜖</m:t>
                          </m:r>
                          <m:r>
                            <a:rPr lang="en-US" sz="2200" b="0" i="1" smtClean="0">
                              <a:latin typeface="Cambria Math" charset="0"/>
                            </a:rPr>
                            <m:t>, 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22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𝐴</m:t>
                              </m:r>
                            </m:e>
                          </m:d>
                        </m:e>
                      </m:d>
                      <m:r>
                        <a:rPr lang="en-US" sz="2200" b="0" i="1" smtClean="0">
                          <a:latin typeface="Cambria Math" charset="0"/>
                        </a:rPr>
                        <m:t>.</m:t>
                      </m:r>
                    </m:oMath>
                  </m:oMathPara>
                </a14:m>
                <a:r>
                  <a:rPr lang="en-US" sz="2200" b="0" i="1" dirty="0" smtClean="0">
                    <a:latin typeface="Cambria Math" charset="0"/>
                  </a:rPr>
                  <a:t/>
                </a:r>
                <a:br>
                  <a:rPr lang="en-US" sz="2200" b="0" i="1" dirty="0" smtClean="0">
                    <a:latin typeface="Cambria Math" charset="0"/>
                  </a:rPr>
                </a:br>
                <a:endParaRPr lang="en-US" sz="2200" b="0" i="1" dirty="0" smtClean="0">
                  <a:latin typeface="Cambria Math" charset="0"/>
                </a:endParaRPr>
              </a:p>
              <a:p>
                <a:endParaRPr lang="en-US" sz="2200" b="0" dirty="0" smtClean="0"/>
              </a:p>
              <a:p>
                <a:r>
                  <a:rPr lang="en-US" sz="2200" b="0" dirty="0" smtClean="0"/>
                  <a:t>A similar argument cannot be true for smooth min-entropy:</a:t>
                </a:r>
              </a:p>
              <a:p>
                <a:endParaRPr lang="en-US" sz="2200" b="0" i="1" dirty="0" smtClean="0">
                  <a:solidFill>
                    <a:srgbClr val="FF0000"/>
                  </a:solidFill>
                  <a:latin typeface="Cambria Math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200" b="0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200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𝐻</m:t>
                          </m:r>
                        </m:e>
                        <m:sub>
                          <m:r>
                            <a:rPr lang="en-US" sz="2200" b="0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𝑚𝑖𝑛</m:t>
                          </m:r>
                        </m:sub>
                        <m:sup>
                          <m:r>
                            <a:rPr lang="en-US" sz="2200" b="0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𝜖</m:t>
                          </m:r>
                        </m:sup>
                      </m:sSubSup>
                      <m:sSub>
                        <m:sSubPr>
                          <m:ctrlPr>
                            <a:rPr lang="en-US" sz="2200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</a:rPr>
                                    <m:t>𝑛</m:t>
                                  </m:r>
                                </m:sup>
                              </m:sSubSup>
                            </m:e>
                            <m:e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𝐵</m:t>
                              </m:r>
                            </m:e>
                          </m:d>
                        </m:e>
                        <m:sub>
                          <m:r>
                            <a:rPr lang="en-US" sz="2200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𝜌</m:t>
                          </m:r>
                        </m:sub>
                      </m:sSub>
                      <m:r>
                        <a:rPr lang="en-US" sz="2200" i="1" smtClean="0">
                          <a:solidFill>
                            <a:srgbClr val="C0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≳</m:t>
                      </m:r>
                      <m:nary>
                        <m:naryPr>
                          <m:chr m:val="∑"/>
                          <m:ctrlPr>
                            <a:rPr lang="is-IS" sz="2200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200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𝑘</m:t>
                          </m:r>
                          <m:r>
                            <a:rPr lang="en-US" sz="2200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200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𝑛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𝑚𝑖𝑛</m:t>
                              </m:r>
                            </m:sub>
                            <m:sup>
                              <m: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𝜖</m:t>
                              </m:r>
                              <m: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′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ctrlP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200" i="1">
                                          <a:solidFill>
                                            <a:srgbClr val="C00000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i="1">
                                          <a:solidFill>
                                            <a:srgbClr val="C00000"/>
                                          </a:solidFill>
                                          <a:latin typeface="Cambria Math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sz="2200" i="1">
                                          <a:solidFill>
                                            <a:srgbClr val="C00000"/>
                                          </a:solidFill>
                                          <a:latin typeface="Cambria Math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  <m:e>
                                  <m:sSubSup>
                                    <m:sSubSupPr>
                                      <m:ctrlPr>
                                        <a:rPr lang="en-US" sz="2200" i="1">
                                          <a:solidFill>
                                            <a:srgbClr val="C00000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200" i="1">
                                          <a:solidFill>
                                            <a:srgbClr val="C00000"/>
                                          </a:solidFill>
                                          <a:latin typeface="Cambria Math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sz="2200" i="1">
                                          <a:solidFill>
                                            <a:srgbClr val="C00000"/>
                                          </a:solidFill>
                                          <a:latin typeface="Cambria Math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sz="2200" i="1">
                                          <a:solidFill>
                                            <a:srgbClr val="C00000"/>
                                          </a:solidFill>
                                          <a:latin typeface="Cambria Math" charset="0"/>
                                        </a:rPr>
                                        <m:t>𝑘</m:t>
                                      </m:r>
                                      <m:r>
                                        <a:rPr lang="en-US" sz="2200" i="1">
                                          <a:solidFill>
                                            <a:srgbClr val="C00000"/>
                                          </a:solidFill>
                                          <a:latin typeface="Cambria Math" charset="0"/>
                                        </a:rPr>
                                        <m:t>−1</m:t>
                                      </m:r>
                                    </m:sup>
                                  </m:sSubSup>
                                  <m: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</a:rPr>
                                    <m:t>𝐵</m:t>
                                  </m:r>
                                </m:e>
                              </m:d>
                            </m:e>
                            <m:sub>
                              <m:sSup>
                                <m:sSupPr>
                                  <m:ctrlP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</a:rPr>
                                    <m:t>𝜎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sz="2200" i="1">
                                          <a:solidFill>
                                            <a:srgbClr val="C00000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200" i="1">
                                          <a:solidFill>
                                            <a:srgbClr val="C00000"/>
                                          </a:solidFill>
                                          <a:latin typeface="Cambria Math" charset="0"/>
                                        </a:rPr>
                                        <m:t>𝑘</m:t>
                                      </m:r>
                                    </m:e>
                                  </m:d>
                                </m:sup>
                              </m:sSup>
                            </m:sub>
                          </m:sSub>
                        </m:e>
                      </m:nary>
                      <m:r>
                        <a:rPr lang="en-US" sz="2200" i="1">
                          <a:solidFill>
                            <a:srgbClr val="C00000"/>
                          </a:solidFill>
                          <a:latin typeface="Cambria Math" charset="0"/>
                        </a:rPr>
                        <m:t> −</m:t>
                      </m:r>
                      <m:r>
                        <a:rPr lang="en-US" sz="2200" i="1">
                          <a:solidFill>
                            <a:srgbClr val="C00000"/>
                          </a:solidFill>
                          <a:latin typeface="Cambria Math" charset="0"/>
                        </a:rPr>
                        <m:t>𝑛</m:t>
                      </m:r>
                      <m:r>
                        <m:rPr>
                          <m:nor/>
                        </m:rPr>
                        <a:rPr lang="en-US" sz="2200" b="0" i="0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200" b="0" i="0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small</m:t>
                      </m:r>
                      <m:d>
                        <m:dPr>
                          <m:ctrlPr>
                            <a:rPr lang="en-US" sz="2200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200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𝜖</m:t>
                          </m:r>
                          <m:r>
                            <a:rPr lang="en-US" sz="2200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, 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𝐴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2200" b="0" dirty="0" smtClean="0"/>
              </a:p>
              <a:p>
                <a:endParaRPr lang="en-US" sz="2200" dirty="0" smtClean="0"/>
              </a:p>
              <a:p>
                <a:r>
                  <a:rPr lang="en-US" sz="2200" dirty="0" smtClean="0"/>
                  <a:t>can be shown to be </a:t>
                </a:r>
                <a:r>
                  <a:rPr lang="en-US" sz="2200" b="1" dirty="0" smtClean="0"/>
                  <a:t>false.</a:t>
                </a:r>
                <a:r>
                  <a:rPr lang="en-US" sz="2200" dirty="0" smtClean="0"/>
                  <a:t> </a:t>
                </a:r>
                <a:endParaRPr lang="en-US" sz="2200" b="0" dirty="0" smtClean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569995"/>
                <a:ext cx="10515600" cy="4509440"/>
              </a:xfrm>
              <a:prstGeom prst="rect">
                <a:avLst/>
              </a:prstGeom>
              <a:blipFill rotWithShape="0">
                <a:blip r:embed="rId2"/>
                <a:stretch>
                  <a:fillRect l="-754" b="-17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26969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orbel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6769</TotalTime>
  <Words>7882</Words>
  <Application>Microsoft Macintosh PowerPoint</Application>
  <PresentationFormat>Widescreen</PresentationFormat>
  <Paragraphs>763</Paragraphs>
  <Slides>72</Slides>
  <Notes>1</Notes>
  <HiddenSlides>30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72</vt:i4>
      </vt:variant>
    </vt:vector>
  </HeadingPairs>
  <TitlesOfParts>
    <vt:vector size="78" baseType="lpstr">
      <vt:lpstr>Calibri</vt:lpstr>
      <vt:lpstr>Cambria Math</vt:lpstr>
      <vt:lpstr>Corbel</vt:lpstr>
      <vt:lpstr>Wingdings</vt:lpstr>
      <vt:lpstr>Arial</vt:lpstr>
      <vt:lpstr>Office Theme</vt:lpstr>
      <vt:lpstr>Smooth min-entropy lower bounds for approximation chains</vt:lpstr>
      <vt:lpstr>Smooth min-entropy</vt:lpstr>
      <vt:lpstr>Rényi entropies</vt:lpstr>
      <vt:lpstr>Smooth max-relative entropy</vt:lpstr>
      <vt:lpstr>Approximation chains</vt:lpstr>
      <vt:lpstr>Approximation chains</vt:lpstr>
      <vt:lpstr>Approximation chains</vt:lpstr>
      <vt:lpstr>Approximation chains</vt:lpstr>
      <vt:lpstr>Approximation chains</vt:lpstr>
      <vt:lpstr>Approximate independence</vt:lpstr>
      <vt:lpstr>Approximate independence: triangle inequality</vt:lpstr>
      <vt:lpstr>Entropic triangle inequality</vt:lpstr>
      <vt:lpstr>Entropic triangle inequality</vt:lpstr>
      <vt:lpstr>Entropic triangle inequality</vt:lpstr>
      <vt:lpstr>Approximate independence</vt:lpstr>
      <vt:lpstr>Approximate independence</vt:lpstr>
      <vt:lpstr>Approximate independence</vt:lpstr>
      <vt:lpstr>Approximate independence</vt:lpstr>
      <vt:lpstr>Approximate independence</vt:lpstr>
      <vt:lpstr>Approximate independence</vt:lpstr>
      <vt:lpstr>Approximate independence</vt:lpstr>
      <vt:lpstr>Approximate independence</vt:lpstr>
      <vt:lpstr>Quick and dirty proofs of security</vt:lpstr>
      <vt:lpstr>Source correlations</vt:lpstr>
      <vt:lpstr>Approximate independence: applications</vt:lpstr>
      <vt:lpstr>Approximate independence: applications</vt:lpstr>
      <vt:lpstr>Approximate independence: applications</vt:lpstr>
      <vt:lpstr>Approximate entropy accumulation</vt:lpstr>
      <vt:lpstr>Approximate entropy accumulation</vt:lpstr>
      <vt:lpstr>Approximate entropy accumulation</vt:lpstr>
      <vt:lpstr>Approximate entropy accumulation</vt:lpstr>
      <vt:lpstr>Approximate entropy accumulation</vt:lpstr>
      <vt:lpstr>Approximate entropy accumulation</vt:lpstr>
      <vt:lpstr>Approximate entropy accumulation</vt:lpstr>
      <vt:lpstr>Approximate entropy accumulation</vt:lpstr>
      <vt:lpstr>Approximate entropy accumulation</vt:lpstr>
      <vt:lpstr>Approximate entropy accumulation</vt:lpstr>
      <vt:lpstr>Approximate entropy accumulation</vt:lpstr>
      <vt:lpstr>tldr; triangle inequality:</vt:lpstr>
      <vt:lpstr>Summary</vt:lpstr>
      <vt:lpstr>Thank you.</vt:lpstr>
      <vt:lpstr>Extra slides</vt:lpstr>
      <vt:lpstr>Smooth min-entropy</vt:lpstr>
      <vt:lpstr>Smooth min-entropy</vt:lpstr>
      <vt:lpstr>Approximate independence: classical case</vt:lpstr>
      <vt:lpstr>Approximate independence: classical case</vt:lpstr>
      <vt:lpstr>Approximate independence: classical case</vt:lpstr>
      <vt:lpstr>Approximate independence: classical case</vt:lpstr>
      <vt:lpstr>Approximate independence: classical case</vt:lpstr>
      <vt:lpstr>Approximate independence: classical case</vt:lpstr>
      <vt:lpstr>Approximate independence: classical case</vt:lpstr>
      <vt:lpstr>Approximate independence: classical case</vt:lpstr>
      <vt:lpstr>Approximate independence: classical case</vt:lpstr>
      <vt:lpstr>Approximate independence: classical case</vt:lpstr>
      <vt:lpstr>Approximate independence: classical case</vt:lpstr>
      <vt:lpstr>Approximate independence: classical case</vt:lpstr>
      <vt:lpstr>Approximate independence: classical case</vt:lpstr>
      <vt:lpstr>Approximate independence: classical case</vt:lpstr>
      <vt:lpstr>Approximate independence: applications</vt:lpstr>
      <vt:lpstr>Approximate independence: applications</vt:lpstr>
      <vt:lpstr>Approximate independence: applications</vt:lpstr>
      <vt:lpstr>Approximate independence: applications</vt:lpstr>
      <vt:lpstr>Approximate independence: applications</vt:lpstr>
      <vt:lpstr>Approximate independence: applications</vt:lpstr>
      <vt:lpstr>Source correlations</vt:lpstr>
      <vt:lpstr>Source correlations</vt:lpstr>
      <vt:lpstr>Approximate independence: applications</vt:lpstr>
      <vt:lpstr>Source correlations</vt:lpstr>
      <vt:lpstr>Source correlations</vt:lpstr>
      <vt:lpstr>Approximate independence: applications</vt:lpstr>
      <vt:lpstr>Approximate independence: applications</vt:lpstr>
      <vt:lpstr>Approximate independence: applications</vt:lpstr>
    </vt:vector>
  </TitlesOfParts>
  <Company/>
  <LinksUpToDate>false</LinksUpToDate>
  <SharedDoc>false</SharedDoc>
  <HyperlinksChanged>false</HyperlinksChanged>
  <AppVersion>15.0038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Predoc presentation: Security proofs for device independent QKD</dc:title>
  <dc:creator>Ashutosh Satyajit Marwah</dc:creator>
  <cp:lastModifiedBy>Ashutosh Satyajit Marwah</cp:lastModifiedBy>
  <cp:revision>372</cp:revision>
  <cp:lastPrinted>2023-08-03T13:14:46Z</cp:lastPrinted>
  <dcterms:created xsi:type="dcterms:W3CDTF">2022-04-28T18:48:56Z</dcterms:created>
  <dcterms:modified xsi:type="dcterms:W3CDTF">2023-08-03T13:15:26Z</dcterms:modified>
</cp:coreProperties>
</file>